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2" r:id="rId4"/>
    <p:sldId id="264" r:id="rId5"/>
    <p:sldId id="257" r:id="rId6"/>
    <p:sldId id="258" r:id="rId7"/>
    <p:sldId id="260" r:id="rId8"/>
    <p:sldId id="273" r:id="rId9"/>
    <p:sldId id="272" r:id="rId10"/>
    <p:sldId id="269" r:id="rId11"/>
    <p:sldId id="265" r:id="rId12"/>
    <p:sldId id="270" r:id="rId13"/>
    <p:sldId id="268" r:id="rId14"/>
    <p:sldId id="271" r:id="rId15"/>
    <p:sldId id="267" r:id="rId16"/>
    <p:sldId id="263" r:id="rId17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/>
    <p:restoredTop sz="94696"/>
  </p:normalViewPr>
  <p:slideViewPr>
    <p:cSldViewPr snapToGrid="0" snapToObjects="1" showGuides="1">
      <p:cViewPr varScale="1">
        <p:scale>
          <a:sx n="138" d="100"/>
          <a:sy n="138" d="100"/>
        </p:scale>
        <p:origin x="160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D67A-E31A-4A78-BEF7-587021AF677D}" type="datetimeFigureOut">
              <a:rPr lang="es-MX" smtClean="0"/>
              <a:t>14/11/22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F2CEB-6F48-424A-90E6-9687294F35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264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2CEB-6F48-424A-90E6-9687294F35D3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09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6" y="5841860"/>
            <a:ext cx="5517931" cy="423424"/>
          </a:xfrm>
        </p:spPr>
        <p:txBody>
          <a:bodyPr>
            <a:normAutofit fontScale="77500" lnSpcReduction="20000"/>
          </a:bodyPr>
          <a:lstStyle/>
          <a:p>
            <a:r>
              <a:rPr lang="es-MX" dirty="0">
                <a:ea typeface="Cambria" panose="02040503050406030204" pitchFamily="18" charset="0"/>
              </a:rPr>
              <a:t>Maestría en Ciencias en Enfermedades Infecciosas</a:t>
            </a:r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B2BAB9-4B3C-9DCF-C509-D6F404468C4F}"/>
              </a:ext>
            </a:extLst>
          </p:cNvPr>
          <p:cNvSpPr txBox="1"/>
          <p:nvPr/>
        </p:nvSpPr>
        <p:spPr>
          <a:xfrm>
            <a:off x="7605132" y="2610206"/>
            <a:ext cx="396935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Comité</a:t>
            </a:r>
            <a:r>
              <a:rPr lang="es-MX" sz="2800" b="1" dirty="0">
                <a:solidFill>
                  <a:schemeClr val="bg1"/>
                </a:solidFill>
              </a:rPr>
              <a:t>:</a:t>
            </a:r>
          </a:p>
          <a:p>
            <a:endParaRPr lang="es-MX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bg1"/>
                </a:solidFill>
              </a:rPr>
              <a:t>Alejandro Alvarado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bg1"/>
                </a:solidFill>
              </a:rPr>
              <a:t>Federico Zumaya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bg1"/>
                </a:solidFill>
              </a:rPr>
              <a:t>Miguel Angel Sánchez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bg1"/>
                </a:solidFill>
              </a:rPr>
              <a:t>Jorge Cime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bg1"/>
                </a:solidFill>
              </a:rPr>
              <a:t>Jesús Martínez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Ulises Garza-Ramos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Enfermedades transmitidas por vectores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099828"/>
              </p:ext>
            </p:extLst>
          </p:nvPr>
        </p:nvGraphicFramePr>
        <p:xfrm>
          <a:off x="838200" y="2086882"/>
          <a:ext cx="10786353" cy="357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262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3548634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68139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específicas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UD 2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+mn-lt"/>
                        </a:rPr>
                        <a:t>Competencia profesional de la 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2539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latin typeface="+mn-lt"/>
                        </a:rPr>
                        <a:t>Competencias de la MCEI a las que principalmente contribuirá la UD: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interacciones de factores biológicos, ambiente y determinantes sociales.</a:t>
                      </a: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fundamentos de las técnicas para la investigación.</a:t>
                      </a: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necesidades para la vigilancia, prevención y control.</a:t>
                      </a: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Coordinadores: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Salvador Hernández Martínez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Ángel Francisco Betanzos Reyes</a:t>
                      </a:r>
                      <a:r>
                        <a:rPr lang="es-MX" sz="1400" dirty="0">
                          <a:effectLst/>
                        </a:rPr>
                        <a:t> </a:t>
                      </a: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los 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aspectos generales de las enfermedades transmitidas por vector 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importancia en la salud pública</a:t>
                      </a:r>
                      <a:r>
                        <a:rPr lang="es-ES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factores de la 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interacción entre el hospedero, los agentes patógenos, el ambient</a:t>
                      </a: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y la comunidad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que contribuyen en la 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emergencia y su diseminación integrando un enfoque ecosistémico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20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Infecciones de transmisión sexual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297700"/>
              </p:ext>
            </p:extLst>
          </p:nvPr>
        </p:nvGraphicFramePr>
        <p:xfrm>
          <a:off x="838200" y="1950719"/>
          <a:ext cx="10787744" cy="401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1773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72783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3158139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14018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específicas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UD 3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de UD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60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latin typeface="+mn-lt"/>
                        </a:rPr>
                        <a:t>Competencias que la UD abordara de menor a mayor medida: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interacciones de factores biológicos, ambiente y determinantes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necesidades para la vigilancia, prevención y control.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atributos, limitantes y áreas de oportunidad de los programas nacionales.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conocimientos para una visión integral y global sobre las enfermedades infecciosas.</a:t>
                      </a: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Coordinadoras: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Dra. Antonia Herrera Ortiz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MSP. Leticia </a:t>
                      </a:r>
                      <a:r>
                        <a:rPr lang="es-ES_tradnl" sz="1400" b="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Ferreyra</a:t>
                      </a: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retes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las 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interacciones de los agentes infecciosos, el hospedero y los determinantes sociales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que son relevantes para la investigación, vigilancia, prevención y control de las infecciones de transmisión sexual, con un 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enfoque transdiciplinario, global y de respeto a los derechos humanos 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salud. 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25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76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Enfermedades prevenibles por vacunación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64369"/>
              </p:ext>
            </p:extLst>
          </p:nvPr>
        </p:nvGraphicFramePr>
        <p:xfrm>
          <a:off x="906716" y="1825624"/>
          <a:ext cx="10650071" cy="375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573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28487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3539623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51727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específicas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UD 4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de UD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401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latin typeface="+mn-lt"/>
                        </a:rPr>
                        <a:t>Competencias que la UD abordara de menor a mayor medida: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interacciones de factores biológicos, ambiente y determinantes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necesidades para la vigilancia, prevención y control.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atributos, limitantes y áreas de oportunidad de los programas nacionales</a:t>
                      </a:r>
                      <a:r>
                        <a:rPr lang="es-MX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mbria" panose="02040503050406030204" pitchFamily="18" charset="0"/>
                        </a:rPr>
                        <a:t>.</a:t>
                      </a: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Coordinadoras: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Gabriela </a:t>
                      </a:r>
                      <a:r>
                        <a:rPr lang="es-ES_tradnl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Echániz</a:t>
                      </a:r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Aviles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Guadalupe Delgado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la importancia de la 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vacunación como uno de los pilares en la prevención y control de las enfermedades prevenibles por vacunación</a:t>
                      </a: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dentro del contexto de 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 global, </a:t>
                      </a: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considerando las diferencias entre las vacunas, su 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respuesta inmunogénica y sus limitaciones</a:t>
                      </a: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0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69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Infecciones persistentes y cáncer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658721"/>
              </p:ext>
            </p:extLst>
          </p:nvPr>
        </p:nvGraphicFramePr>
        <p:xfrm>
          <a:off x="914400" y="1815897"/>
          <a:ext cx="10680807" cy="400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16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82004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3365607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60443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específicas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UD 5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de UD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640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400" b="0" dirty="0">
                          <a:latin typeface="+mn-lt"/>
                        </a:rPr>
                        <a:t>Competencias de la MCEI a las que principalmente contribuirá la UD: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4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4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interacciones de factores biológicos, ambiente y determinantes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necesidades para la vigilancia, prevención y control.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atributos, limitantes y áreas de oportunidad de los programas nacionales</a:t>
                      </a:r>
                      <a:r>
                        <a:rPr lang="es-MX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mbria" panose="02040503050406030204" pitchFamily="18" charset="0"/>
                        </a:rPr>
                        <a:t>.</a:t>
                      </a: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Coordinadoras: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Lourdes Gutiérrez</a:t>
                      </a:r>
                    </a:p>
                    <a:p>
                      <a:pPr fontAlgn="base"/>
                      <a:r>
                        <a:rPr lang="es-MX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Kirvis Torres Poveda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las </a:t>
                      </a:r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interacciones moleculares que ocasionan el desarrollo de la neoplasia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entre agentes infecciosos </a:t>
                      </a:r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asociados a cáncer 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el hospedero y que permitan al alumno identificar las </a:t>
                      </a:r>
                      <a:r>
                        <a:rPr lang="es-MX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acciones de diagnóstico, prevención y tratamiento para los tipos de cáncer de importancia en salud pública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03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36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6200" cy="1325563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Uso racional de antibióticos y resistencia bacteriana</a:t>
            </a:r>
            <a:endParaRPr lang="es-MX" sz="4400" b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007956"/>
              </p:ext>
            </p:extLst>
          </p:nvPr>
        </p:nvGraphicFramePr>
        <p:xfrm>
          <a:off x="899032" y="1815897"/>
          <a:ext cx="10627019" cy="383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788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681728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3319503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95038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específicas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UD 6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de UD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436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400" b="0" dirty="0">
                          <a:latin typeface="+mn-lt"/>
                        </a:rPr>
                        <a:t>Competencias de la MCEI a las que principalmente contribuirá la UD: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4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interacciones de factores biológicos, ambiente y determinantes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fundamentos de las técnicas para la investigación.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necesidades para la vigilancia, prevención y control.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atributos, limitantes y áreas de oportunidad de los programas nacionales.</a:t>
                      </a: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Coordinadores: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Dr. Federico Zumaya Estrada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Dr. J. Ulises Garza-Ramos </a:t>
                      </a:r>
                      <a:r>
                        <a:rPr lang="es-ES_tradnl" sz="1400" b="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Mtz</a:t>
                      </a: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la 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situación actual local, regional y global del problema de la resistencia bacteriana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 relevancia de la 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eficacia de los antibióticos en la procuración del derecho humano a la salud 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la necesidad de investigaciones transdisciplinarias e intervenciones intersectoriales que 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impulsen el uso racional de los antibióticos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89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" panose="02040503050406030204" pitchFamily="18" charset="0"/>
              </a:rPr>
              <a:t>Zoonosis</a:t>
            </a:r>
            <a:endParaRPr lang="es-ES_tradn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673335"/>
              </p:ext>
            </p:extLst>
          </p:nvPr>
        </p:nvGraphicFramePr>
        <p:xfrm>
          <a:off x="838200" y="1690688"/>
          <a:ext cx="10710903" cy="3911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582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327563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348575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5937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específicas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UD 7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de UD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270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0" dirty="0">
                          <a:latin typeface="+mn-lt"/>
                        </a:rPr>
                        <a:t>Competencias de la MCEI a las que principalmente contribuirá la UD: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interacciones de factores biológicos, ambiente y determinantes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fundamentos de las técnicas para la investigación.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necesidades para la vigilancia, prevención y control.</a:t>
                      </a:r>
                      <a:endParaRPr lang="es-MX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" panose="02040503050406030204" pitchFamily="18" charset="0"/>
                        </a:rPr>
                        <a:t>Zoonosis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Coordinadores: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Dr. Miguel Ángel Sánchez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Dr. Jorge </a:t>
                      </a:r>
                      <a:r>
                        <a:rPr lang="es-ES_tradnl" sz="1600" b="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Cime</a:t>
                      </a: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Castillo</a:t>
                      </a:r>
                      <a:endParaRPr lang="es-ES_tradnl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las 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interacciones de agentes patógenos, sus vectores biológicos, reservorios, hospederos y su interacción con el ambiente 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analizar las necesidades de vigilancia, prevención y control de las 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zoonosis actuales, emergentes y re-emergentes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con un enfoque de salud global que considere la 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comunitaria y los determinantes de la salud.</a:t>
                      </a:r>
                      <a:r>
                        <a:rPr lang="es-MX" sz="1800" dirty="0">
                          <a:effectLst/>
                        </a:rPr>
                        <a:t>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4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89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0" y="823799"/>
            <a:ext cx="5209701" cy="28763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Objetivo de formación del programa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Perfil de ingreso: competencias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Perfil de egreso: competencias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Competencias específicas del área de concentración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Mapeo de Unidades didácticas del área de concentración (Competencias/ </a:t>
            </a:r>
            <a:r>
              <a:rPr lang="es-ES_tradnl" dirty="0" err="1">
                <a:solidFill>
                  <a:schemeClr val="bg1"/>
                </a:solidFill>
              </a:rPr>
              <a:t>UD’s</a:t>
            </a:r>
            <a:r>
              <a:rPr lang="es-ES_tradnl" dirty="0">
                <a:solidFill>
                  <a:schemeClr val="bg1"/>
                </a:solidFill>
              </a:rPr>
              <a:t>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Formar profesionales de la salud con conocimientos y habilidades sobre las interacciones biológicas, ecológicas, sociales y epidemiológicas con sentido crítico sobre los programas nacionales del sistema de salud, para contribuir a la investigación sobre la vigilancia, prevención y el control de las enfermedades infecciosas de importancia en salud pública, con perspectiva social, ambiental, de género y de salud global.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ingreso </a:t>
            </a:r>
            <a:br>
              <a:rPr lang="es-ES" dirty="0"/>
            </a:br>
            <a:r>
              <a:rPr lang="es-ES" dirty="0"/>
              <a:t>Competencias de Ingreso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168C9-F5BA-4ACC-BD7B-F93B63F62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Profesionales de las ciencias biológicas, biomédicas, bioquímicas y otras afines al área de la salud, interesados en los problemas de la salud pública relacionados a las enfermedades infecciosas, que cuenten con capacidad para comprender textos científicos, con actitud crítica, colaborativa, propositiva, principios éticos y con perspectiva social.</a:t>
            </a:r>
          </a:p>
          <a:p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Contar con conocimientos sobre bioquímica, biología molecular y biología celular que le permita comprender los mecanismos e interacciones biológicas y químicas de los agentes infecciosos.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Contar con conocimientos sobre virología, bacteriología, parasitología e inmunología que le permita comprender la interacción entre los agentes infecciosos, hospederos y/o vectores biológicos.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Contar con conocimientos en inglés, matemáticas y estadística.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Preferentemente, contar con conocimientos en ecología, ciencias sociales y salud para abordar los determinantes epidemiológicos, ambientales, sociales, comunitarios y globales, de la salud.</a:t>
            </a:r>
          </a:p>
        </p:txBody>
      </p:sp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Perfil de egreso</a:t>
            </a:r>
            <a:br>
              <a:rPr lang="es-ES_tradnl" dirty="0"/>
            </a:br>
            <a:r>
              <a:rPr lang="es-ES_tradnl" dirty="0"/>
              <a:t>Competencias de Egreso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89AF85A-B508-9C4F-AC47-7C67CFE4F590}"/>
              </a:ext>
            </a:extLst>
          </p:cNvPr>
          <p:cNvSpPr txBox="1">
            <a:spLocks/>
          </p:cNvSpPr>
          <p:nvPr/>
        </p:nvSpPr>
        <p:spPr>
          <a:xfrm>
            <a:off x="838200" y="1987172"/>
            <a:ext cx="10515600" cy="321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Los egresados de la Maestría en Ciencias en Enfermedades Infecciosas aplicarán conocimientos y habilidades en ciencias biomédicas, biológicas, bioestadísticas con enfoque epidemiológico y en salud pública, para contribuir a la identificación, análisis, investigación y diseño de abordajes transdisciplinarios que respondan a las necesidades de salud pública causados por agentes infecciosos en el ámbito local, con perspectiva social, ambiental, de género y de salud  global.</a:t>
            </a:r>
          </a:p>
        </p:txBody>
      </p:sp>
    </p:spTree>
    <p:extLst>
      <p:ext uri="{BB962C8B-B14F-4D97-AF65-F5344CB8AC3E}">
        <p14:creationId xmlns:p14="http://schemas.microsoft.com/office/powerpoint/2010/main" val="36777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/>
          </a:bodyPr>
          <a:lstStyle/>
          <a:p>
            <a:r>
              <a:rPr lang="es-ES_tradnl" sz="3600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15" y="1270900"/>
            <a:ext cx="10515600" cy="4672700"/>
          </a:xfrm>
        </p:spPr>
        <p:txBody>
          <a:bodyPr>
            <a:noAutofit/>
          </a:bodyPr>
          <a:lstStyle/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Identificar interacciones de los agentes patógenos, los vectores biológicos, el hospedero, el ambiente y los determinantes sociales, que contribuyen en la incidencia, emergencia y diseminación de las enfermedades infecciosas.</a:t>
            </a:r>
          </a:p>
          <a:p>
            <a:pPr lvl="1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(</a:t>
            </a:r>
            <a:r>
              <a:rPr lang="es-MX" sz="1600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Sobre las interacciones de factores biológicos, ambiente y determinantes sociales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)</a:t>
            </a:r>
          </a:p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Comprender los fundamentos de las técnicas de laboratorio e informáticas para aplicarlas en la investigación biomédica, la detección temprana de enfermedades y la solución de problemas actuales de salud pública.</a:t>
            </a:r>
          </a:p>
          <a:p>
            <a:pPr lvl="1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(</a:t>
            </a:r>
            <a:r>
              <a:rPr lang="es-MX" sz="1600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Sobre los fundamentos de las técnicas para la investigación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)</a:t>
            </a:r>
          </a:p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Analizar las necesidades actuales en investigación para la vigilancia, prevención y el control de las enfermedades infecciosas de importancia en salud pública, desde un enfoque global con perspectiva transdisciplinaria, interinstitucional e intersectorial en la salud humana, animal y ecosistema.</a:t>
            </a:r>
          </a:p>
          <a:p>
            <a:pPr lvl="1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(</a:t>
            </a:r>
            <a:r>
              <a:rPr lang="es-MX" sz="1600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Sobre las necesidades de investigación para la vigilancia, prevención y control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)</a:t>
            </a:r>
          </a:p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Identificar los atributos, limitantes y áreas de oportunidad de las estrategias y planes de acción específicos actuales de los programas nacionales de prevención y control de las enfermedades infecciosas, para integrar propuestas de mejora hacia la cobertura universal, la equidad y el respeto a los derechos humanos en salud.</a:t>
            </a:r>
          </a:p>
          <a:p>
            <a:pPr lvl="1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(</a:t>
            </a:r>
            <a:r>
              <a:rPr lang="es-MX" sz="1600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Sobre los atributos, limitantes y áreas de oportunidad de los programas nacionales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)</a:t>
            </a:r>
          </a:p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Integrar conocimientos sobre perspectiva de género, determinantes ambientales y sociales de la salud, participación comunitaria y salud global en la investigación en enfermedades infecciosas de importancia en salud pública.</a:t>
            </a:r>
          </a:p>
          <a:p>
            <a:pPr lvl="1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(</a:t>
            </a:r>
            <a:r>
              <a:rPr lang="es-MX" sz="1600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Sobre los conocimientos para una visión integral y global sobre las enfermedades infecciosas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11" y="67321"/>
            <a:ext cx="11367077" cy="818275"/>
          </a:xfrm>
        </p:spPr>
        <p:txBody>
          <a:bodyPr/>
          <a:lstStyle/>
          <a:p>
            <a:r>
              <a:rPr lang="es-ES_tradnl" dirty="0"/>
              <a:t>Unidades didácticas del área de concentración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F1D926-A312-FABD-8025-212F583CEF89}"/>
              </a:ext>
            </a:extLst>
          </p:cNvPr>
          <p:cNvSpPr txBox="1"/>
          <p:nvPr/>
        </p:nvSpPr>
        <p:spPr>
          <a:xfrm>
            <a:off x="404011" y="977705"/>
            <a:ext cx="11496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plantea que los alumnos </a:t>
            </a:r>
            <a:r>
              <a:rPr lang="es-MX" b="1" dirty="0"/>
              <a:t>cursen de manera obligatorio tres de las siete UD </a:t>
            </a:r>
            <a:r>
              <a:rPr lang="es-MX" dirty="0"/>
              <a:t>(una por semestre) propuestas en función de:</a:t>
            </a:r>
          </a:p>
          <a:p>
            <a:endParaRPr lang="es-MX" sz="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El GID al que se integre.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600" dirty="0"/>
              <a:t>El interés propio del alumno, avalado por su comité tutoral.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C6770F4-D459-E802-FFB5-83292921C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30335"/>
              </p:ext>
            </p:extLst>
          </p:nvPr>
        </p:nvGraphicFramePr>
        <p:xfrm>
          <a:off x="1071418" y="2349231"/>
          <a:ext cx="9275999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238">
                  <a:extLst>
                    <a:ext uri="{9D8B030D-6E8A-4147-A177-3AD203B41FA5}">
                      <a16:colId xmlns:a16="http://schemas.microsoft.com/office/drawing/2014/main" val="4284954572"/>
                    </a:ext>
                  </a:extLst>
                </a:gridCol>
                <a:gridCol w="4209575">
                  <a:extLst>
                    <a:ext uri="{9D8B030D-6E8A-4147-A177-3AD203B41FA5}">
                      <a16:colId xmlns:a16="http://schemas.microsoft.com/office/drawing/2014/main" val="73071688"/>
                    </a:ext>
                  </a:extLst>
                </a:gridCol>
                <a:gridCol w="4471186">
                  <a:extLst>
                    <a:ext uri="{9D8B030D-6E8A-4147-A177-3AD203B41FA5}">
                      <a16:colId xmlns:a16="http://schemas.microsoft.com/office/drawing/2014/main" val="1600439630"/>
                    </a:ext>
                  </a:extLst>
                </a:gridCol>
              </a:tblGrid>
              <a:tr h="251248">
                <a:tc>
                  <a:txBody>
                    <a:bodyPr/>
                    <a:lstStyle/>
                    <a:p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Unidad Didáctica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+mn-lt"/>
                        </a:rPr>
                        <a:t>Coordinadores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75353"/>
                  </a:ext>
                </a:extLst>
              </a:tr>
              <a:tr h="498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Enfermedades respiratorias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María de Lourdes García</a:t>
                      </a:r>
                    </a:p>
                    <a:p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Hilda González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403707"/>
                  </a:ext>
                </a:extLst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Enfermedades transmitidas por vectores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Salvador Hernández Martínez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Ángel Francisco Betanzos Reyes</a:t>
                      </a: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2820464"/>
                  </a:ext>
                </a:extLst>
              </a:tr>
              <a:tr h="506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Infecciones de transmisión sexual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Dra. Antonia Herrera Ortiz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MSP. Leticia Ferreyra retes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8780"/>
                  </a:ext>
                </a:extLst>
              </a:tr>
              <a:tr h="505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Enfermedades prevenibles por vacunación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Gabriela </a:t>
                      </a:r>
                      <a:r>
                        <a:rPr lang="es-ES_tradnl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Echániz</a:t>
                      </a:r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Avilés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Guadalupe Delgado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410914"/>
                  </a:ext>
                </a:extLst>
              </a:tr>
              <a:tr h="485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Infecciones persistentes y cáncer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Lourdes Gutiérrez</a:t>
                      </a:r>
                    </a:p>
                    <a:p>
                      <a:pPr fontAlgn="base"/>
                      <a:r>
                        <a:rPr lang="es-MX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Kirvis Torres Poveda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3879618"/>
                  </a:ext>
                </a:extLst>
              </a:tr>
              <a:tr h="4848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racional de antibióticos y resistencia bacteriana</a:t>
                      </a:r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Dr. Federico A. Zumaya Estrada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Dr. J. Ulises Garza-Ramos Martínez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228559"/>
                  </a:ext>
                </a:extLst>
              </a:tr>
              <a:tr h="474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Zoonosis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Dr. Miguel Ángel Sánchez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Dr. Jorge Cime Castillo</a:t>
                      </a:r>
                      <a:endParaRPr lang="es-ES_tradnl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516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07D8744-9D5D-9A3F-0944-FED928491A11}"/>
              </a:ext>
            </a:extLst>
          </p:cNvPr>
          <p:cNvSpPr txBox="1"/>
          <p:nvPr/>
        </p:nvSpPr>
        <p:spPr>
          <a:xfrm rot="16200000">
            <a:off x="-40597" y="4053581"/>
            <a:ext cx="1412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NUEVAS</a:t>
            </a:r>
          </a:p>
        </p:txBody>
      </p:sp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73" y="69561"/>
            <a:ext cx="10515600" cy="1325563"/>
          </a:xfrm>
        </p:spPr>
        <p:txBody>
          <a:bodyPr/>
          <a:lstStyle/>
          <a:p>
            <a:r>
              <a:rPr lang="es-ES_tradnl" dirty="0"/>
              <a:t>Unidades didácticas del área de concentración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F1D926-A312-FABD-8025-212F583CEF89}"/>
              </a:ext>
            </a:extLst>
          </p:cNvPr>
          <p:cNvSpPr txBox="1"/>
          <p:nvPr/>
        </p:nvSpPr>
        <p:spPr>
          <a:xfrm>
            <a:off x="671282" y="1395124"/>
            <a:ext cx="927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UD que se mantienen y desglosadas por semestre.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C6770F4-D459-E802-FFB5-83292921C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03051"/>
              </p:ext>
            </p:extLst>
          </p:nvPr>
        </p:nvGraphicFramePr>
        <p:xfrm>
          <a:off x="738044" y="1872451"/>
          <a:ext cx="10936719" cy="438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095">
                  <a:extLst>
                    <a:ext uri="{9D8B030D-6E8A-4147-A177-3AD203B41FA5}">
                      <a16:colId xmlns:a16="http://schemas.microsoft.com/office/drawing/2014/main" val="3090435827"/>
                    </a:ext>
                  </a:extLst>
                </a:gridCol>
                <a:gridCol w="2810945">
                  <a:extLst>
                    <a:ext uri="{9D8B030D-6E8A-4147-A177-3AD203B41FA5}">
                      <a16:colId xmlns:a16="http://schemas.microsoft.com/office/drawing/2014/main" val="4284954572"/>
                    </a:ext>
                  </a:extLst>
                </a:gridCol>
                <a:gridCol w="2775133">
                  <a:extLst>
                    <a:ext uri="{9D8B030D-6E8A-4147-A177-3AD203B41FA5}">
                      <a16:colId xmlns:a16="http://schemas.microsoft.com/office/drawing/2014/main" val="73071688"/>
                    </a:ext>
                  </a:extLst>
                </a:gridCol>
                <a:gridCol w="2990546">
                  <a:extLst>
                    <a:ext uri="{9D8B030D-6E8A-4147-A177-3AD203B41FA5}">
                      <a16:colId xmlns:a16="http://schemas.microsoft.com/office/drawing/2014/main" val="1600439630"/>
                    </a:ext>
                  </a:extLst>
                </a:gridCol>
              </a:tblGrid>
              <a:tr h="251248">
                <a:tc>
                  <a:txBody>
                    <a:bodyPr/>
                    <a:lstStyle/>
                    <a:p>
                      <a:endParaRPr lang="es-MX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+mn-lt"/>
                        </a:rPr>
                        <a:t>Segundo Semestre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+mn-lt"/>
                        </a:rPr>
                        <a:t>Tercer Semestre</a:t>
                      </a:r>
                      <a:endParaRPr lang="es-MX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+mn-lt"/>
                        </a:rPr>
                        <a:t>Cuarto Semestre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775353"/>
                  </a:ext>
                </a:extLst>
              </a:tr>
              <a:tr h="122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Conceptual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UD obligatoria</a:t>
                      </a:r>
                      <a:r>
                        <a:rPr lang="es-ES_tradnl" sz="1400" b="1" baseline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(Inicia</a:t>
                      </a:r>
                      <a:r>
                        <a:rPr lang="es-ES_tradnl" sz="1400" b="0" baseline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con la UD más apegada a su trabajo de tesis)</a:t>
                      </a: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UD obligatoria</a:t>
                      </a:r>
                      <a:r>
                        <a:rPr lang="es-ES_tradnl" sz="1400" b="1" baseline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2</a:t>
                      </a:r>
                      <a:endParaRPr lang="es-ES_tradnl" sz="14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UD obligatoria</a:t>
                      </a:r>
                      <a:r>
                        <a:rPr lang="es-ES_tradnl" sz="1400" b="1" baseline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3</a:t>
                      </a:r>
                      <a:endParaRPr lang="es-ES_tradnl" sz="14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403707"/>
                  </a:ext>
                </a:extLst>
              </a:tr>
              <a:tr h="727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Metodológico/Instrumental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410914"/>
                  </a:ext>
                </a:extLst>
              </a:tr>
              <a:tr h="915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Integración y Evaluación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Protocolo de Investigación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Tesis I (Tutoral)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Avance Protocolo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Avance de Resultados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Tesis II (Tutoral)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Avance Protocolo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Avance de Resultados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228559"/>
                  </a:ext>
                </a:extLst>
              </a:tr>
              <a:tr h="9810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Área Complementaria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(Optativas)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Bioinformática y Proteómica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2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Metodológico/Instrumental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5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05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Enfermedades respiratorias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657903"/>
              </p:ext>
            </p:extLst>
          </p:nvPr>
        </p:nvGraphicFramePr>
        <p:xfrm>
          <a:off x="838200" y="2051179"/>
          <a:ext cx="10810795" cy="394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1489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90587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3733431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9975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Competencias específicas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UD 1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+mn-lt"/>
                        </a:rPr>
                        <a:t>Competencia profesional</a:t>
                      </a:r>
                      <a:r>
                        <a:rPr lang="es-ES" sz="1400" baseline="0" dirty="0">
                          <a:latin typeface="+mn-lt"/>
                        </a:rPr>
                        <a:t> </a:t>
                      </a:r>
                      <a:r>
                        <a:rPr lang="es-ES" sz="1400" dirty="0">
                          <a:latin typeface="+mn-lt"/>
                        </a:rPr>
                        <a:t>de la UD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548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latin typeface="+mn-lt"/>
                        </a:rPr>
                        <a:t>Competencias de la MCEI a las que principalmente contribuirá la UD: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las interacciones de factores biológicos, ambiente y determinantes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fundamentos de las técnicas para la investigación.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atributos, limitantes y áreas de oportunidad de los programas nacionales.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dirty="0">
                        <a:solidFill>
                          <a:schemeClr val="accent2">
                            <a:lumMod val="75000"/>
                          </a:schemeClr>
                        </a:solidFill>
                        <a:ea typeface="Cambria" panose="020405030504060302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Cambria" panose="02040503050406030204" pitchFamily="18" charset="0"/>
                        </a:rPr>
                        <a:t>Sobre los conocimientos para una visión integral y global sobre las enfermedades infecciosas.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Coordinadoras: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  <a:p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María de Lourdes García</a:t>
                      </a:r>
                    </a:p>
                    <a:p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Dra. Hilda González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Determinar las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necesidades de salud en la población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padece una infección respiratoria y la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respuesta del sistema de salud desde un enfoque global y respeto a los derechos humanos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perspectiva transdisciplinaria, interinstitucional e intersectorial considerando el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vínculo entre salud humana, salud animal y salud ambiental.</a:t>
                      </a:r>
                      <a:r>
                        <a:rPr lang="es-MX" sz="1800" b="1" dirty="0">
                          <a:effectLst/>
                        </a:rPr>
                        <a:t> 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98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1DCD12-BDA1-4ECF-8F28-F4AB30A51479}"/>
</file>

<file path=customXml/itemProps2.xml><?xml version="1.0" encoding="utf-8"?>
<ds:datastoreItem xmlns:ds="http://schemas.openxmlformats.org/officeDocument/2006/customXml" ds:itemID="{F2244B5A-B292-452E-8442-595EC264B3D2}"/>
</file>

<file path=customXml/itemProps3.xml><?xml version="1.0" encoding="utf-8"?>
<ds:datastoreItem xmlns:ds="http://schemas.openxmlformats.org/officeDocument/2006/customXml" ds:itemID="{036AD208-BFB4-4954-87E4-7E01B33F433C}"/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1777</Words>
  <Application>Microsoft Macintosh PowerPoint</Application>
  <PresentationFormat>Panorámica</PresentationFormat>
  <Paragraphs>227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Cambria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 Competencias de Ingreso</vt:lpstr>
      <vt:lpstr>Perfil de egreso Competencias de Egreso</vt:lpstr>
      <vt:lpstr>Competencias específicas del área de concentración </vt:lpstr>
      <vt:lpstr>Unidades didácticas del área de concentración</vt:lpstr>
      <vt:lpstr>Unidades didácticas del área de concentración</vt:lpstr>
      <vt:lpstr>Enfermedades respiratorias</vt:lpstr>
      <vt:lpstr>Enfermedades transmitidas por vectores</vt:lpstr>
      <vt:lpstr>Infecciones de transmisión sexual</vt:lpstr>
      <vt:lpstr>Enfermedades prevenibles por vacunación</vt:lpstr>
      <vt:lpstr>Infecciones persistentes y cáncer</vt:lpstr>
      <vt:lpstr>Uso racional de antibióticos y resistencia bacteriana</vt:lpstr>
      <vt:lpstr>Zoonosis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Jesus Ulises Garza Ramos</cp:lastModifiedBy>
  <cp:revision>55</cp:revision>
  <dcterms:created xsi:type="dcterms:W3CDTF">2021-01-22T21:37:47Z</dcterms:created>
  <dcterms:modified xsi:type="dcterms:W3CDTF">2022-11-14T19:53:36Z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