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72" r:id="rId4"/>
    <p:sldId id="273" r:id="rId5"/>
    <p:sldId id="271" r:id="rId6"/>
    <p:sldId id="274" r:id="rId7"/>
    <p:sldId id="260" r:id="rId8"/>
    <p:sldId id="275" r:id="rId9"/>
    <p:sldId id="277" r:id="rId10"/>
    <p:sldId id="27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86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9"/>
    <p:restoredTop sz="94704"/>
  </p:normalViewPr>
  <p:slideViewPr>
    <p:cSldViewPr snapToGrid="0" snapToObjects="1" showGuides="1">
      <p:cViewPr varScale="1">
        <p:scale>
          <a:sx n="69" d="100"/>
          <a:sy n="69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8D8A-E89F-4B92-ACD2-D8BBD5E5D66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6AC29-3EE8-4580-AB17-9116534C76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6AC29-3EE8-4580-AB17-9116534C76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es-ES" noProof="0" smtClean="0"/>
              <a:t>9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9386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es-ES" noProof="0" smtClean="0"/>
              <a:t>10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4711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89" y="1134459"/>
            <a:ext cx="5517931" cy="23876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4054442"/>
            <a:ext cx="5760720" cy="700301"/>
          </a:xfrm>
        </p:spPr>
        <p:txBody>
          <a:bodyPr>
            <a:noAutofit/>
          </a:bodyPr>
          <a:lstStyle/>
          <a:p>
            <a:r>
              <a:rPr lang="es-ES_tradnl" sz="4800" dirty="0"/>
              <a:t>MC Bio-estadística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31CD4B-857F-8E6D-200F-C5CF6068BFFF}"/>
              </a:ext>
            </a:extLst>
          </p:cNvPr>
          <p:cNvSpPr txBox="1"/>
          <p:nvPr/>
        </p:nvSpPr>
        <p:spPr>
          <a:xfrm>
            <a:off x="1325880" y="5287127"/>
            <a:ext cx="3337560" cy="1218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indent="0" algn="ctr">
              <a:lnSpc>
                <a:spcPct val="150000"/>
              </a:lnSpc>
              <a:buNone/>
            </a:pPr>
            <a:endParaRPr lang="es-MX" sz="1000" dirty="0">
              <a:solidFill>
                <a:srgbClr val="D60093"/>
              </a:solidFill>
              <a:latin typeface="+mn-lt"/>
              <a:cs typeface="Calibri Light" panose="020F0302020204030204" pitchFamily="34" charset="0"/>
            </a:endParaRPr>
          </a:p>
          <a:p>
            <a:pPr marL="152396" indent="0" algn="just">
              <a:lnSpc>
                <a:spcPct val="150000"/>
              </a:lnSpc>
              <a:buNone/>
            </a:pPr>
            <a:r>
              <a:rPr lang="es-MX" sz="1000" dirty="0">
                <a:solidFill>
                  <a:schemeClr val="bg1"/>
                </a:solidFill>
                <a:cs typeface="Calibri Light" panose="020F0302020204030204" pitchFamily="34" charset="0"/>
              </a:rPr>
              <a:t>Grupo de Trabajo :</a:t>
            </a:r>
          </a:p>
          <a:p>
            <a:pPr marL="152396" indent="0" algn="just">
              <a:lnSpc>
                <a:spcPct val="150000"/>
              </a:lnSpc>
              <a:buNone/>
            </a:pPr>
            <a:r>
              <a:rPr lang="es-MX" sz="1000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Aarón Salinas, Amado Quezada, Aremis Villalobos</a:t>
            </a:r>
            <a:r>
              <a:rPr lang="es-MX" sz="1000" dirty="0">
                <a:solidFill>
                  <a:schemeClr val="bg1"/>
                </a:solidFill>
                <a:cs typeface="Calibri Light" panose="020F0302020204030204" pitchFamily="34" charset="0"/>
              </a:rPr>
              <a:t>, </a:t>
            </a:r>
            <a:r>
              <a:rPr lang="es-MX" sz="1000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Belem Trejo , Betty Manrique, Julio C Montañez, Mara Téllez, Martín Romero </a:t>
            </a:r>
            <a:endParaRPr lang="es-MX" sz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591E204-5890-43AD-9B76-B69A9F1A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82" y="60006"/>
            <a:ext cx="10288826" cy="567027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Mapa curricular:  Materias MC-Bio-estadística. Con Competencias de Unidad (   )</a:t>
            </a:r>
            <a:endParaRPr lang="es-MX" sz="2400" dirty="0"/>
          </a:p>
        </p:txBody>
      </p:sp>
      <p:graphicFrame>
        <p:nvGraphicFramePr>
          <p:cNvPr id="16" name="Marcador de contenido 15">
            <a:extLst>
              <a:ext uri="{FF2B5EF4-FFF2-40B4-BE49-F238E27FC236}">
                <a16:creationId xmlns:a16="http://schemas.microsoft.com/office/drawing/2014/main" id="{FFAD01E7-1D5D-47E7-B3CB-4318C3E7CA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2807" y="502850"/>
          <a:ext cx="11261167" cy="627591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548582">
                  <a:extLst>
                    <a:ext uri="{9D8B030D-6E8A-4147-A177-3AD203B41FA5}">
                      <a16:colId xmlns:a16="http://schemas.microsoft.com/office/drawing/2014/main" val="910326632"/>
                    </a:ext>
                  </a:extLst>
                </a:gridCol>
                <a:gridCol w="1979942">
                  <a:extLst>
                    <a:ext uri="{9D8B030D-6E8A-4147-A177-3AD203B41FA5}">
                      <a16:colId xmlns:a16="http://schemas.microsoft.com/office/drawing/2014/main" val="2811507704"/>
                    </a:ext>
                  </a:extLst>
                </a:gridCol>
                <a:gridCol w="2333021">
                  <a:extLst>
                    <a:ext uri="{9D8B030D-6E8A-4147-A177-3AD203B41FA5}">
                      <a16:colId xmlns:a16="http://schemas.microsoft.com/office/drawing/2014/main" val="3807434217"/>
                    </a:ext>
                  </a:extLst>
                </a:gridCol>
                <a:gridCol w="3234963">
                  <a:extLst>
                    <a:ext uri="{9D8B030D-6E8A-4147-A177-3AD203B41FA5}">
                      <a16:colId xmlns:a16="http://schemas.microsoft.com/office/drawing/2014/main" val="3545623392"/>
                    </a:ext>
                  </a:extLst>
                </a:gridCol>
                <a:gridCol w="2164659">
                  <a:extLst>
                    <a:ext uri="{9D8B030D-6E8A-4147-A177-3AD203B41FA5}">
                      <a16:colId xmlns:a16="http://schemas.microsoft.com/office/drawing/2014/main" val="458034738"/>
                    </a:ext>
                  </a:extLst>
                </a:gridCol>
              </a:tblGrid>
              <a:tr h="2036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u="none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</a:rPr>
                        <a:t>Eje curricular</a:t>
                      </a:r>
                      <a:endParaRPr lang="es-MX" sz="1600" u="none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800" u="none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000" u="none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800" b="0" u="none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800" u="none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201677"/>
                  </a:ext>
                </a:extLst>
              </a:tr>
              <a:tr h="7006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b="1" u="none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Primer semestre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u="none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Segundo, Tercer y Cuarto Semestre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u="none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000" b="1" u="none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438052"/>
                  </a:ext>
                </a:extLst>
              </a:tr>
              <a:tr h="48749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</a:rPr>
                        <a:t>Conceptual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None/>
                      </a:pPr>
                      <a:endParaRPr lang="es-ES" sz="16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endParaRPr lang="es-ES" sz="16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endParaRPr lang="es-ES" sz="16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706619"/>
                  </a:ext>
                </a:extLst>
              </a:tr>
              <a:tr h="69787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Metodológico- instrumental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Inferencia Estadística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40, HI: 40, C: 5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6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Muestreo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40, HI: 40, C: 5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Ciencia de Datos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20,HI: 20, C: 3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023088"/>
                  </a:ext>
                </a:extLst>
              </a:tr>
              <a:tr h="9072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Cómputo Estadístico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30, HI: 30, C: 4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6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Análisis Multivariado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40, HI: 40, C: 5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Temas Selectos de Bio-estadística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40, HI: 40, C: 5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957750"/>
                  </a:ext>
                </a:extLst>
              </a:tr>
              <a:tr h="6978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_tradnl" sz="1600" dirty="0"/>
                        <a:t>Análisis de </a:t>
                      </a:r>
                      <a:r>
                        <a:rPr lang="es-MX" sz="1600" dirty="0"/>
                        <a:t>Datos longitudinales en Salud Pública</a:t>
                      </a: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s-ES" sz="16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40, HI: 40, C: 5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6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649840"/>
                  </a:ext>
                </a:extLst>
              </a:tr>
              <a:tr h="1177299">
                <a:tc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Integración y</a:t>
                      </a:r>
                      <a:r>
                        <a:rPr lang="es-MX" sz="1600" b="1" baseline="0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 evaluación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600" b="0" kern="1200" dirty="0">
                          <a:latin typeface="Roboto" panose="020B0604020202020204"/>
                          <a:ea typeface="Roboto" panose="020B0604020202020204" charset="0"/>
                        </a:rPr>
                        <a:t>Metodología de la Investigación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latin typeface="Roboto" panose="020B0604020202020204"/>
                          <a:ea typeface="Roboto" panose="020B0604020202020204" charset="0"/>
                        </a:rPr>
                        <a:t>HD: 20, HI: 20, C: 3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600" b="0" kern="1200" dirty="0">
                          <a:latin typeface="Roboto" panose="020B0604020202020204"/>
                          <a:ea typeface="Roboto" panose="020B0604020202020204" charset="0"/>
                        </a:rPr>
                        <a:t>Protocolo de Investigación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latin typeface="Roboto" panose="020B0604020202020204"/>
                          <a:ea typeface="Roboto" panose="020B0604020202020204" charset="0"/>
                        </a:rPr>
                        <a:t>HD: 40, HI: 40, C: 5</a:t>
                      </a:r>
                    </a:p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endParaRPr lang="es-ES" sz="1600" b="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600" b="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600" b="0" kern="1200" dirty="0">
                          <a:latin typeface="Roboto" panose="020B0604020202020204"/>
                          <a:ea typeface="Roboto" panose="020B0604020202020204" charset="0"/>
                        </a:rPr>
                        <a:t>Seminario de Tesis I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latin typeface="Roboto" panose="020B0604020202020204"/>
                          <a:ea typeface="Roboto" panose="020B0604020202020204" charset="0"/>
                        </a:rPr>
                        <a:t>HD: 20, HI: 60, C: 5</a:t>
                      </a: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600" b="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600" b="0" kern="1200" dirty="0">
                          <a:latin typeface="Roboto" panose="020B0604020202020204"/>
                          <a:ea typeface="Roboto" panose="020B0604020202020204" charset="0"/>
                        </a:rPr>
                        <a:t>Seminario de Tesis II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latin typeface="Roboto" panose="020B0604020202020204"/>
                          <a:ea typeface="Roboto" panose="020B0604020202020204" charset="0"/>
                        </a:rPr>
                        <a:t>HD: 20, HI: 60, C: 5</a:t>
                      </a: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600" b="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010095"/>
                  </a:ext>
                </a:extLst>
              </a:tr>
              <a:tr h="733010">
                <a:tc>
                  <a:txBody>
                    <a:bodyPr/>
                    <a:lstStyle/>
                    <a:p>
                      <a:pPr marL="50800" indent="0" algn="l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Totales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HD: 20, HI: 20, C: 3 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600" b="1" kern="1200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08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HD: 330, HI: 410,  C: 47 </a:t>
                      </a:r>
                      <a:endParaRPr lang="es-MX" sz="1600" b="1" kern="1200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6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200" b="1" kern="1200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HD: 110/ HI: 110/ C: 14 </a:t>
                      </a:r>
                      <a:endParaRPr lang="es-MX" sz="1200" b="1" kern="1200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0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0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708674"/>
                  </a:ext>
                </a:extLst>
              </a:tr>
            </a:tbl>
          </a:graphicData>
        </a:graphic>
      </p:graphicFrame>
      <p:pic>
        <p:nvPicPr>
          <p:cNvPr id="3" name="Gráfico 2" descr="Atrás con relleno sólido">
            <a:extLst>
              <a:ext uri="{FF2B5EF4-FFF2-40B4-BE49-F238E27FC236}">
                <a16:creationId xmlns:a16="http://schemas.microsoft.com/office/drawing/2014/main" id="{5919111D-3909-E29B-335C-363BA21FB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5788408" y="1983757"/>
            <a:ext cx="615184" cy="615184"/>
          </a:xfrm>
          <a:prstGeom prst="rect">
            <a:avLst/>
          </a:prstGeom>
        </p:spPr>
      </p:pic>
      <p:pic>
        <p:nvPicPr>
          <p:cNvPr id="5" name="Gráfico 4" descr="Atrás con relleno sólido">
            <a:extLst>
              <a:ext uri="{FF2B5EF4-FFF2-40B4-BE49-F238E27FC236}">
                <a16:creationId xmlns:a16="http://schemas.microsoft.com/office/drawing/2014/main" id="{5AE8F127-8F41-4EB7-EA78-2073B5E23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8148324" y="1983757"/>
            <a:ext cx="615184" cy="615184"/>
          </a:xfrm>
          <a:prstGeom prst="rect">
            <a:avLst/>
          </a:prstGeom>
        </p:spPr>
      </p:pic>
      <p:pic>
        <p:nvPicPr>
          <p:cNvPr id="6" name="Gráfico 5" descr="Atrás con relleno sólido">
            <a:extLst>
              <a:ext uri="{FF2B5EF4-FFF2-40B4-BE49-F238E27FC236}">
                <a16:creationId xmlns:a16="http://schemas.microsoft.com/office/drawing/2014/main" id="{07279ECB-0FB6-0078-9DDF-7E5E7419E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8148324" y="2889171"/>
            <a:ext cx="615184" cy="615184"/>
          </a:xfrm>
          <a:prstGeom prst="rect">
            <a:avLst/>
          </a:prstGeom>
        </p:spPr>
      </p:pic>
      <p:pic>
        <p:nvPicPr>
          <p:cNvPr id="7" name="Gráfico 6" descr="Atrás con relleno sólido">
            <a:extLst>
              <a:ext uri="{FF2B5EF4-FFF2-40B4-BE49-F238E27FC236}">
                <a16:creationId xmlns:a16="http://schemas.microsoft.com/office/drawing/2014/main" id="{D9C532EA-35D2-E212-EDF7-F4ABD9A33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10881108" y="2813816"/>
            <a:ext cx="615184" cy="615184"/>
          </a:xfrm>
          <a:prstGeom prst="rect">
            <a:avLst/>
          </a:prstGeom>
        </p:spPr>
      </p:pic>
      <p:pic>
        <p:nvPicPr>
          <p:cNvPr id="8" name="Gráfico 7" descr="Atrás con relleno sólido">
            <a:extLst>
              <a:ext uri="{FF2B5EF4-FFF2-40B4-BE49-F238E27FC236}">
                <a16:creationId xmlns:a16="http://schemas.microsoft.com/office/drawing/2014/main" id="{2A136481-3CC5-A429-93BA-D8443531C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5765800" y="3774457"/>
            <a:ext cx="615184" cy="615184"/>
          </a:xfrm>
          <a:prstGeom prst="rect">
            <a:avLst/>
          </a:prstGeom>
        </p:spPr>
      </p:pic>
      <p:pic>
        <p:nvPicPr>
          <p:cNvPr id="9" name="Gráfico 8" descr="Atrás con relleno sólido">
            <a:extLst>
              <a:ext uri="{FF2B5EF4-FFF2-40B4-BE49-F238E27FC236}">
                <a16:creationId xmlns:a16="http://schemas.microsoft.com/office/drawing/2014/main" id="{D4682C26-2FC5-A309-961E-93DBA6A68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3311908" y="4726957"/>
            <a:ext cx="615184" cy="615184"/>
          </a:xfrm>
          <a:prstGeom prst="rect">
            <a:avLst/>
          </a:prstGeom>
        </p:spPr>
      </p:pic>
      <p:pic>
        <p:nvPicPr>
          <p:cNvPr id="10" name="Gráfico 9" descr="Atrás con relleno sólido">
            <a:extLst>
              <a:ext uri="{FF2B5EF4-FFF2-40B4-BE49-F238E27FC236}">
                <a16:creationId xmlns:a16="http://schemas.microsoft.com/office/drawing/2014/main" id="{B8BE0AD1-00E1-1BDE-7962-843C9E10D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5633216" y="4779126"/>
            <a:ext cx="615184" cy="615184"/>
          </a:xfrm>
          <a:prstGeom prst="rect">
            <a:avLst/>
          </a:prstGeom>
        </p:spPr>
      </p:pic>
      <p:pic>
        <p:nvPicPr>
          <p:cNvPr id="11" name="Gráfico 10" descr="Atrás con relleno sólido">
            <a:extLst>
              <a:ext uri="{FF2B5EF4-FFF2-40B4-BE49-F238E27FC236}">
                <a16:creationId xmlns:a16="http://schemas.microsoft.com/office/drawing/2014/main" id="{88A274C6-11DB-9269-F141-BFA70B18D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8378320" y="4779127"/>
            <a:ext cx="615184" cy="615184"/>
          </a:xfrm>
          <a:prstGeom prst="rect">
            <a:avLst/>
          </a:prstGeom>
        </p:spPr>
      </p:pic>
      <p:pic>
        <p:nvPicPr>
          <p:cNvPr id="12" name="Gráfico 11" descr="Atrás con relleno sólido">
            <a:extLst>
              <a:ext uri="{FF2B5EF4-FFF2-40B4-BE49-F238E27FC236}">
                <a16:creationId xmlns:a16="http://schemas.microsoft.com/office/drawing/2014/main" id="{5FEC3D25-6C74-DFAC-247C-38DD1ADFD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10940956" y="5203514"/>
            <a:ext cx="615184" cy="615184"/>
          </a:xfrm>
          <a:prstGeom prst="rect">
            <a:avLst/>
          </a:prstGeom>
        </p:spPr>
      </p:pic>
      <p:pic>
        <p:nvPicPr>
          <p:cNvPr id="13" name="Gráfico 12" descr="Atrás con relleno sólido">
            <a:extLst>
              <a:ext uri="{FF2B5EF4-FFF2-40B4-BE49-F238E27FC236}">
                <a16:creationId xmlns:a16="http://schemas.microsoft.com/office/drawing/2014/main" id="{54D08A48-1478-49EA-2378-78616087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9980080" y="292100"/>
            <a:ext cx="179920" cy="21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3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58800"/>
            <a:ext cx="10515600" cy="1038513"/>
          </a:xfrm>
        </p:spPr>
        <p:txBody>
          <a:bodyPr>
            <a:noAutofit/>
          </a:bodyPr>
          <a:lstStyle/>
          <a:p>
            <a:r>
              <a:rPr lang="es-ES_tradnl" sz="2800" dirty="0"/>
              <a:t>Unidad didáctica : </a:t>
            </a:r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Metodología de la Investigación </a:t>
            </a:r>
            <a:br>
              <a:rPr lang="es-MX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(3 créditos, 20 horas docentes)</a:t>
            </a:r>
            <a:br>
              <a:rPr lang="es-MX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es-ES_tradnl" sz="2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8180" y="1686264"/>
          <a:ext cx="10485120" cy="269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7550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1457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96139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específicas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</a:rPr>
                        <a:t>Analizar las necesidades de proyectos de investigación para traducirlas al contexto estadístico </a:t>
                      </a:r>
                      <a:r>
                        <a:rPr lang="es-MX" sz="1800" dirty="0">
                          <a:solidFill>
                            <a:srgbClr val="002060"/>
                          </a:solidFill>
                          <a:effectLst/>
                        </a:rPr>
                        <a:t>(modelo estadístico de inferencia) </a:t>
                      </a:r>
                      <a:r>
                        <a:rPr lang="es-MX" sz="1800" dirty="0">
                          <a:effectLst/>
                        </a:rPr>
                        <a:t>aplicado a la salud pública.</a:t>
                      </a: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dirty="0">
                          <a:solidFill>
                            <a:schemeClr val="tx1"/>
                          </a:solidFill>
                        </a:rPr>
                        <a:t>Metodología de la Investigación 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Aplicar los conocimientos metodológicos para proponer un proyecto de investigación que genere evidencia en salud</a:t>
                      </a:r>
                      <a:r>
                        <a:rPr lang="es-MX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pública</a:t>
                      </a: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22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58800"/>
            <a:ext cx="10515600" cy="1038513"/>
          </a:xfrm>
        </p:spPr>
        <p:txBody>
          <a:bodyPr>
            <a:noAutofit/>
          </a:bodyPr>
          <a:lstStyle/>
          <a:p>
            <a:r>
              <a:rPr lang="es-ES_tradnl" sz="2800" dirty="0"/>
              <a:t>Unidad didáctica : </a:t>
            </a:r>
            <a:r>
              <a:rPr lang="es-MX" sz="2800" dirty="0"/>
              <a:t>Protocolo</a:t>
            </a:r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 de la Investigación </a:t>
            </a:r>
            <a:br>
              <a:rPr lang="es-MX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(5 créditos, 40 horas docentes)</a:t>
            </a:r>
            <a:br>
              <a:rPr lang="es-MX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es-ES_tradnl" sz="2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8180" y="1686264"/>
          <a:ext cx="10485120" cy="269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7550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1457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96139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específicas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</a:rPr>
                        <a:t>Analizar las necesidades de proyectos de investigación para traducirlas al contexto estadístico </a:t>
                      </a:r>
                      <a:r>
                        <a:rPr lang="es-MX" sz="1800" dirty="0">
                          <a:solidFill>
                            <a:srgbClr val="002060"/>
                          </a:solidFill>
                          <a:effectLst/>
                        </a:rPr>
                        <a:t>(modelo estadístico de inferencia) </a:t>
                      </a:r>
                      <a:r>
                        <a:rPr lang="es-MX" sz="1800" dirty="0">
                          <a:effectLst/>
                        </a:rPr>
                        <a:t>aplicado a la salud pública.</a:t>
                      </a: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dirty="0">
                          <a:solidFill>
                            <a:schemeClr val="tx1"/>
                          </a:solidFill>
                        </a:rPr>
                        <a:t>Protocolo de Investigación 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</a:rPr>
                        <a:t>Especificar un modelo de inferencia congenial al problema de investigación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35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58800"/>
            <a:ext cx="10515600" cy="1038513"/>
          </a:xfrm>
        </p:spPr>
        <p:txBody>
          <a:bodyPr>
            <a:noAutofit/>
          </a:bodyPr>
          <a:lstStyle/>
          <a:p>
            <a:r>
              <a:rPr lang="es-ES_tradnl" sz="2800" dirty="0"/>
              <a:t>Unidad didáctica : </a:t>
            </a:r>
            <a:r>
              <a:rPr lang="es-MX" sz="2800" dirty="0"/>
              <a:t>Muestreo</a:t>
            </a:r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s-MX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(5 créditos, 40 horas docentes)</a:t>
            </a:r>
            <a:br>
              <a:rPr lang="es-MX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es-ES_tradnl" sz="2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8180" y="1419564"/>
          <a:ext cx="10891521" cy="4710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507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57145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689559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96139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específicas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</a:rPr>
                        <a:t>Analizar las necesidades de proyectos de investigación para traducirlas al contexto estadístico </a:t>
                      </a:r>
                      <a:r>
                        <a:rPr lang="es-MX" sz="1800" dirty="0">
                          <a:solidFill>
                            <a:srgbClr val="002060"/>
                          </a:solidFill>
                          <a:effectLst/>
                        </a:rPr>
                        <a:t>(modelo estadístico de inferencia) </a:t>
                      </a:r>
                      <a:r>
                        <a:rPr lang="es-MX" sz="1800" dirty="0">
                          <a:effectLst/>
                        </a:rPr>
                        <a:t>aplicado a la salud pública.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dirty="0">
                          <a:solidFill>
                            <a:schemeClr val="tx1"/>
                          </a:solidFill>
                        </a:rPr>
                        <a:t>Muestreo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Conocer los elementos básico de los procedimientos del muestreo de poblaciones finitas :aleatorio simple, estratificado, conglomerados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la combinación de procedimientos de muestreo que incorporan la información disponible sobre la población y el problema en estudio </a:t>
                      </a:r>
                      <a:endParaRPr lang="es-MX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effectLst/>
                        </a:rPr>
                        <a:t>Desarrollar el análisis estadístico </a:t>
                      </a:r>
                      <a:r>
                        <a:rPr lang="es-MX" sz="1800" b="0" dirty="0">
                          <a:solidFill>
                            <a:srgbClr val="002060"/>
                          </a:solidFill>
                          <a:effectLst/>
                        </a:rPr>
                        <a:t>(aplicar un modelo estadístico de inferencia) </a:t>
                      </a:r>
                      <a:r>
                        <a:rPr lang="es-MX" sz="1800" b="0" dirty="0">
                          <a:effectLst/>
                        </a:rPr>
                        <a:t>para contribuir al logro de los objetivos de proyectos de investigación en salud pública.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Muestreo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 Calcular estimadores e intervalos de confianza para los procedimientos de muestreo : 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aleatorio simple, estratificado, conglomerados 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91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96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58800"/>
            <a:ext cx="10515600" cy="1038513"/>
          </a:xfrm>
        </p:spPr>
        <p:txBody>
          <a:bodyPr>
            <a:noAutofit/>
          </a:bodyPr>
          <a:lstStyle/>
          <a:p>
            <a:r>
              <a:rPr lang="es-ES_tradnl" sz="2800" dirty="0"/>
              <a:t>Unidad didáctica : </a:t>
            </a:r>
            <a:r>
              <a:rPr lang="es-MX" sz="2800" dirty="0"/>
              <a:t>Protocolo</a:t>
            </a:r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 de la Investigación </a:t>
            </a:r>
            <a:br>
              <a:rPr lang="es-MX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(5 créditos, 40 horas docentes)</a:t>
            </a:r>
            <a:br>
              <a:rPr lang="es-MX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es-ES_tradnl" sz="2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8180" y="1686264"/>
          <a:ext cx="10485120" cy="269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7550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1457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96139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específicas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</a:rPr>
                        <a:t>Analizar las necesidades de proyectos de investigación para traducirlas al contexto estadístico </a:t>
                      </a:r>
                      <a:r>
                        <a:rPr lang="es-MX" sz="1800" dirty="0">
                          <a:solidFill>
                            <a:srgbClr val="002060"/>
                          </a:solidFill>
                          <a:effectLst/>
                        </a:rPr>
                        <a:t>(modelo estadístico de inferencia) </a:t>
                      </a:r>
                      <a:r>
                        <a:rPr lang="es-MX" sz="1800" dirty="0">
                          <a:effectLst/>
                        </a:rPr>
                        <a:t>aplicado a la salud pública.</a:t>
                      </a: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dirty="0">
                          <a:solidFill>
                            <a:schemeClr val="tx1"/>
                          </a:solidFill>
                        </a:rPr>
                        <a:t>Protocolo de Investigación 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</a:rPr>
                        <a:t>Especificar un modelo de inferencia congenial al problema de investigación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857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58800"/>
            <a:ext cx="10515600" cy="1038513"/>
          </a:xfrm>
        </p:spPr>
        <p:txBody>
          <a:bodyPr>
            <a:noAutofit/>
          </a:bodyPr>
          <a:lstStyle/>
          <a:p>
            <a:r>
              <a:rPr lang="es-ES_tradnl" sz="2800" dirty="0"/>
              <a:t>Unidad didáctica : </a:t>
            </a:r>
            <a:r>
              <a:rPr lang="es-MX" sz="2800" dirty="0"/>
              <a:t>Inferencia estadística</a:t>
            </a:r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s-MX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(5 créditos, 40 horas docentes)</a:t>
            </a:r>
            <a:br>
              <a:rPr lang="es-MX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es-ES_tradnl" sz="2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8180" y="1686264"/>
          <a:ext cx="10485120" cy="416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7550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1457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96139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específicas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</a:rPr>
                        <a:t>Analizar las necesidades de proyectos de investigación para traducirlas al contexto estadístico </a:t>
                      </a:r>
                      <a:r>
                        <a:rPr lang="es-MX" sz="1800" dirty="0">
                          <a:solidFill>
                            <a:srgbClr val="002060"/>
                          </a:solidFill>
                          <a:effectLst/>
                        </a:rPr>
                        <a:t>(modelo estadístico de inferencia) </a:t>
                      </a:r>
                      <a:r>
                        <a:rPr lang="es-MX" sz="1800" dirty="0">
                          <a:effectLst/>
                        </a:rPr>
                        <a:t>aplicado a la salud pública.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dirty="0">
                          <a:solidFill>
                            <a:schemeClr val="tx1"/>
                          </a:solidFill>
                        </a:rPr>
                        <a:t>Inferencia estadística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Conocer los elementos básicos de la inferencia en poblaciones infinitas descritas por modelos probabilísticos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los modelos probabilísticos con aplicaciones más frecuentes : Normal, Binomial, Poisson</a:t>
                      </a:r>
                      <a:endParaRPr lang="es-MX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effectLst/>
                        </a:rPr>
                        <a:t>Desarrollar el análisis estadístico </a:t>
                      </a:r>
                      <a:r>
                        <a:rPr lang="es-MX" sz="1800" b="0" dirty="0">
                          <a:solidFill>
                            <a:srgbClr val="002060"/>
                          </a:solidFill>
                          <a:effectLst/>
                        </a:rPr>
                        <a:t>(aplicar un modelo estadístico de inferencia) </a:t>
                      </a:r>
                      <a:r>
                        <a:rPr lang="es-MX" sz="1800" b="0" dirty="0">
                          <a:effectLst/>
                        </a:rPr>
                        <a:t>para contribuir al logro de los objetivos de proyectos de investigación en salud pública.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Inferencia estadística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 Calcular estimadores e intervalos de confianza para los modelos probabilísticos : 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Normal, Binomial, Poisson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226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30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26" y="161235"/>
            <a:ext cx="10515600" cy="1038513"/>
          </a:xfrm>
        </p:spPr>
        <p:txBody>
          <a:bodyPr>
            <a:noAutofit/>
          </a:bodyPr>
          <a:lstStyle/>
          <a:p>
            <a:r>
              <a:rPr lang="es-ES_tradnl" sz="2800" dirty="0"/>
              <a:t>Unidad didáctica : Análisis de </a:t>
            </a:r>
            <a:r>
              <a:rPr lang="es-MX" sz="2800" dirty="0"/>
              <a:t>Datos longitudinales en Salud Pública</a:t>
            </a:r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s-MX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(5 créditos, 40 horas docentes)</a:t>
            </a:r>
            <a:br>
              <a:rPr lang="es-MX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es-ES_tradnl" sz="2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1606" y="960708"/>
          <a:ext cx="10485120" cy="562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7550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1457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96139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específicas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</a:rPr>
                        <a:t>Analizar las necesidades de proyectos de investigación para traducirlas al contexto estadístico </a:t>
                      </a:r>
                      <a:r>
                        <a:rPr lang="es-MX" sz="1800" dirty="0">
                          <a:solidFill>
                            <a:srgbClr val="002060"/>
                          </a:solidFill>
                          <a:effectLst/>
                        </a:rPr>
                        <a:t>(modelo estadístico de inferencia) </a:t>
                      </a:r>
                      <a:r>
                        <a:rPr lang="es-MX" sz="1800" dirty="0">
                          <a:effectLst/>
                        </a:rPr>
                        <a:t>aplicado a la salud pública.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dirty="0">
                          <a:solidFill>
                            <a:schemeClr val="tx1"/>
                          </a:solidFill>
                        </a:rPr>
                        <a:t>Análisis de Datos Longitudinales en Salud Pública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Aplicar el análisis estadístico para datos correlacionados o dependientes en estudios longitudinales (series de tiempo, modelos de regresión, análisis de supervivencia) con énfasis en la práctica e investigación en salud pública.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_trad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effectLst/>
                        </a:rPr>
                        <a:t>Desarrollar el análisis estadístico </a:t>
                      </a:r>
                      <a:r>
                        <a:rPr lang="es-MX" sz="1800" b="0" dirty="0">
                          <a:solidFill>
                            <a:srgbClr val="002060"/>
                          </a:solidFill>
                          <a:effectLst/>
                        </a:rPr>
                        <a:t>(aplicar un modelo estadístico de inferencia) </a:t>
                      </a:r>
                      <a:r>
                        <a:rPr lang="es-MX" sz="1800" b="0" dirty="0">
                          <a:effectLst/>
                        </a:rPr>
                        <a:t>para contribuir al logro de los objetivos de proyectos de investigación en salud pública.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</a:rPr>
                        <a:t>Análisis de Datos Longitudinales en Salud Pública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226172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 el análisis estadístico </a:t>
                      </a:r>
                      <a:r>
                        <a:rPr lang="es-MX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sz="1800" b="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</a:t>
                      </a:r>
                      <a:r>
                        <a:rPr lang="es-MX" sz="1800" b="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 modelo estadístico de inferencia</a:t>
                      </a:r>
                      <a:r>
                        <a:rPr lang="es-MX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s-MX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desarrollado en los </a:t>
                      </a:r>
                      <a:r>
                        <a:rPr lang="es-MX" sz="1800" i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de investigación</a:t>
                      </a:r>
                      <a:r>
                        <a:rPr lang="es-MX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comprender sus alcances y limitaciones.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</a:rPr>
                        <a:t>Análisis de Datos Longitudinales en Salud Pública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0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612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48" y="490689"/>
            <a:ext cx="10515600" cy="1038513"/>
          </a:xfrm>
        </p:spPr>
        <p:txBody>
          <a:bodyPr>
            <a:noAutofit/>
          </a:bodyPr>
          <a:lstStyle/>
          <a:p>
            <a:r>
              <a:rPr lang="es-ES_tradnl" sz="2800" dirty="0"/>
              <a:t>Unidad didáctica : </a:t>
            </a:r>
            <a:r>
              <a:rPr lang="es-MX" sz="2800" dirty="0"/>
              <a:t>Seminario de Tesis II</a:t>
            </a:r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s-MX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(5 créditos, </a:t>
            </a:r>
            <a:r>
              <a:rPr lang="es-MX" sz="2000" dirty="0"/>
              <a:t>20</a:t>
            </a: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 horas docentes)</a:t>
            </a:r>
            <a:br>
              <a:rPr lang="es-MX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es-ES_tradnl" sz="2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1728" y="1318516"/>
          <a:ext cx="10485120" cy="4710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7550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1457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96139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específicas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effectLst/>
                        </a:rPr>
                        <a:t>Desarrollar el análisis estadístico </a:t>
                      </a:r>
                      <a:r>
                        <a:rPr lang="es-MX" sz="1800" b="0" dirty="0">
                          <a:solidFill>
                            <a:srgbClr val="002060"/>
                          </a:solidFill>
                          <a:effectLst/>
                        </a:rPr>
                        <a:t>(aplicar un modelo estadístico de inferencia) </a:t>
                      </a:r>
                      <a:r>
                        <a:rPr lang="es-MX" sz="1800" b="0" dirty="0">
                          <a:effectLst/>
                        </a:rPr>
                        <a:t>para contribuir al logro de los objetivos de proyectos de investigación en salud pública.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dirty="0">
                          <a:solidFill>
                            <a:schemeClr val="tx1"/>
                          </a:solidFill>
                        </a:rPr>
                        <a:t>Seminario de Tesis II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en un documento escrito  una respuesta  fundamentada metodológicamente a la pregunta de investigación. El documento deberá contener un modelo de salud, un modelo estadístico y un análisis crítico de los resultados obtenidos.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_trad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 el análisis estadístico </a:t>
                      </a:r>
                      <a:r>
                        <a:rPr lang="es-MX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sz="1800" b="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</a:t>
                      </a:r>
                      <a:r>
                        <a:rPr lang="es-MX" sz="1800" b="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 modelo estadístico de inferencia</a:t>
                      </a:r>
                      <a:r>
                        <a:rPr lang="es-MX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s-MX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desarrollado en los </a:t>
                      </a:r>
                      <a:r>
                        <a:rPr lang="es-MX" sz="1800" i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de investigación</a:t>
                      </a:r>
                      <a:r>
                        <a:rPr lang="es-MX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comprender sus alcances y limitaciones.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Seminario de Tesis II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 Calcular estimadores e intervalos de confianza para los modelos probabilísticos : 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Normal, Binomial, Poisson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226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594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48" y="43428"/>
            <a:ext cx="10515600" cy="1038513"/>
          </a:xfrm>
        </p:spPr>
        <p:txBody>
          <a:bodyPr>
            <a:noAutofit/>
          </a:bodyPr>
          <a:lstStyle/>
          <a:p>
            <a:r>
              <a:rPr lang="es-ES_tradnl" sz="2800" dirty="0"/>
              <a:t>Unidad didáctica : </a:t>
            </a:r>
            <a:r>
              <a:rPr lang="es-MX" sz="2800" dirty="0"/>
              <a:t>Temas Selectos de Bioestadística</a:t>
            </a:r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(5 créditos, 40 horas docentes)</a:t>
            </a:r>
            <a:br>
              <a:rPr lang="es-MX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es-ES_tradnl" sz="2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2642" y="771864"/>
          <a:ext cx="10485120" cy="562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7550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1457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96139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específicas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</a:rPr>
                        <a:t>Analizar las necesidades de proyectos de investigación para traducirlas al contexto estadístico </a:t>
                      </a:r>
                      <a:r>
                        <a:rPr lang="es-MX" sz="1800" dirty="0">
                          <a:solidFill>
                            <a:srgbClr val="002060"/>
                          </a:solidFill>
                          <a:effectLst/>
                        </a:rPr>
                        <a:t>(modelo estadístico de inferencia) </a:t>
                      </a:r>
                      <a:r>
                        <a:rPr lang="es-MX" sz="1800" dirty="0">
                          <a:effectLst/>
                        </a:rPr>
                        <a:t>aplicado a la salud pública.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Temas Selectos de Bioestadística</a:t>
                      </a: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Conocer el marco de referencia para el desarrollo del quehacer estadístico que asegura el cumplimiento de los aspectos éticos a partir del respeto, profesionalismo e integridad de la profesión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para proponer, justificar y ajustar modelos de regresión acordes con  tipo de respuesta.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_tradn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Conocer los aspectos básicos en el desarrollo de procedimientos estadísticos basados en técnicas de simulación.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_tradn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_trad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effectLst/>
                        </a:rPr>
                        <a:t>Desarrollar el análisis estadístico </a:t>
                      </a:r>
                      <a:r>
                        <a:rPr lang="es-MX" sz="1800" b="0" dirty="0">
                          <a:solidFill>
                            <a:srgbClr val="002060"/>
                          </a:solidFill>
                          <a:effectLst/>
                        </a:rPr>
                        <a:t>(aplicar un modelo estadístico de inferencia) </a:t>
                      </a:r>
                      <a:r>
                        <a:rPr lang="es-MX" sz="1800" b="0" dirty="0">
                          <a:effectLst/>
                        </a:rPr>
                        <a:t>para contribuir al logro de los objetivos de proyectos de investigación en salud pública.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Temas Selectos de Bioestadística</a:t>
                      </a: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 Calcular estimadores e intervalos de confianza para los modelos probabilísticos : 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Normal, Binomial, Poisson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226172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 el análisis estadístico </a:t>
                      </a:r>
                      <a:r>
                        <a:rPr lang="es-MX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sz="1800" b="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</a:t>
                      </a:r>
                      <a:r>
                        <a:rPr lang="es-MX" sz="1800" b="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 modelo estadístico de inferencia</a:t>
                      </a:r>
                      <a:r>
                        <a:rPr lang="es-MX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s-MX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desarrollado en los </a:t>
                      </a:r>
                      <a:r>
                        <a:rPr lang="es-MX" sz="1800" i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de investigación</a:t>
                      </a:r>
                      <a:r>
                        <a:rPr lang="es-MX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comprender sus alcances y limitaciones.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Temas Selectos de Bioestadística</a:t>
                      </a: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_trad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274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502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48" y="43428"/>
            <a:ext cx="10515600" cy="1038513"/>
          </a:xfrm>
        </p:spPr>
        <p:txBody>
          <a:bodyPr>
            <a:noAutofit/>
          </a:bodyPr>
          <a:lstStyle/>
          <a:p>
            <a:r>
              <a:rPr lang="es-ES_tradnl" sz="2800" dirty="0"/>
              <a:t>Unidad didáctica : </a:t>
            </a:r>
            <a:r>
              <a:rPr lang="es-MX" sz="2800" dirty="0"/>
              <a:t>Seminario de Tesis I</a:t>
            </a:r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(5 créditos, 40 horas docentes)</a:t>
            </a:r>
            <a:br>
              <a:rPr lang="es-MX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es-ES_tradnl" sz="2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2642" y="771864"/>
          <a:ext cx="10485120" cy="562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7550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1457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96139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específicas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</a:rPr>
                        <a:t>Analizar las necesidades de proyectos de investigación para traducirlas al contexto estadístico </a:t>
                      </a:r>
                      <a:r>
                        <a:rPr lang="es-MX" sz="1800" dirty="0">
                          <a:solidFill>
                            <a:srgbClr val="002060"/>
                          </a:solidFill>
                          <a:effectLst/>
                        </a:rPr>
                        <a:t>(modelo estadístico de inferencia) </a:t>
                      </a:r>
                      <a:r>
                        <a:rPr lang="es-MX" sz="1800" dirty="0">
                          <a:effectLst/>
                        </a:rPr>
                        <a:t>aplicado a la salud pública.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dirty="0">
                          <a:solidFill>
                            <a:schemeClr val="tx1"/>
                          </a:solidFill>
                        </a:rPr>
                        <a:t>Seminario de Tesis I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_tradn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_tradn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_tradn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Identificar, justificar y desarrollar la estrategia de análisis estadístico requerida para dar respuesta a los objetivos del trabajo de tesis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 el alcance de los métodos y modelos estadísticos que se proponen para el análisis de la información de los proyectos de tesis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la pertinencia de la metodología estadística usada en diferentes proyectos de investigación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_tradn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_trad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effectLst/>
                        </a:rPr>
                        <a:t>Desarrollar el análisis estadístico </a:t>
                      </a:r>
                      <a:r>
                        <a:rPr lang="es-MX" sz="1800" b="0" dirty="0">
                          <a:solidFill>
                            <a:srgbClr val="002060"/>
                          </a:solidFill>
                          <a:effectLst/>
                        </a:rPr>
                        <a:t>(aplicar un modelo estadístico de inferencia) </a:t>
                      </a:r>
                      <a:r>
                        <a:rPr lang="es-MX" sz="1800" b="0" dirty="0">
                          <a:effectLst/>
                        </a:rPr>
                        <a:t>para contribuir al logro de los objetivos de proyectos de investigación en salud pública.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Seminario de Tesis 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 Calcular estimadores e intervalos de confianza para los modelos probabilísticos : 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Normal, Binomial, Poisson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226172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 el análisis estadístico </a:t>
                      </a:r>
                      <a:r>
                        <a:rPr lang="es-MX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sz="1800" b="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</a:t>
                      </a:r>
                      <a:r>
                        <a:rPr lang="es-MX" sz="1800" b="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 modelo estadístico de inferencia</a:t>
                      </a:r>
                      <a:r>
                        <a:rPr lang="es-MX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s-MX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desarrollado en los </a:t>
                      </a:r>
                      <a:r>
                        <a:rPr lang="es-MX" sz="1800" i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de investigación</a:t>
                      </a:r>
                      <a:r>
                        <a:rPr lang="es-MX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comprender sus alcances y limitaciones.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Seminario de Tesis I</a:t>
                      </a: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_trad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274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38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1" y="823799"/>
            <a:ext cx="4597396" cy="287633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: </a:t>
            </a:r>
            <a:r>
              <a:rPr lang="en-US" dirty="0" err="1"/>
              <a:t>competencias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egreso</a:t>
            </a:r>
            <a:r>
              <a:rPr lang="en-US" dirty="0"/>
              <a:t> :</a:t>
            </a:r>
            <a:r>
              <a:rPr lang="en-US" dirty="0" err="1"/>
              <a:t>comptencias</a:t>
            </a:r>
            <a:r>
              <a:rPr lang="en-US" dirty="0"/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específicas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concencentración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Unidades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didácticas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concentración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/ UD’s)</a:t>
            </a:r>
          </a:p>
          <a:p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9543"/>
            <a:ext cx="10515600" cy="1038513"/>
          </a:xfrm>
        </p:spPr>
        <p:txBody>
          <a:bodyPr>
            <a:noAutofit/>
          </a:bodyPr>
          <a:lstStyle/>
          <a:p>
            <a:r>
              <a:rPr lang="es-ES_tradnl" sz="2800" dirty="0"/>
              <a:t>Unidad didáctica : </a:t>
            </a:r>
            <a:r>
              <a:rPr lang="es-MX" sz="2800" dirty="0"/>
              <a:t>Análisis Multivariado</a:t>
            </a:r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s-MX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(5 créditos, 40 horas docentes)</a:t>
            </a:r>
            <a:br>
              <a:rPr lang="es-MX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es-ES_tradnl" sz="2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0701" y="905679"/>
          <a:ext cx="11299592" cy="5259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531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667799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865262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96139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específicas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</a:rPr>
                        <a:t>Analizar las necesidades de proyectos de investigación para traducirlas al contexto estadístico </a:t>
                      </a:r>
                      <a:r>
                        <a:rPr lang="es-MX" sz="1800" dirty="0">
                          <a:solidFill>
                            <a:srgbClr val="002060"/>
                          </a:solidFill>
                          <a:effectLst/>
                        </a:rPr>
                        <a:t>(modelo estadístico de inferencia) </a:t>
                      </a:r>
                      <a:r>
                        <a:rPr lang="es-MX" sz="1800" dirty="0">
                          <a:effectLst/>
                        </a:rPr>
                        <a:t>aplicado a la salud pública.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dirty="0">
                          <a:solidFill>
                            <a:schemeClr val="tx1"/>
                          </a:solidFill>
                        </a:rPr>
                        <a:t>Análisis Multivariado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Conocer las herramientas del análisis estadístico multivariado 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las herramientas idóneas de análisis estadístico multivariado, según la problemática de la investigación en salud pública</a:t>
                      </a:r>
                      <a:endParaRPr lang="es-MX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effectLst/>
                        </a:rPr>
                        <a:t>Desarrollar el análisis estadístico </a:t>
                      </a:r>
                      <a:r>
                        <a:rPr lang="es-MX" sz="1800" b="0" dirty="0">
                          <a:solidFill>
                            <a:srgbClr val="002060"/>
                          </a:solidFill>
                          <a:effectLst/>
                        </a:rPr>
                        <a:t>(aplicar un modelo estadístico de inferencia) </a:t>
                      </a:r>
                      <a:r>
                        <a:rPr lang="es-MX" sz="1800" b="0" dirty="0">
                          <a:effectLst/>
                        </a:rPr>
                        <a:t>para contribuir al logro de los objetivos de proyectos de investigación en salud pública.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Análisis Multivariado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herramientas de análisis estadístico multivariado no supervisadas: Análisis de componentes principales, análisis de factores y análisis de conglomerados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herramientas de análisis estadístico multivariado supervisadas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análisis discriminante, análisis de senderos, modelos de ecuaciones estructurales con variables latentes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226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16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54A9-90E4-47D3-8C9A-6684D432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30" y="182245"/>
            <a:ext cx="10515600" cy="1325563"/>
          </a:xfrm>
        </p:spPr>
        <p:txBody>
          <a:bodyPr/>
          <a:lstStyle/>
          <a:p>
            <a:r>
              <a:rPr lang="es-ES" dirty="0"/>
              <a:t>1. Objetivo de formación del programa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0721B-BF70-49DA-B799-A3A59D4F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4" y="1503839"/>
            <a:ext cx="11680166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b="0" i="0" dirty="0">
                <a:solidFill>
                  <a:srgbClr val="2B2B2B"/>
                </a:solidFill>
                <a:effectLst/>
              </a:rPr>
              <a:t>Formar profesionales con conocimientos </a:t>
            </a:r>
            <a:r>
              <a:rPr lang="es-ES" dirty="0">
                <a:solidFill>
                  <a:srgbClr val="2B2B2B"/>
                </a:solidFill>
              </a:rPr>
              <a:t>en</a:t>
            </a:r>
            <a:r>
              <a:rPr lang="es-ES" b="0" i="0" dirty="0">
                <a:solidFill>
                  <a:srgbClr val="2B2B2B"/>
                </a:solidFill>
                <a:effectLst/>
              </a:rPr>
              <a:t> metodología estadística y preparación en investigación en salud publica que sean capaces de participar en proyectos de investigación en las diversas áreas de la salud pública.</a:t>
            </a:r>
            <a:r>
              <a:rPr lang="es-ES" dirty="0">
                <a:solidFill>
                  <a:srgbClr val="2B2B2B"/>
                </a:solidFill>
              </a:rPr>
              <a:t> Los profesionales podrán participar en</a:t>
            </a:r>
            <a:r>
              <a:rPr lang="es-ES" b="0" i="0" dirty="0">
                <a:solidFill>
                  <a:srgbClr val="2B2B2B"/>
                </a:solidFill>
                <a:effectLst/>
              </a:rPr>
              <a:t> el diseño y conducción de proyectos de investigación, así como en el manejo, análisis e interpretación de la información </a:t>
            </a:r>
            <a:r>
              <a:rPr lang="es-ES" dirty="0">
                <a:solidFill>
                  <a:srgbClr val="2B2B2B"/>
                </a:solidFill>
              </a:rPr>
              <a:t>y tendrán</a:t>
            </a:r>
            <a:r>
              <a:rPr lang="es-ES" b="0" i="0" dirty="0">
                <a:solidFill>
                  <a:srgbClr val="2B2B2B"/>
                </a:solidFill>
                <a:effectLst/>
              </a:rPr>
              <a:t> habilidades para publicar y divulgar los resultados a la comunidad científica y a la población.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263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E75D9-8798-43DB-81D6-02A1E413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55" y="202324"/>
            <a:ext cx="1070229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2. Perfil de ingreso. Competencias</a:t>
            </a:r>
            <a:endParaRPr lang="es-MX" sz="40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919BC04-AB2D-911E-E787-8E1E0909F26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675587"/>
          <a:ext cx="10043160" cy="412880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021580">
                  <a:extLst>
                    <a:ext uri="{9D8B030D-6E8A-4147-A177-3AD203B41FA5}">
                      <a16:colId xmlns:a16="http://schemas.microsoft.com/office/drawing/2014/main" val="1919975929"/>
                    </a:ext>
                  </a:extLst>
                </a:gridCol>
                <a:gridCol w="5021580">
                  <a:extLst>
                    <a:ext uri="{9D8B030D-6E8A-4147-A177-3AD203B41FA5}">
                      <a16:colId xmlns:a16="http://schemas.microsoft.com/office/drawing/2014/main" val="2063668711"/>
                    </a:ext>
                  </a:extLst>
                </a:gridCol>
              </a:tblGrid>
              <a:tr h="353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Competencia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3" marR="67623" marT="33811" marB="338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Procedimiento de verificación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3" marR="67623" marT="33811" marB="33811"/>
                </a:tc>
                <a:extLst>
                  <a:ext uri="{0D108BD9-81ED-4DB2-BD59-A6C34878D82A}">
                    <a16:rowId xmlns:a16="http://schemas.microsoft.com/office/drawing/2014/main" val="2891258446"/>
                  </a:ext>
                </a:extLst>
              </a:tr>
              <a:tr h="566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Conocimientos sólidos en matemáticas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3" marR="67623" marT="33811" marB="338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Examen que pregunte sobre matemáticas de bachillerato :  gráficas (</a:t>
                      </a:r>
                      <a:r>
                        <a:rPr lang="es-MX" sz="2000" dirty="0" err="1">
                          <a:effectLst/>
                        </a:rPr>
                        <a:t>x,f</a:t>
                      </a:r>
                      <a:r>
                        <a:rPr lang="es-MX" sz="2000" dirty="0">
                          <a:effectLst/>
                        </a:rPr>
                        <a:t>(x)), ecuaciones de 1 y 2 incógnitas, función exponencial 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3" marR="67623" marT="33811" marB="33811"/>
                </a:tc>
                <a:extLst>
                  <a:ext uri="{0D108BD9-81ED-4DB2-BD59-A6C34878D82A}">
                    <a16:rowId xmlns:a16="http://schemas.microsoft.com/office/drawing/2014/main" val="2849601764"/>
                  </a:ext>
                </a:extLst>
              </a:tr>
              <a:tr h="5392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kern="1200" dirty="0">
                          <a:solidFill>
                            <a:schemeClr val="tx1"/>
                          </a:solidFill>
                          <a:effectLst/>
                        </a:rPr>
                        <a:t>Interés en la investigación en salud pública</a:t>
                      </a:r>
                      <a:endParaRPr lang="es-MX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623" marR="67623" marT="33811" marB="33811"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kern="1200" dirty="0">
                          <a:solidFill>
                            <a:schemeClr val="tx1"/>
                          </a:solidFill>
                          <a:effectLst/>
                        </a:rPr>
                        <a:t>Describir en un párrafo un problema de salud pública que sea de interés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Carta de recomendación</a:t>
                      </a:r>
                    </a:p>
                  </a:txBody>
                  <a:tcPr marL="67623" marR="67623" marT="33811" marB="33811"/>
                </a:tc>
                <a:extLst>
                  <a:ext uri="{0D108BD9-81ED-4DB2-BD59-A6C34878D82A}">
                    <a16:rowId xmlns:a16="http://schemas.microsoft.com/office/drawing/2014/main" val="3027800354"/>
                  </a:ext>
                </a:extLst>
              </a:tr>
              <a:tr h="539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Disponibilidad de tiempo completo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3" marR="67623" marT="33811" marB="338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Carta compromiso para dedicar tiempo completo a la maestría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3" marR="67623" marT="33811" marB="33811"/>
                </a:tc>
                <a:extLst>
                  <a:ext uri="{0D108BD9-81ED-4DB2-BD59-A6C34878D82A}">
                    <a16:rowId xmlns:a16="http://schemas.microsoft.com/office/drawing/2014/main" val="2412971857"/>
                  </a:ext>
                </a:extLst>
              </a:tr>
              <a:tr h="298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</a:rPr>
                        <a:t>Redacción ordenada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3" marR="67623" marT="33811" marB="33811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effectLst/>
                        </a:rPr>
                        <a:t>Resumen escrito de un texto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Carta de recomendación</a:t>
                      </a:r>
                    </a:p>
                  </a:txBody>
                  <a:tcPr marL="67623" marR="67623" marT="33811" marB="33811"/>
                </a:tc>
                <a:extLst>
                  <a:ext uri="{0D108BD9-81ED-4DB2-BD59-A6C34878D82A}">
                    <a16:rowId xmlns:a16="http://schemas.microsoft.com/office/drawing/2014/main" val="2434309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82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12" y="0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dirty="0"/>
              <a:t>Perfil de egreso </a:t>
            </a:r>
            <a:r>
              <a:rPr lang="es-ES_tradnl" sz="1100" dirty="0"/>
              <a:t>https://www.espm.mx/programaacademico/programa-maestria-en-ciencias-en-bioestadistica-23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D797-3EFF-6040-9108-27E68DE7F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" y="993520"/>
            <a:ext cx="10515600" cy="5635880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endParaRPr lang="es-ES" b="1" i="0" dirty="0">
              <a:solidFill>
                <a:srgbClr val="2B2B2B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Desarrollar el análisis estadístico para contribuir al logro de los objetivos de proyectos de investigación en salud pública.</a:t>
            </a:r>
          </a:p>
          <a:p>
            <a:pPr marL="0" indent="0" algn="l">
              <a:buNone/>
            </a:pPr>
            <a:endParaRPr lang="es-ES" b="0" i="0" dirty="0">
              <a:solidFill>
                <a:srgbClr val="2B2B2B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Analizar las necesidades de proyectos de investigación para traducirlas al contexto estadístico aplicado a la salud pública.</a:t>
            </a:r>
          </a:p>
          <a:p>
            <a:pPr marL="0" indent="0" algn="l">
              <a:buNone/>
            </a:pPr>
            <a:endParaRPr lang="es-ES" b="0" i="0" dirty="0">
              <a:solidFill>
                <a:srgbClr val="2B2B2B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Evaluar el análisis estadístico desarrollado en los proyectos de investigación para comprender sus alcances y limitaciones.</a:t>
            </a:r>
          </a:p>
          <a:p>
            <a:pPr marL="0" indent="0" algn="l">
              <a:buNone/>
            </a:pPr>
            <a:endParaRPr lang="es-ES" b="0" i="0" dirty="0">
              <a:solidFill>
                <a:srgbClr val="2B2B2B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Aplicar los diseños básicos de muestreo y los procedimientos de estimación de los tamaños de muestra en los estudios epidemiológicos y comprender los diseños complejos para su correcta aplicación en el campo de la salud pública</a:t>
            </a:r>
          </a:p>
          <a:p>
            <a:pPr marL="0" indent="0" algn="l">
              <a:buNone/>
            </a:pPr>
            <a:endParaRPr lang="es-ES" b="0" i="0" dirty="0">
              <a:solidFill>
                <a:srgbClr val="2B2B2B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Manejar la paquetería estadística adecuada en las diferentes etapas de desarrollo de un proyecto de investigación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ES" b="0" i="0" dirty="0">
              <a:solidFill>
                <a:srgbClr val="2B2B2B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Cumplir con las normas éticas que rigen el proceso estadístico y la salud pública</a:t>
            </a:r>
          </a:p>
        </p:txBody>
      </p:sp>
    </p:spTree>
    <p:extLst>
      <p:ext uri="{BB962C8B-B14F-4D97-AF65-F5344CB8AC3E}">
        <p14:creationId xmlns:p14="http://schemas.microsoft.com/office/powerpoint/2010/main" val="49430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" y="208529"/>
            <a:ext cx="10988040" cy="898934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3.1 Competencias específicas del área de concentración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D797-3EFF-6040-9108-27E68DE7F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15257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_tradnl" dirty="0"/>
              <a:t>Características del profesional egresado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A6CB53-0371-927F-1967-95FE97954267}"/>
              </a:ext>
            </a:extLst>
          </p:cNvPr>
          <p:cNvSpPr txBox="1"/>
          <p:nvPr/>
        </p:nvSpPr>
        <p:spPr>
          <a:xfrm>
            <a:off x="466725" y="2282845"/>
            <a:ext cx="10709910" cy="3011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Analizar las necesidades de </a:t>
            </a:r>
            <a:r>
              <a:rPr lang="es-MX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proyectos de investigación </a:t>
            </a:r>
            <a:r>
              <a:rPr lang="es-MX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 traducirlas al contexto estadístico </a:t>
            </a:r>
            <a:r>
              <a:rPr lang="es-MX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(modelo estadístico de inferencia)</a:t>
            </a:r>
            <a:r>
              <a:rPr lang="es-MX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aplicado a la salud pública.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Desarrollar el análisis estadístico </a:t>
            </a:r>
            <a:r>
              <a:rPr lang="es-MX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aplicar un modelo estadístico de inferencia</a:t>
            </a:r>
            <a:r>
              <a:rPr lang="es-MX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MX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para contribuir al logro de los objetivos de </a:t>
            </a:r>
            <a:r>
              <a:rPr lang="es-MX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proyectos de investigación </a:t>
            </a:r>
            <a:r>
              <a:rPr lang="es-MX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salud pública.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Evaluar el análisis estadístico </a:t>
            </a:r>
            <a:r>
              <a:rPr lang="es-MX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evaluar</a:t>
            </a:r>
            <a:r>
              <a:rPr lang="es-MX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 modelo estadístico de inferencia</a:t>
            </a:r>
            <a:r>
              <a:rPr lang="es-MX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MX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desarrollado en los </a:t>
            </a:r>
            <a:r>
              <a:rPr lang="es-MX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proyectos de investigación</a:t>
            </a:r>
            <a:r>
              <a:rPr lang="es-MX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para comprender sus alcances y limitaciones.</a:t>
            </a:r>
          </a:p>
        </p:txBody>
      </p:sp>
    </p:spTree>
    <p:extLst>
      <p:ext uri="{BB962C8B-B14F-4D97-AF65-F5344CB8AC3E}">
        <p14:creationId xmlns:p14="http://schemas.microsoft.com/office/powerpoint/2010/main" val="20936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68" y="0"/>
            <a:ext cx="10274808" cy="731977"/>
          </a:xfrm>
        </p:spPr>
        <p:txBody>
          <a:bodyPr>
            <a:noAutofit/>
          </a:bodyPr>
          <a:lstStyle/>
          <a:p>
            <a:r>
              <a:rPr lang="es-ES_tradnl" sz="2000" dirty="0"/>
              <a:t>Unidades didácticas del área de concentración.  Aproximación </a:t>
            </a:r>
            <a:r>
              <a:rPr lang="es-ES_tradnl" sz="2000" i="1" dirty="0"/>
              <a:t>de primer orden  de </a:t>
            </a:r>
            <a:r>
              <a:rPr lang="es-ES_tradnl" sz="2000" dirty="0"/>
              <a:t>la  contribución de cada Unidad Didáctica (UD) a las competencias específicas del área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094355"/>
              </p:ext>
            </p:extLst>
          </p:nvPr>
        </p:nvGraphicFramePr>
        <p:xfrm>
          <a:off x="505968" y="613106"/>
          <a:ext cx="11180064" cy="640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688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639579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813797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57301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 específica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49022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i="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Analizar proyectos de investigación para traducirlas al contexto estadístico</a:t>
                      </a: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latin typeface="Roboto" panose="020B0604020202020204"/>
                          <a:ea typeface="Roboto" panose="020B0604020202020204" charset="0"/>
                        </a:rPr>
                        <a:t>Metodología de la Investigación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Identificar un tema de investigación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490220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latin typeface="Roboto" panose="020B0604020202020204"/>
                          <a:ea typeface="Roboto" panose="020B0604020202020204" charset="0"/>
                        </a:rPr>
                        <a:t>Protocolo de Investigación</a:t>
                      </a: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Proponer un plan para resolver una pregunta de investigación</a:t>
                      </a: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r>
                        <a:rPr lang="es-MX" sz="14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Desarrollar el análisis estadístico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latin typeface="Roboto" panose="020B0604020202020204"/>
                          <a:ea typeface="Roboto" panose="020B0604020202020204" charset="0"/>
                        </a:rPr>
                        <a:t>Seminario de Tesis I</a:t>
                      </a: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Ejecutar un plan para resolver una pregunta de investigación</a:t>
                      </a: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357301">
                <a:tc>
                  <a:txBody>
                    <a:bodyPr/>
                    <a:lstStyle/>
                    <a:p>
                      <a:r>
                        <a:rPr lang="es-MX" sz="14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 el análisis estadístico 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latin typeface="Roboto" panose="020B0604020202020204"/>
                          <a:ea typeface="Roboto" panose="020B0604020202020204" charset="0"/>
                        </a:rPr>
                        <a:t>Seminario de Tesis II</a:t>
                      </a: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Responder por escrito a una pregunta de investigación</a:t>
                      </a: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249467"/>
                  </a:ext>
                </a:extLst>
              </a:tr>
              <a:tr h="3573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Desarrollar el análisis estadístico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latin typeface="Roboto" panose="020B0604020202020204"/>
                          <a:ea typeface="Roboto" panose="020B0604020202020204" charset="0"/>
                        </a:rPr>
                        <a:t>Cómputo Estadístico</a:t>
                      </a: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Aplicar un lenguaje de programación estadística</a:t>
                      </a: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678061"/>
                  </a:ext>
                </a:extLst>
              </a:tr>
              <a:tr h="49022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4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Analizar </a:t>
                      </a:r>
                      <a:r>
                        <a:rPr lang="es-MX" sz="1400" i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de investigación </a:t>
                      </a:r>
                      <a:r>
                        <a:rPr lang="es-MX" sz="14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traducirlas al contexto estadístico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Desarrollar el análisis estadístico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 el análisis estadístico 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latin typeface="Roboto" panose="020B0604020202020204"/>
                          <a:ea typeface="Roboto" panose="020B0604020202020204" charset="0"/>
                        </a:rPr>
                        <a:t>Inferencia Estadística</a:t>
                      </a: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Inferir sobre poblaciones infinitas mediante modelos probabilísticos básicos </a:t>
                      </a: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59811803"/>
                  </a:ext>
                </a:extLst>
              </a:tr>
              <a:tr h="490220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latin typeface="Roboto" panose="020B0604020202020204"/>
                          <a:ea typeface="Roboto" panose="020B0604020202020204" charset="0"/>
                        </a:rPr>
                        <a:t>Muestreo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Inferir sobre poblaciones finitas mediante el muestreo probabilístico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646336"/>
                  </a:ext>
                </a:extLst>
              </a:tr>
              <a:tr h="692075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latin typeface="Roboto" panose="020B0604020202020204"/>
                          <a:ea typeface="Roboto" panose="020B0604020202020204" charset="0"/>
                        </a:rPr>
                        <a:t>Análisis Multivariado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Inferir y resumir sobre poblaciones con mediciones multivariadas mediante modelos probabilísticos y heurísticos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620399"/>
                  </a:ext>
                </a:extLst>
              </a:tr>
              <a:tr h="692075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/>
                        <a:t>Análisis de </a:t>
                      </a:r>
                      <a:r>
                        <a:rPr lang="es-MX" sz="1400" dirty="0"/>
                        <a:t>Datos longitudinales en Salud Pública</a:t>
                      </a:r>
                      <a:r>
                        <a:rPr lang="es-MX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s-ES" sz="14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Inferir en poblaciones infinitas mediante modelos probabilísticos con mediciones secuenciales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504661"/>
                  </a:ext>
                </a:extLst>
              </a:tr>
              <a:tr h="490220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latin typeface="Roboto" panose="020B0604020202020204"/>
                          <a:ea typeface="Roboto" panose="020B0604020202020204" charset="0"/>
                        </a:rPr>
                        <a:t>Ciencia de Datos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Inferir y resumir sobre poblaciones mediante modelos probabilísticos y heurísticos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330352"/>
                  </a:ext>
                </a:extLst>
              </a:tr>
              <a:tr h="490220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latin typeface="Roboto" panose="020B0604020202020204"/>
                          <a:ea typeface="Roboto" panose="020B0604020202020204" charset="0"/>
                        </a:rPr>
                        <a:t>Temas Selectos de Bio-estadística</a:t>
                      </a: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Inferir y resumir sobre poblaciones mediante modelos probabilísticos ad-hoc al desarrollo de los estudiantes </a:t>
                      </a: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32293"/>
                  </a:ext>
                </a:extLst>
              </a:tr>
              <a:tr h="357301"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1888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5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B64FB-91BA-9DAF-5595-93F9D92D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0009"/>
            <a:ext cx="10515600" cy="2193608"/>
          </a:xfrm>
        </p:spPr>
        <p:txBody>
          <a:bodyPr>
            <a:normAutofit fontScale="90000"/>
          </a:bodyPr>
          <a:lstStyle/>
          <a:p>
            <a:r>
              <a:rPr lang="es-MX" dirty="0"/>
              <a:t>Anexo. </a:t>
            </a:r>
            <a:br>
              <a:rPr lang="es-MX" dirty="0"/>
            </a:br>
            <a:r>
              <a:rPr lang="es-MX" dirty="0"/>
              <a:t>Detalle de las competencias de la Unidades Didácticas. No se presentará, </a:t>
            </a:r>
            <a:r>
              <a:rPr lang="es-MX"/>
              <a:t>se incluye </a:t>
            </a:r>
            <a:r>
              <a:rPr lang="es-MX" dirty="0"/>
              <a:t>como referencia y sustento de la diapositiva 7</a:t>
            </a:r>
          </a:p>
        </p:txBody>
      </p:sp>
    </p:spTree>
    <p:extLst>
      <p:ext uri="{BB962C8B-B14F-4D97-AF65-F5344CB8AC3E}">
        <p14:creationId xmlns:p14="http://schemas.microsoft.com/office/powerpoint/2010/main" val="52648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591E204-5890-43AD-9B76-B69A9F1A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-280524"/>
            <a:ext cx="9621982" cy="854508"/>
          </a:xfrm>
        </p:spPr>
        <p:txBody>
          <a:bodyPr>
            <a:normAutofit/>
          </a:bodyPr>
          <a:lstStyle/>
          <a:p>
            <a:r>
              <a:rPr lang="es-ES" sz="2400" dirty="0"/>
              <a:t>Mapa curricular: tronco común (todos los programas)</a:t>
            </a:r>
            <a:endParaRPr lang="es-MX" sz="2400" dirty="0"/>
          </a:p>
        </p:txBody>
      </p:sp>
      <p:graphicFrame>
        <p:nvGraphicFramePr>
          <p:cNvPr id="16" name="Marcador de contenido 15">
            <a:extLst>
              <a:ext uri="{FF2B5EF4-FFF2-40B4-BE49-F238E27FC236}">
                <a16:creationId xmlns:a16="http://schemas.microsoft.com/office/drawing/2014/main" id="{FFAD01E7-1D5D-47E7-B3CB-4318C3E7CA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9185" y="511184"/>
          <a:ext cx="11451023" cy="639006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364128">
                  <a:extLst>
                    <a:ext uri="{9D8B030D-6E8A-4147-A177-3AD203B41FA5}">
                      <a16:colId xmlns:a16="http://schemas.microsoft.com/office/drawing/2014/main" val="910326632"/>
                    </a:ext>
                  </a:extLst>
                </a:gridCol>
                <a:gridCol w="3324861">
                  <a:extLst>
                    <a:ext uri="{9D8B030D-6E8A-4147-A177-3AD203B41FA5}">
                      <a16:colId xmlns:a16="http://schemas.microsoft.com/office/drawing/2014/main" val="2811507704"/>
                    </a:ext>
                  </a:extLst>
                </a:gridCol>
                <a:gridCol w="3362119">
                  <a:extLst>
                    <a:ext uri="{9D8B030D-6E8A-4147-A177-3AD203B41FA5}">
                      <a16:colId xmlns:a16="http://schemas.microsoft.com/office/drawing/2014/main" val="3807434217"/>
                    </a:ext>
                  </a:extLst>
                </a:gridCol>
                <a:gridCol w="2399915">
                  <a:extLst>
                    <a:ext uri="{9D8B030D-6E8A-4147-A177-3AD203B41FA5}">
                      <a16:colId xmlns:a16="http://schemas.microsoft.com/office/drawing/2014/main" val="3545623392"/>
                    </a:ext>
                  </a:extLst>
                </a:gridCol>
              </a:tblGrid>
              <a:tr h="2352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u="none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</a:rPr>
                        <a:t>Eje curricular</a:t>
                      </a:r>
                      <a:endParaRPr lang="es-MX" sz="1600" u="none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u="none" dirty="0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1er y 2º semestre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000" u="none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800" b="0" u="none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201677"/>
                  </a:ext>
                </a:extLst>
              </a:tr>
              <a:tr h="4654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u="none" kern="1200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Introducción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u="none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u="none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Tronco común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u="none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0438052"/>
                  </a:ext>
                </a:extLst>
              </a:tr>
              <a:tr h="709844">
                <a:tc rowSpan="3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</a:rPr>
                        <a:t>Conceptual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Práctica de las Funciones Esenciales de la Salud Pública</a:t>
                      </a:r>
                    </a:p>
                    <a:p>
                      <a:pPr marL="0" indent="0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12, HI: 20, C: 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Panorama de la salud pública en México y el mundo</a:t>
                      </a:r>
                    </a:p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30, HI: 30, C: 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kern="1200" dirty="0">
                        <a:solidFill>
                          <a:srgbClr val="FF0000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706619"/>
                  </a:ext>
                </a:extLst>
              </a:tr>
              <a:tr h="813362">
                <a:tc v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Salud Global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8, HI: 8, C: 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Roboto" panose="020B0604020202020204"/>
                          <a:ea typeface="Roboto" panose="020B0604020202020204" charset="0"/>
                        </a:rPr>
                        <a:t>Determinantes sociales, biológicas y ambientales de la Salud Pú</a:t>
                      </a: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blica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40, HI: 40, C: 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Roboto" panose="020B0604020202020204"/>
                          <a:ea typeface="Roboto" panose="020B0604020202020204" charset="0"/>
                        </a:rPr>
                        <a:t>Sistemas de salud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30, HI: 30, C: 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267332"/>
                  </a:ext>
                </a:extLst>
              </a:tr>
              <a:tr h="6632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Ecosistemas y salud humana</a:t>
                      </a:r>
                    </a:p>
                    <a:p>
                      <a:pPr marL="0" indent="0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14, HI: 14, C: 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Ética en la práctica de la salud pública y la investigación 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Roboto" panose="020B0604020202020204"/>
                          <a:ea typeface="Roboto" panose="020B0604020202020204" charset="0"/>
                        </a:rPr>
                        <a:t>HD: 30, HI: 30, C: 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600" kern="1200" dirty="0">
                        <a:solidFill>
                          <a:srgbClr val="FF0000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695129"/>
                  </a:ext>
                </a:extLst>
              </a:tr>
              <a:tr h="87276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Metodológico- instrumental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Introducción a los métodos cualitativos aplicados a la salud publica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40, HI: 40, C: 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dirty="0">
                          <a:latin typeface="Roboto" panose="020B0604020202020204"/>
                        </a:rPr>
                        <a:t>Introducción a los métodos mixtos 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40, HI: 40,  C: 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023088"/>
                  </a:ext>
                </a:extLst>
              </a:tr>
              <a:tr h="45383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1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Introducción a la Epidemiología</a:t>
                      </a:r>
                    </a:p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40, HI: 30, C: 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endParaRPr lang="es-ES" sz="16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302871"/>
                  </a:ext>
                </a:extLst>
              </a:tr>
              <a:tr h="663297">
                <a:tc v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Bioestadística aplicada a la salud pública I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40, HI: 40, C: 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Bioestadística aplicada a la salud pública II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latin typeface="Roboto" panose="020B0604020202020204"/>
                          <a:ea typeface="Roboto" panose="020B0604020202020204" charset="0"/>
                        </a:rPr>
                        <a:t>HD: 40, HI: 40, C: 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20196"/>
                  </a:ext>
                </a:extLst>
              </a:tr>
              <a:tr h="484321">
                <a:tc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Integración y</a:t>
                      </a:r>
                      <a:r>
                        <a:rPr lang="es-MX" sz="1600" b="1" baseline="0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 evaluación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  <a:tabLst/>
                      </a:pP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6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6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010095"/>
                  </a:ext>
                </a:extLst>
              </a:tr>
              <a:tr h="733360">
                <a:tc>
                  <a:txBody>
                    <a:bodyPr/>
                    <a:lstStyle/>
                    <a:p>
                      <a:pPr marL="50800" indent="0" algn="l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Totales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 algn="ctr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HD: 34, HI: 42, C: 5 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600" b="1" kern="1200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08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HD: 220, HI: 210, C: 27 </a:t>
                      </a:r>
                      <a:endParaRPr lang="es-MX" sz="1600" b="1" kern="1200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08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6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600" b="1" kern="1200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08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HD: 110, HI: 110, C: 14 </a:t>
                      </a:r>
                      <a:endParaRPr lang="es-MX" sz="1600" b="1" kern="1200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508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6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708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687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A93619-52BD-42DB-A958-D827B7718483}"/>
</file>

<file path=customXml/itemProps2.xml><?xml version="1.0" encoding="utf-8"?>
<ds:datastoreItem xmlns:ds="http://schemas.openxmlformats.org/officeDocument/2006/customXml" ds:itemID="{41D2AB96-D773-4F86-A93E-EAD11F7513E7}"/>
</file>

<file path=customXml/itemProps3.xml><?xml version="1.0" encoding="utf-8"?>
<ds:datastoreItem xmlns:ds="http://schemas.openxmlformats.org/officeDocument/2006/customXml" ds:itemID="{11465A9C-5F0E-4620-B0AF-559AFA83A088}"/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2376</Words>
  <Application>Microsoft Office PowerPoint</Application>
  <PresentationFormat>Panorámica</PresentationFormat>
  <Paragraphs>268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Franklin Gothic Book</vt:lpstr>
      <vt:lpstr>Franklin Gothic Medium</vt:lpstr>
      <vt:lpstr>Franklin Gothic Medium Cond</vt:lpstr>
      <vt:lpstr>Lato</vt:lpstr>
      <vt:lpstr>Roboto</vt:lpstr>
      <vt:lpstr>Symbol</vt:lpstr>
      <vt:lpstr>Times New Roman</vt:lpstr>
      <vt:lpstr>Wingdings</vt:lpstr>
      <vt:lpstr>Office Theme</vt:lpstr>
      <vt:lpstr>Reestructura curricular de los programas de la ESPM</vt:lpstr>
      <vt:lpstr>Contenido</vt:lpstr>
      <vt:lpstr>1. Objetivo de formación del programa </vt:lpstr>
      <vt:lpstr>2. Perfil de ingreso. Competencias</vt:lpstr>
      <vt:lpstr>Perfil de egreso https://www.espm.mx/programaacademico/programa-maestria-en-ciencias-en-bioestadistica-23</vt:lpstr>
      <vt:lpstr>3.1 Competencias específicas del área de concentración </vt:lpstr>
      <vt:lpstr>Unidades didácticas del área de concentración.  Aproximación de primer orden  de la  contribución de cada Unidad Didáctica (UD) a las competencias específicas del área </vt:lpstr>
      <vt:lpstr>Anexo.  Detalle de las competencias de la Unidades Didácticas. No se presentará, se incluye como referencia y sustento de la diapositiva 7</vt:lpstr>
      <vt:lpstr>Mapa curricular: tronco común (todos los programas)</vt:lpstr>
      <vt:lpstr>Mapa curricular:  Materias MC-Bio-estadística. Con Competencias de Unidad (   )</vt:lpstr>
      <vt:lpstr>Unidad didáctica : Metodología de la Investigación  (3 créditos, 20 horas docentes) </vt:lpstr>
      <vt:lpstr>Unidad didáctica : Protocolo de la Investigación  (5 créditos, 40 horas docentes) </vt:lpstr>
      <vt:lpstr>Unidad didáctica : Muestreo  (5 créditos, 40 horas docentes) </vt:lpstr>
      <vt:lpstr>Unidad didáctica : Protocolo de la Investigación  (5 créditos, 40 horas docentes) </vt:lpstr>
      <vt:lpstr>Unidad didáctica : Inferencia estadística  (5 créditos, 40 horas docentes) </vt:lpstr>
      <vt:lpstr>Unidad didáctica : Análisis de Datos longitudinales en Salud Pública  (5 créditos, 40 horas docentes) </vt:lpstr>
      <vt:lpstr>Unidad didáctica : Seminario de Tesis II  (5 créditos, 20 horas docentes) </vt:lpstr>
      <vt:lpstr>Unidad didáctica : Temas Selectos de Bioestadística (5 créditos, 40 horas docentes) </vt:lpstr>
      <vt:lpstr>Unidad didáctica : Seminario de Tesis I (5 créditos, 40 horas docentes) </vt:lpstr>
      <vt:lpstr>Unidad didáctica : Análisis Multivariado  (5 créditos, 40 horas docentes)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Liusmary Ojeda Claro</cp:lastModifiedBy>
  <cp:revision>33</cp:revision>
  <dcterms:created xsi:type="dcterms:W3CDTF">2021-01-22T21:37:47Z</dcterms:created>
  <dcterms:modified xsi:type="dcterms:W3CDTF">2022-11-09T20:42:51Z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