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2" r:id="rId4"/>
    <p:sldId id="264" r:id="rId5"/>
    <p:sldId id="271" r:id="rId6"/>
    <p:sldId id="258" r:id="rId7"/>
    <p:sldId id="274" r:id="rId8"/>
    <p:sldId id="273" r:id="rId9"/>
    <p:sldId id="265" r:id="rId10"/>
    <p:sldId id="267" r:id="rId11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/>
    <p:restoredTop sz="94676"/>
  </p:normalViewPr>
  <p:slideViewPr>
    <p:cSldViewPr snapToGrid="0" snapToObjects="1" showGuides="1">
      <p:cViewPr varScale="1">
        <p:scale>
          <a:sx n="65" d="100"/>
          <a:sy n="65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8D8A-E89F-4B92-ACD2-D8BBD5E5D661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6AC29-3EE8-4580-AB17-9116534C764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468000E-442D-6145-BE66-D1A72B32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596D2-C1BD-ED48-B6C5-F58BE90AB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3201003"/>
            <a:ext cx="55179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6904F-8D9B-6442-9E62-5DFD8D920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725128"/>
            <a:ext cx="5517931" cy="4234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18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700A-B058-1D4F-8CD0-CDA7EA27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8F66F-FBE5-6B4C-A44E-17D3C201E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EAD9F-8A7E-004C-B0D0-3F54A7F4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FE2F2-61A0-9F43-B9D7-7C7A9601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ED14E-1848-7E40-849C-87474D0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846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6B367-5A85-0D44-81FF-42AA3341E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E9460-F952-0349-AE99-63E5215FD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F43F4-D86C-9345-8340-4163DDCC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C804F-4D98-B945-A75C-88636E74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CDB-5B2A-4344-8DBE-50F7B8A8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17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D452-FDE6-EB4E-8A04-093B953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0B0A-980F-3644-95A8-40F1BDADD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C16F3-A6C8-4C49-858A-1C422240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B51FD-945A-874E-A1C9-6D909492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6F444-6F2B-D849-9370-E07501FA9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539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computer, indoor&#10;&#10;Description automatically generated">
            <a:extLst>
              <a:ext uri="{FF2B5EF4-FFF2-40B4-BE49-F238E27FC236}">
                <a16:creationId xmlns:a16="http://schemas.microsoft.com/office/drawing/2014/main" id="{49A9E924-7C78-3B40-AB0A-8ED4A6EFC6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0EC90-D585-7F49-A201-95C1A5688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26" y="768350"/>
            <a:ext cx="5232619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ES_trad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BD052-4DE5-E941-80AC-68C2ED84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454" y="748424"/>
            <a:ext cx="460353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1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6C06-1F6A-604C-8547-C810B3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3815B-6302-B748-A167-8F27591A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17C0D-ECF0-B54C-B1E3-30B35432D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DA5C2-A0F0-7546-8E97-9B3BE88F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71A06-EE76-0340-9C62-593E215B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F3ADB-D421-184D-B5B9-3BD88A7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6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DF94-BF87-BF45-8320-DC913F81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7A2E0-4F92-904D-A435-2E1E2C92D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F5D58-F2B4-4C49-863A-72BF021DD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6ECB84-F4BC-964B-96D1-5210C5F60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22B3-5FE6-134C-AAFF-73FF9FC70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ECB88-816A-1B48-B2F3-5B5260A7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72FFD-8489-5340-BB28-350C1F24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3970E-610E-CD45-9F58-F1AA553D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67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C5D-B84B-B24B-88C6-47B6D274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85C90-C421-B54C-BE68-EF553148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E90A7-86D0-C149-B058-8C2A8E99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D7E50-F208-494E-A403-D3C6CF44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404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E37C5-DE15-4B48-AD67-8D2ECA2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9DCE-B7D5-8249-9D9A-1DC3097F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FB0E4-9E90-1543-9261-4F77450A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Picture 5" descr="A picture containing text, screenshot, businesscard, sign&#10;&#10;Description automatically generated">
            <a:extLst>
              <a:ext uri="{FF2B5EF4-FFF2-40B4-BE49-F238E27FC236}">
                <a16:creationId xmlns:a16="http://schemas.microsoft.com/office/drawing/2014/main" id="{F7B15E59-CF4B-1746-A396-976E2DA9C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ACEDC-09F2-5E42-83F7-509156C9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521B9-E035-4443-93CE-B805CDFD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C5491-9FF9-E648-8653-40076CEA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8108C-580A-6D46-BF4A-DC946C53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E5C6C-CC23-9643-886C-1B644613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D54EC-CB35-5F49-9383-633541FC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225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84D0-00DD-E541-8647-D1395A63D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09A9FF-AA45-F74B-9A55-DF32ACA56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65689-A7D4-1944-B6D0-B49794A8E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4F958-A444-2B40-BD83-B5219C6F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99CF41-DDBA-8C48-99A3-7144CF75A667}" type="datetimeFigureOut">
              <a:rPr lang="es-ES_tradnl" smtClean="0"/>
              <a:t>15/11/2022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4CC98-11E7-E547-B098-6631F36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5B01-01FB-B44A-9CC9-22564612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6F9008-E273-0B40-A267-184369995FB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7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4BFBB-1C11-A240-AF1F-D0397E0B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06784-B5CA-DC4E-9654-40D7E326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04DAA-0B15-E842-BE46-4DB1E7F45C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75400"/>
            <a:ext cx="12192000" cy="482600"/>
          </a:xfrm>
          <a:prstGeom prst="rect">
            <a:avLst/>
          </a:prstGeom>
        </p:spPr>
      </p:pic>
      <p:sp>
        <p:nvSpPr>
          <p:cNvPr id="9" name="3 Rectángulo">
            <a:extLst>
              <a:ext uri="{FF2B5EF4-FFF2-40B4-BE49-F238E27FC236}">
                <a16:creationId xmlns:a16="http://schemas.microsoft.com/office/drawing/2014/main" id="{92933529-7FEF-3549-B12C-C8EF218D25EA}"/>
              </a:ext>
            </a:extLst>
          </p:cNvPr>
          <p:cNvSpPr/>
          <p:nvPr userDrawn="1"/>
        </p:nvSpPr>
        <p:spPr>
          <a:xfrm>
            <a:off x="11469410" y="18285"/>
            <a:ext cx="689612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6F36876-3309-4425-B0B8-9B9BFED9D3D6}" type="slidenum">
              <a:rPr lang="es-MX" sz="4000" b="0" i="0" smtClean="0">
                <a:solidFill>
                  <a:schemeClr val="bg1">
                    <a:lumMod val="85000"/>
                  </a:schemeClr>
                </a:solidFill>
                <a:latin typeface="Franklin Gothic Medium Cond" panose="020B0606030402020204" pitchFamily="34" charset="0"/>
              </a:rPr>
              <a:pPr algn="ctr"/>
              <a:t>‹Nº›</a:t>
            </a:fld>
            <a:endParaRPr lang="es-MX" sz="4000" b="0" i="0" dirty="0">
              <a:solidFill>
                <a:schemeClr val="bg1">
                  <a:lumMod val="8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4B8C5-BDB8-1C44-9078-4EFB37859215}"/>
              </a:ext>
            </a:extLst>
          </p:cNvPr>
          <p:cNvSpPr/>
          <p:nvPr userDrawn="1"/>
        </p:nvSpPr>
        <p:spPr>
          <a:xfrm>
            <a:off x="0" y="0"/>
            <a:ext cx="2714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86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F5E8-73BA-A148-9E9E-D56751494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17" y="2375093"/>
            <a:ext cx="5517931" cy="238760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Reestructura curricular de los programas de la ESPM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E24F2C-F696-174A-A365-ED1B06019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717" y="5810102"/>
            <a:ext cx="10029412" cy="676900"/>
          </a:xfrm>
        </p:spPr>
        <p:txBody>
          <a:bodyPr>
            <a:normAutofit lnSpcReduction="10000"/>
          </a:bodyPr>
          <a:lstStyle/>
          <a:p>
            <a:r>
              <a:rPr lang="es-ES_tradnl" sz="4400" b="1" dirty="0">
                <a:solidFill>
                  <a:srgbClr val="FFC000"/>
                </a:solidFill>
              </a:rPr>
              <a:t>Doctorado en Ciencias - EPIDEMIOLOGÍA</a:t>
            </a:r>
          </a:p>
        </p:txBody>
      </p:sp>
    </p:spTree>
    <p:extLst>
      <p:ext uri="{BB962C8B-B14F-4D97-AF65-F5344CB8AC3E}">
        <p14:creationId xmlns:p14="http://schemas.microsoft.com/office/powerpoint/2010/main" val="39777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658100"/>
              </p:ext>
            </p:extLst>
          </p:nvPr>
        </p:nvGraphicFramePr>
        <p:xfrm>
          <a:off x="477252" y="1029847"/>
          <a:ext cx="11439445" cy="4659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651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887794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44121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Competencia específica del área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chemeClr val="tx1"/>
                          </a:solidFill>
                        </a:rPr>
                        <a:t>UDs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1027063">
                <a:tc rowSpan="4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+mj-lt"/>
                        <a:buAutoNum type="arabicParenR" startAt="4"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Comunicar de manera clara, objetiva y ética los conceptos epidemiológicos, metodológicos y los resultados prácticos de las investigaciones a través de presentaciones orales y reportes escritos (como resúmenes y revisiones de pares).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UD1: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Seminario de Epidemiología Avanzada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</a:rPr>
                        <a:t>Interpretar los resultados de la evaluación de asociaciones de manera adecuada para la comunicación a las instancias normativas, profesionales y población general.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926771"/>
                  </a:ext>
                </a:extLst>
              </a:tr>
              <a:tr h="1002432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4"/>
                        <a:tabLst/>
                        <a:defRPr/>
                      </a:pP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UD3: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Seminario de Métodos Epidemiológicos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baseline="0" dirty="0">
                          <a:solidFill>
                            <a:srgbClr val="002060"/>
                          </a:solidFill>
                        </a:rPr>
                        <a:t>Comunicar asertivamente los resultados prácticos de la investigación.</a:t>
                      </a:r>
                      <a:endParaRPr lang="es-MX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92829"/>
                  </a:ext>
                </a:extLst>
              </a:tr>
              <a:tr h="1014722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4"/>
                        <a:tabLst/>
                        <a:defRPr/>
                      </a:pP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UD4: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Seminario de Protocolo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aseline="0" dirty="0">
                          <a:solidFill>
                            <a:srgbClr val="002060"/>
                          </a:solidFill>
                        </a:rPr>
                        <a:t>Comunicar con claridad los elementos teóricos, metodológicos, analíticos y prácticos de un proyecto de investigación epidemiológica.</a:t>
                      </a:r>
                      <a:endParaRPr lang="es-MX" sz="1800" baseline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9025132"/>
                  </a:ext>
                </a:extLst>
              </a:tr>
              <a:tr h="867289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4"/>
                        <a:tabLst/>
                        <a:defRPr/>
                      </a:pP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UD5: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Taller de comunicación de resultados*</a:t>
                      </a:r>
                      <a:endParaRPr lang="es-MX" sz="18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aseline="0" dirty="0">
                          <a:solidFill>
                            <a:srgbClr val="002060"/>
                          </a:solidFill>
                        </a:rPr>
                        <a:t>Comunicar asertivamente los conceptos epidemiológicos, los resultados prácticos de investigaciones y la evidencia científica en diferentes foros (científicos, educativos, comunitarios).</a:t>
                      </a:r>
                      <a:endParaRPr lang="es-MX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89948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239D477-79C6-492F-8566-854FA32470AC}"/>
              </a:ext>
            </a:extLst>
          </p:cNvPr>
          <p:cNvSpPr txBox="1"/>
          <p:nvPr/>
        </p:nvSpPr>
        <p:spPr>
          <a:xfrm>
            <a:off x="456682" y="5729159"/>
            <a:ext cx="11237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2060"/>
                </a:solidFill>
              </a:rPr>
              <a:t>*Temas propuestos: </a:t>
            </a:r>
            <a:r>
              <a:rPr lang="es-MX" sz="1600" dirty="0">
                <a:solidFill>
                  <a:srgbClr val="002060"/>
                </a:solidFill>
              </a:rPr>
              <a:t>Evaluación de pares para revistas científicas; Revisión bajo mentoría de Tutor Académicos para la revista SPM; Elaboración de reportes/videos/infografías/podcasts/posters para difusión; Preparación de comunicados para los medios de difusión (radio, prensa, etc.); Presentación en Congresos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C81744-51CE-4586-9383-5EA5882D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82" y="398621"/>
            <a:ext cx="10515600" cy="446035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Unidades didácticas del área de concentración</a:t>
            </a:r>
          </a:p>
        </p:txBody>
      </p:sp>
    </p:spTree>
    <p:extLst>
      <p:ext uri="{BB962C8B-B14F-4D97-AF65-F5344CB8AC3E}">
        <p14:creationId xmlns:p14="http://schemas.microsoft.com/office/powerpoint/2010/main" val="22650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57585" y="823799"/>
            <a:ext cx="4138415" cy="1139144"/>
          </a:xfrm>
        </p:spPr>
        <p:txBody>
          <a:bodyPr>
            <a:normAutofit fontScale="90000"/>
          </a:bodyPr>
          <a:lstStyle/>
          <a:p>
            <a:pPr algn="r"/>
            <a:r>
              <a:rPr lang="es-MX" sz="8800" dirty="0"/>
              <a:t>Contenido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502401" y="823799"/>
            <a:ext cx="4597396" cy="287633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formación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ingreso</a:t>
            </a:r>
            <a:r>
              <a:rPr lang="en-US" dirty="0"/>
              <a:t>: </a:t>
            </a:r>
            <a:r>
              <a:rPr lang="en-US" dirty="0" err="1"/>
              <a:t>competencias</a:t>
            </a:r>
            <a:endParaRPr lang="en-US" dirty="0"/>
          </a:p>
          <a:p>
            <a:r>
              <a:rPr lang="en-US" dirty="0" err="1"/>
              <a:t>Perfil</a:t>
            </a:r>
            <a:r>
              <a:rPr lang="en-US" dirty="0"/>
              <a:t> de </a:t>
            </a:r>
            <a:r>
              <a:rPr lang="en-US" dirty="0" err="1"/>
              <a:t>egreso</a:t>
            </a:r>
            <a:r>
              <a:rPr lang="en-US" dirty="0"/>
              <a:t> :</a:t>
            </a:r>
            <a:r>
              <a:rPr lang="en-US" dirty="0" err="1"/>
              <a:t>competencias</a:t>
            </a:r>
            <a:r>
              <a:rPr lang="en-US" dirty="0"/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específicas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concencentración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Mapeo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Unidades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didácticas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área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concentración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Competencias</a:t>
            </a:r>
            <a:r>
              <a:rPr lang="en-US" dirty="0">
                <a:solidFill>
                  <a:schemeClr val="bg1"/>
                </a:solidFill>
              </a:rPr>
              <a:t>/ UD’s)</a:t>
            </a:r>
          </a:p>
          <a:p>
            <a:endParaRPr lang="es-MX" dirty="0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7B348678-7DD5-C945-B825-C6E29157239C}"/>
              </a:ext>
            </a:extLst>
          </p:cNvPr>
          <p:cNvSpPr txBox="1">
            <a:spLocks/>
          </p:cNvSpPr>
          <p:nvPr/>
        </p:nvSpPr>
        <p:spPr>
          <a:xfrm>
            <a:off x="3949671" y="1393371"/>
            <a:ext cx="2146329" cy="21771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MX" sz="15000" b="1" dirty="0">
                <a:solidFill>
                  <a:schemeClr val="bg1">
                    <a:alpha val="32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038971-D864-CF43-98B4-BDD484749124}"/>
              </a:ext>
            </a:extLst>
          </p:cNvPr>
          <p:cNvCxnSpPr/>
          <p:nvPr/>
        </p:nvCxnSpPr>
        <p:spPr>
          <a:xfrm>
            <a:off x="6299200" y="444500"/>
            <a:ext cx="0" cy="342900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4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754A9-90E4-47D3-8C9A-6684D432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formación del programa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80721B-BF70-49DA-B799-A3A59D4F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Formar líderes capaces de conducir investigación original utilizando la metodología epidemiológica, así como de traducir y comunicar los resultados de investigación para dar solución a problemas prioritarios, emergentes y reemergentes de salud pública.</a:t>
            </a:r>
          </a:p>
        </p:txBody>
      </p:sp>
    </p:spTree>
    <p:extLst>
      <p:ext uri="{BB962C8B-B14F-4D97-AF65-F5344CB8AC3E}">
        <p14:creationId xmlns:p14="http://schemas.microsoft.com/office/powerpoint/2010/main" val="163669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E75D9-8798-43DB-81D6-02A1E413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6" y="180354"/>
            <a:ext cx="11296871" cy="962230"/>
          </a:xfrm>
        </p:spPr>
        <p:txBody>
          <a:bodyPr>
            <a:noAutofit/>
          </a:bodyPr>
          <a:lstStyle/>
          <a:p>
            <a:r>
              <a:rPr lang="es-ES" sz="4000" dirty="0"/>
              <a:t>Perfil de ingreso </a:t>
            </a:r>
            <a:br>
              <a:rPr lang="es-ES" sz="4000" dirty="0"/>
            </a:br>
            <a:r>
              <a:rPr lang="es-ES" sz="4000" dirty="0"/>
              <a:t>Competencias de Ingreso</a:t>
            </a:r>
            <a:endParaRPr lang="es-MX" sz="4000" dirty="0"/>
          </a:p>
        </p:txBody>
      </p:sp>
      <p:graphicFrame>
        <p:nvGraphicFramePr>
          <p:cNvPr id="6" name="Marcador de contenido 4">
            <a:extLst>
              <a:ext uri="{FF2B5EF4-FFF2-40B4-BE49-F238E27FC236}">
                <a16:creationId xmlns:a16="http://schemas.microsoft.com/office/drawing/2014/main" id="{17FD37A4-738A-4049-89E4-04AA6C2F07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583669"/>
              </p:ext>
            </p:extLst>
          </p:nvPr>
        </p:nvGraphicFramePr>
        <p:xfrm>
          <a:off x="324466" y="1342104"/>
          <a:ext cx="11640801" cy="496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4579">
                  <a:extLst>
                    <a:ext uri="{9D8B030D-6E8A-4147-A177-3AD203B41FA5}">
                      <a16:colId xmlns:a16="http://schemas.microsoft.com/office/drawing/2014/main" val="647806407"/>
                    </a:ext>
                  </a:extLst>
                </a:gridCol>
                <a:gridCol w="4630993">
                  <a:extLst>
                    <a:ext uri="{9D8B030D-6E8A-4147-A177-3AD203B41FA5}">
                      <a16:colId xmlns:a16="http://schemas.microsoft.com/office/drawing/2014/main" val="3293514403"/>
                    </a:ext>
                  </a:extLst>
                </a:gridCol>
                <a:gridCol w="3175229">
                  <a:extLst>
                    <a:ext uri="{9D8B030D-6E8A-4147-A177-3AD203B41FA5}">
                      <a16:colId xmlns:a16="http://schemas.microsoft.com/office/drawing/2014/main" val="190806551"/>
                    </a:ext>
                  </a:extLst>
                </a:gridCol>
              </a:tblGrid>
              <a:tr h="30248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Conocimientos</a:t>
                      </a:r>
                    </a:p>
                  </a:txBody>
                  <a:tcPr marL="72254" marR="72254" marT="36127" marB="36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Habilidades</a:t>
                      </a:r>
                    </a:p>
                  </a:txBody>
                  <a:tcPr marL="72254" marR="72254" marT="36127" marB="36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</a:rPr>
                        <a:t>Actitudes</a:t>
                      </a:r>
                    </a:p>
                  </a:txBody>
                  <a:tcPr marL="72254" marR="72254" marT="36127" marB="36127"/>
                </a:tc>
                <a:extLst>
                  <a:ext uri="{0D108BD9-81ED-4DB2-BD59-A6C34878D82A}">
                    <a16:rowId xmlns:a16="http://schemas.microsoft.com/office/drawing/2014/main" val="977790190"/>
                  </a:ext>
                </a:extLst>
              </a:tr>
              <a:tr h="2237799"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s-MX" sz="1600" baseline="0" dirty="0">
                          <a:solidFill>
                            <a:schemeClr val="tx1"/>
                          </a:solidFill>
                        </a:rPr>
                        <a:t>Contar con conocimientos en cualquier área de la salud.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Contar con conocimientos básicos e intermedios de epidemiologia (</a:t>
                      </a:r>
                      <a:r>
                        <a:rPr lang="es-MX" sz="1600" i="1" dirty="0">
                          <a:solidFill>
                            <a:schemeClr val="tx1"/>
                          </a:solidFill>
                        </a:rPr>
                        <a:t>ej. medidas</a:t>
                      </a:r>
                      <a:r>
                        <a:rPr lang="es-MX" sz="1600" i="1" baseline="0" dirty="0">
                          <a:solidFill>
                            <a:schemeClr val="tx1"/>
                          </a:solidFill>
                        </a:rPr>
                        <a:t> epidemiológicas, </a:t>
                      </a:r>
                      <a:r>
                        <a:rPr lang="es-MX" sz="1600" i="1" dirty="0">
                          <a:solidFill>
                            <a:schemeClr val="tx1"/>
                          </a:solidFill>
                        </a:rPr>
                        <a:t>diseños</a:t>
                      </a:r>
                      <a:r>
                        <a:rPr lang="es-MX" sz="1600" i="1" baseline="0" dirty="0">
                          <a:solidFill>
                            <a:schemeClr val="tx1"/>
                          </a:solidFill>
                        </a:rPr>
                        <a:t> epidemiológicos</a:t>
                      </a:r>
                      <a:r>
                        <a:rPr lang="es-MX" sz="1600" i="1" dirty="0">
                          <a:solidFill>
                            <a:schemeClr val="tx1"/>
                          </a:solidFill>
                        </a:rPr>
                        <a:t>, validez interna y externa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Contar con conocimientos básicos e intermedios de bioestadística (</a:t>
                      </a:r>
                      <a:r>
                        <a:rPr lang="es-MX" sz="1600" i="1" dirty="0">
                          <a:solidFill>
                            <a:schemeClr val="tx1"/>
                          </a:solidFill>
                        </a:rPr>
                        <a:t>ej. regresión lineal</a:t>
                      </a:r>
                      <a:r>
                        <a:rPr lang="es-MX" sz="1600" i="1" baseline="0" dirty="0">
                          <a:solidFill>
                            <a:schemeClr val="tx1"/>
                          </a:solidFill>
                        </a:rPr>
                        <a:t> y logística</a:t>
                      </a:r>
                      <a:r>
                        <a:rPr lang="es-MX" sz="1600" baseline="0" dirty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</a:txBody>
                  <a:tcPr marL="72254" marR="72254" marT="36127" marB="36127"/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Capacidad de comunicación escrita y oral.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Habilidad de síntesis de información.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Pensamiento critico y analítico.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Capacidad de proponer una hipótesis para atender un problema relevante de salud pública.</a:t>
                      </a:r>
                    </a:p>
                    <a:p>
                      <a:pPr marL="88900" lvl="0" indent="-88900"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Comprensión del idioma ingles a nivel de fluidez en la comunicación y en la escritura.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</a:rPr>
                        <a:t>Uso de motores de búsqueda de información científica (</a:t>
                      </a:r>
                      <a:r>
                        <a:rPr lang="es-ES_tradnl" sz="1600" i="1" dirty="0">
                          <a:solidFill>
                            <a:schemeClr val="tx1"/>
                          </a:solidFill>
                        </a:rPr>
                        <a:t>ej.</a:t>
                      </a:r>
                      <a:r>
                        <a:rPr lang="es-ES_tradnl" sz="1600" i="1" baseline="0" dirty="0">
                          <a:solidFill>
                            <a:schemeClr val="tx1"/>
                          </a:solidFill>
                        </a:rPr>
                        <a:t> PubMed</a:t>
                      </a:r>
                      <a:r>
                        <a:rPr lang="es-ES_tradnl" sz="1600" baseline="0" dirty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es-ES_tradnl" sz="1600" dirty="0">
                        <a:solidFill>
                          <a:schemeClr val="tx1"/>
                        </a:solidFill>
                      </a:endParaRP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Manejos de paquetes estadísticos.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2254" marR="72254" marT="36127" marB="36127"/>
                </a:tc>
                <a:tc>
                  <a:txBody>
                    <a:bodyPr/>
                    <a:lstStyle/>
                    <a:p>
                      <a:pPr marL="88900" marR="0" lvl="1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Interés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ser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lideres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proyectos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investigación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y de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enseñanza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interés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participar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equipos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sz="1600" dirty="0">
                          <a:solidFill>
                            <a:schemeClr val="tx1"/>
                          </a:solidFill>
                        </a:rPr>
                        <a:t>multidisciplinarios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investigación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docencia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88900" lvl="1" indent="-88900"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</a:rPr>
                        <a:t>Interés en la solución de problemas de salud pública.</a:t>
                      </a:r>
                    </a:p>
                    <a:p>
                      <a:pPr marL="88900" lvl="1" indent="-88900"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</a:rPr>
                        <a:t>Compromiso social y ético en su quehacer.</a:t>
                      </a:r>
                    </a:p>
                  </a:txBody>
                  <a:tcPr marL="72254" marR="72254" marT="36127" marB="36127"/>
                </a:tc>
                <a:extLst>
                  <a:ext uri="{0D108BD9-81ED-4DB2-BD59-A6C34878D82A}">
                    <a16:rowId xmlns:a16="http://schemas.microsoft.com/office/drawing/2014/main" val="58288978"/>
                  </a:ext>
                </a:extLst>
              </a:tr>
              <a:tr h="325904">
                <a:tc gridSpan="3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1600" b="1" i="1" dirty="0">
                          <a:solidFill>
                            <a:srgbClr val="002060"/>
                          </a:solidFill>
                        </a:rPr>
                        <a:t>Medios de verificación (requisitos):</a:t>
                      </a:r>
                    </a:p>
                  </a:txBody>
                  <a:tcPr marL="72254" marR="72254" marT="36127" marB="36127"/>
                </a:tc>
                <a:tc hMerge="1"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72254" marR="72254" marT="36127" marB="36127"/>
                </a:tc>
                <a:tc hMerge="1">
                  <a:txBody>
                    <a:bodyPr/>
                    <a:lstStyle/>
                    <a:p>
                      <a:pPr marL="179388" marR="0" lvl="1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254" marR="72254" marT="36127" marB="36127"/>
                </a:tc>
                <a:extLst>
                  <a:ext uri="{0D108BD9-81ED-4DB2-BD59-A6C34878D82A}">
                    <a16:rowId xmlns:a16="http://schemas.microsoft.com/office/drawing/2014/main" val="936771553"/>
                  </a:ext>
                </a:extLst>
              </a:tr>
              <a:tr h="1761298">
                <a:tc>
                  <a:txBody>
                    <a:bodyPr/>
                    <a:lstStyle/>
                    <a:p>
                      <a:pPr marL="88900" marR="0" lvl="1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419" sz="1600" kern="1200" dirty="0">
                          <a:solidFill>
                            <a:schemeClr val="tx1"/>
                          </a:solidFill>
                        </a:rPr>
                        <a:t>Título</a:t>
                      </a:r>
                      <a:r>
                        <a:rPr lang="es-MX" sz="1600" kern="1200" dirty="0">
                          <a:solidFill>
                            <a:schemeClr val="tx1"/>
                          </a:solidFill>
                        </a:rPr>
                        <a:t> de Maestría en Ciencias</a:t>
                      </a:r>
                      <a:r>
                        <a:rPr lang="es-MX" sz="1600" baseline="0" dirty="0">
                          <a:solidFill>
                            <a:schemeClr val="tx1"/>
                          </a:solidFill>
                        </a:rPr>
                        <a:t> en Epidemiología o área afín a la salud.</a:t>
                      </a:r>
                      <a:endParaRPr lang="es-MX" sz="1600" kern="1200" dirty="0">
                        <a:solidFill>
                          <a:schemeClr val="tx1"/>
                        </a:solidFill>
                      </a:endParaRPr>
                    </a:p>
                    <a:p>
                      <a:pPr marL="88900" marR="0" lvl="1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</a:rPr>
                        <a:t>Boleta de calificaciones (</a:t>
                      </a:r>
                      <a:r>
                        <a:rPr lang="es-MX" sz="1600" i="1" kern="1200" dirty="0">
                          <a:solidFill>
                            <a:schemeClr val="tx1"/>
                          </a:solidFill>
                        </a:rPr>
                        <a:t>promedio: ≥8.0</a:t>
                      </a:r>
                      <a:r>
                        <a:rPr lang="es-MX" sz="1600" kern="120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marL="88900" marR="0" lvl="1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</a:rPr>
                        <a:t>CV</a:t>
                      </a:r>
                    </a:p>
                    <a:p>
                      <a:pPr marL="88900" marR="0" lvl="1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tx1"/>
                          </a:solidFill>
                        </a:rPr>
                        <a:t>Examen de conocimientos de epidemiología y bioestadística (</a:t>
                      </a:r>
                      <a:r>
                        <a:rPr lang="es-MX" sz="1600" i="1" kern="1200" dirty="0">
                          <a:solidFill>
                            <a:schemeClr val="tx1"/>
                          </a:solidFill>
                        </a:rPr>
                        <a:t>intermedios</a:t>
                      </a:r>
                      <a:r>
                        <a:rPr lang="es-MX" sz="1600" kern="1200" dirty="0">
                          <a:solidFill>
                            <a:schemeClr val="tx1"/>
                          </a:solidFill>
                        </a:rPr>
                        <a:t>).</a:t>
                      </a:r>
                      <a:endParaRPr lang="es-MX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254" marR="72254" marT="36127" marB="36127"/>
                </a:tc>
                <a:tc>
                  <a:txBody>
                    <a:bodyPr/>
                    <a:lstStyle/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Carta de exposición de motivos.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Pre-propuesta</a:t>
                      </a:r>
                      <a:r>
                        <a:rPr lang="es-MX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: escrita y presentación oral.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Certificado de inglés</a:t>
                      </a: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 con nivel B1.</a:t>
                      </a:r>
                      <a:endParaRPr lang="es-MX" sz="1600" u="none" strike="noStrike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aseline="0" dirty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s-MX" sz="1600" baseline="0" dirty="0" err="1">
                          <a:solidFill>
                            <a:schemeClr val="tx1"/>
                          </a:solidFill>
                        </a:rPr>
                        <a:t>xamen</a:t>
                      </a:r>
                      <a:r>
                        <a:rPr lang="es-MX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CENEVAL/EXANI-III (extranjeros): ≥1000 p.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Examen de matemáticas (</a:t>
                      </a:r>
                      <a:r>
                        <a:rPr lang="es-MX" sz="1600" i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calificación: </a:t>
                      </a:r>
                      <a:r>
                        <a:rPr lang="es-MX" sz="1600" i="1" kern="1200" dirty="0">
                          <a:solidFill>
                            <a:schemeClr val="tx1"/>
                          </a:solidFill>
                        </a:rPr>
                        <a:t>≥</a:t>
                      </a:r>
                      <a:r>
                        <a:rPr lang="es-MX" sz="1600" i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8.0</a:t>
                      </a:r>
                      <a:r>
                        <a:rPr lang="es-MX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Entrevistas (</a:t>
                      </a:r>
                      <a:r>
                        <a:rPr lang="es-MX" sz="1600" i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3 en total</a:t>
                      </a:r>
                      <a:r>
                        <a:rPr lang="es-MX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).</a:t>
                      </a:r>
                      <a:endParaRPr lang="es-MX" sz="1600" dirty="0">
                        <a:solidFill>
                          <a:schemeClr val="tx1"/>
                        </a:solidFill>
                      </a:endParaRPr>
                    </a:p>
                    <a:p>
                      <a:pPr marL="88900" marR="0" lvl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CV</a:t>
                      </a:r>
                      <a:endParaRPr lang="es-MX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72254" marR="72254" marT="36127" marB="36127"/>
                </a:tc>
                <a:tc>
                  <a:txBody>
                    <a:bodyPr/>
                    <a:lstStyle/>
                    <a:p>
                      <a:pPr marL="88900" marR="0" lvl="1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Carta de exposición de motivos.</a:t>
                      </a:r>
                    </a:p>
                    <a:p>
                      <a:pPr marL="88900" marR="0" lvl="1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Entrevistas (3 en total).</a:t>
                      </a:r>
                    </a:p>
                    <a:p>
                      <a:pPr marL="88900" marR="0" lvl="1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tx1"/>
                          </a:solidFill>
                        </a:rPr>
                        <a:t>CV</a:t>
                      </a:r>
                      <a:endParaRPr lang="es-MX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88900" marR="0" lvl="1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Pre-propuesta (escrita y presentación oral).</a:t>
                      </a:r>
                      <a:endParaRPr lang="es-MX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254" marR="72254" marT="36127" marB="36127"/>
                </a:tc>
                <a:extLst>
                  <a:ext uri="{0D108BD9-81ED-4DB2-BD59-A6C34878D82A}">
                    <a16:rowId xmlns:a16="http://schemas.microsoft.com/office/drawing/2014/main" val="1332140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41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75EA8-9848-1B49-92C5-432D8EFE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Perfil de egreso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ED797-3EFF-6040-9108-27E68DE7F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s-ES" sz="3200" dirty="0"/>
              <a:t>Al egresar será de capaz de desarrollar investigación epidemiológica original siguiendo los principios éticos y con enfoque de género, así como dirigir grupos de investigación multidisciplinarios para atender las necesidades prioritarias de salud pública. </a:t>
            </a:r>
          </a:p>
        </p:txBody>
      </p:sp>
    </p:spTree>
    <p:extLst>
      <p:ext uri="{BB962C8B-B14F-4D97-AF65-F5344CB8AC3E}">
        <p14:creationId xmlns:p14="http://schemas.microsoft.com/office/powerpoint/2010/main" val="49430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237109"/>
            <a:ext cx="11173968" cy="924413"/>
          </a:xfrm>
        </p:spPr>
        <p:txBody>
          <a:bodyPr>
            <a:noAutofit/>
          </a:bodyPr>
          <a:lstStyle/>
          <a:p>
            <a:r>
              <a:rPr lang="es-ES_tradnl" sz="4000" b="1" dirty="0"/>
              <a:t>Competencias específicas del área de concentración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2643A-82A2-B049-915B-FFF870384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62690"/>
            <a:ext cx="11353800" cy="4974971"/>
          </a:xfrm>
        </p:spPr>
        <p:txBody>
          <a:bodyPr>
            <a:noAutofit/>
          </a:bodyPr>
          <a:lstStyle/>
          <a:p>
            <a:pPr marL="354013" indent="-354013">
              <a:buFont typeface="+mj-lt"/>
              <a:buAutoNum type="arabicPeriod"/>
            </a:pPr>
            <a:r>
              <a:rPr lang="es-MX" sz="2400" dirty="0"/>
              <a:t>Implementar</a:t>
            </a:r>
            <a:r>
              <a:rPr lang="es-MX" sz="2400" dirty="0">
                <a:solidFill>
                  <a:srgbClr val="FF0000"/>
                </a:solidFill>
              </a:rPr>
              <a:t> </a:t>
            </a:r>
            <a:r>
              <a:rPr lang="es-MX" sz="2400" dirty="0"/>
              <a:t>estudios epidemiológicos para el monitoreo de problemas de salud y la evaluación de asociaciones causales con un enfoque multidisciplinario y de  equidad de género, con la finalidad de generar evidencia científica que soporte la toma de decisiones en salud pública. </a:t>
            </a:r>
          </a:p>
          <a:p>
            <a:pPr marL="354013" indent="-354013">
              <a:buFont typeface="+mj-lt"/>
              <a:buAutoNum type="arabicPeriod"/>
            </a:pPr>
            <a:r>
              <a:rPr lang="es-MX" sz="2400" dirty="0"/>
              <a:t>Implementar métodos epidemiológicos para la evaluación y el control de los sesgos en el análisis de datos.</a:t>
            </a:r>
          </a:p>
          <a:p>
            <a:pPr marL="354013" indent="-354013">
              <a:buFont typeface="+mj-lt"/>
              <a:buAutoNum type="arabicPeriod"/>
            </a:pPr>
            <a:r>
              <a:rPr lang="es-MX" sz="2400" dirty="0"/>
              <a:t>Aplicar estrategias analíticas de inferencia causal válidas en la identificación de factores de riesgo potencialmente modificables, con la finalidad de sustentar el desarrollo de intervenciones y políticas de salud que mejoren el bienestar de las poblaciones.</a:t>
            </a:r>
          </a:p>
          <a:p>
            <a:pPr marL="354013" indent="-354013">
              <a:buFont typeface="+mj-lt"/>
              <a:buAutoNum type="arabicPeriod"/>
            </a:pPr>
            <a:r>
              <a:rPr lang="es-MX" sz="2400" dirty="0"/>
              <a:t>Comunicar de manera clara, objetiva y ética los conceptos epidemiológicos, metodológicos y los resultados prácticos de las investigaciones a través de presentaciones orales y reportes escritos (como resúmenes y revisiones de pares).</a:t>
            </a:r>
          </a:p>
        </p:txBody>
      </p:sp>
    </p:spTree>
    <p:extLst>
      <p:ext uri="{BB962C8B-B14F-4D97-AF65-F5344CB8AC3E}">
        <p14:creationId xmlns:p14="http://schemas.microsoft.com/office/powerpoint/2010/main" val="2751011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82" y="398621"/>
            <a:ext cx="10515600" cy="446035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Unidades didácticas del área de concentración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629116"/>
              </p:ext>
            </p:extLst>
          </p:nvPr>
        </p:nvGraphicFramePr>
        <p:xfrm>
          <a:off x="456682" y="1106698"/>
          <a:ext cx="11445266" cy="5217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970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881170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835126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58173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Competencia específica del área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chemeClr val="tx1"/>
                          </a:solidFill>
                        </a:rPr>
                        <a:t>UDs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950347">
                <a:tc rowSpan="4"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chemeClr val="accent4"/>
                        </a:buClr>
                        <a:buFont typeface="+mj-lt"/>
                        <a:buAutoNum type="arabicParenR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</a:rPr>
                        <a:t>Llevar a cabo estudios epidemiológicos para el monitoreo de problemas de salud y la evaluación de asociaciones causales con un enfoque multidisciplinario y de  equidad de género, con la finalidad de generar evidencia científica que soporte la toma de decisiones en salud pública. </a:t>
                      </a: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UD1: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Seminario de Epidemiologia Avanzada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solidFill>
                            <a:srgbClr val="002060"/>
                          </a:solidFill>
                        </a:rPr>
                        <a:t>Proponer una pregunta de investigación bien definida para cuantificar y caracterizar problemas de salud global con perspectiva de género en un marco ético y humanístico.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508399"/>
                  </a:ext>
                </a:extLst>
              </a:tr>
              <a:tr h="121118">
                <a:tc vMerge="1"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+mj-lt"/>
                        <a:buAutoNum type="arabicParenR"/>
                      </a:pP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UD2: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Seminario de Bioestadística Avanzada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aseline="0" dirty="0">
                          <a:solidFill>
                            <a:srgbClr val="002060"/>
                          </a:solidFill>
                        </a:rPr>
                        <a:t>Aplicar la metodología estadística adecuada para la estimación de medidas de frecuencia para describir las condiciones de salud global considerando la perspectiva de género.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aseline="0" dirty="0">
                          <a:solidFill>
                            <a:srgbClr val="002060"/>
                          </a:solidFill>
                        </a:rPr>
                        <a:t>Proponer modelos estadísticos adecuados que permitan contestar de manera válida una pregunta de investigación específica sobre problemas de salud pertinentes de la población.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91112"/>
                  </a:ext>
                </a:extLst>
              </a:tr>
              <a:tr h="277999">
                <a:tc vMerge="1"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+mj-lt"/>
                        <a:buAutoNum type="arabicParenR"/>
                      </a:pP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UD3: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Seminario de Métodos Epidemiológicos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</a:rPr>
                        <a:t>Distinguir el alcance y las limitaciones de las medidas de frecuencia y de asociación en el monitoreo de problemas de salud y la evaluación de asociaciones causales.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997632"/>
                  </a:ext>
                </a:extLst>
              </a:tr>
              <a:tr h="480130">
                <a:tc vMerge="1"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300"/>
                        </a:spcBef>
                        <a:buFont typeface="+mj-lt"/>
                        <a:buAutoNum type="arabicParenR"/>
                      </a:pP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UD4: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Seminario de Protocolo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aseline="0" dirty="0">
                          <a:solidFill>
                            <a:srgbClr val="002060"/>
                          </a:solidFill>
                        </a:rPr>
                        <a:t>Aplicar los elementos teóricos, metodológicos, analíticos y prácticos en el diseño de un proyecto de investigación epidemiológica (Desarrollo del protocolo).</a:t>
                      </a:r>
                      <a:endParaRPr lang="es-MX" sz="18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556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627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C2F18-8E2E-9E42-A001-5A2B5D4C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82" y="398621"/>
            <a:ext cx="10515600" cy="446035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Unidades didácticas del área de concentración</a:t>
            </a:r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140398A6-5AF9-43C2-9FE7-6E7EEE842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50631"/>
              </p:ext>
            </p:extLst>
          </p:nvPr>
        </p:nvGraphicFramePr>
        <p:xfrm>
          <a:off x="466040" y="1115546"/>
          <a:ext cx="11406412" cy="5297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115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858297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358173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Competencia específica del área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chemeClr val="tx1"/>
                          </a:solidFill>
                        </a:rPr>
                        <a:t>UDs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1852933">
                <a:tc rowSpan="4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+mj-lt"/>
                        <a:buAutoNum type="arabicParenR" startAt="2"/>
                        <a:tabLst/>
                        <a:defRPr/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</a:rPr>
                        <a:t>Implementar métodos epidemiológicos para la evaluación y el control de los sesgos en el análisis de datos.</a:t>
                      </a: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UD1: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Seminario de Epidemiologia Avanzada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aseline="0" dirty="0">
                          <a:solidFill>
                            <a:srgbClr val="002060"/>
                          </a:solidFill>
                        </a:rPr>
                        <a:t>Aplicar la metodología de los diagramas acíclicos dirigidos (</a:t>
                      </a:r>
                      <a:r>
                        <a:rPr lang="es-ES" sz="1800" baseline="0" dirty="0" err="1">
                          <a:solidFill>
                            <a:srgbClr val="002060"/>
                          </a:solidFill>
                        </a:rPr>
                        <a:t>DAGs</a:t>
                      </a:r>
                      <a:r>
                        <a:rPr lang="es-ES" sz="1800" baseline="0" dirty="0">
                          <a:solidFill>
                            <a:srgbClr val="002060"/>
                          </a:solidFill>
                        </a:rPr>
                        <a:t>) en la identificación y el control de sesgos potenciales para la evaluación de asociaciones.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baseline="0" dirty="0">
                          <a:solidFill>
                            <a:srgbClr val="002060"/>
                          </a:solidFill>
                        </a:rPr>
                        <a:t>Seleccionar la metodología adecuada para minimizar los sesgos en el análisis de bases con datos faltantes para responder preguntas de investigación pertinentes.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860115"/>
                  </a:ext>
                </a:extLst>
              </a:tr>
              <a:tr h="515805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2"/>
                        <a:tabLst/>
                        <a:defRPr/>
                      </a:pPr>
                      <a:endParaRPr lang="es-ES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UD2: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Seminario de Bioestadística Avanzada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dirty="0">
                          <a:solidFill>
                            <a:srgbClr val="002060"/>
                          </a:solidFill>
                        </a:rPr>
                        <a:t>Aplicar la metodología estadística adecuada para el control de sesgos en la estimación de medidas de frecuencia y en la evaluación de asociaciones sobre problemas de salud pública.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449002"/>
                  </a:ext>
                </a:extLst>
              </a:tr>
              <a:tr h="515805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2"/>
                        <a:tabLst/>
                        <a:defRPr/>
                      </a:pPr>
                      <a:endParaRPr lang="es-ES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UD3: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Seminario de Métodos Epidemiológicos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baseline="0" dirty="0">
                          <a:solidFill>
                            <a:srgbClr val="002060"/>
                          </a:solidFill>
                        </a:rPr>
                        <a:t>D</a:t>
                      </a:r>
                      <a:r>
                        <a:rPr lang="es-ES" sz="1800" baseline="0" dirty="0" err="1">
                          <a:solidFill>
                            <a:srgbClr val="002060"/>
                          </a:solidFill>
                        </a:rPr>
                        <a:t>istinguir</a:t>
                      </a:r>
                      <a:r>
                        <a:rPr lang="es-ES" sz="1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ES" sz="1800" baseline="0" dirty="0" err="1">
                          <a:solidFill>
                            <a:srgbClr val="002060"/>
                          </a:solidFill>
                        </a:rPr>
                        <a:t>metódos</a:t>
                      </a:r>
                      <a:r>
                        <a:rPr lang="es-ES" sz="1800" baseline="0" dirty="0">
                          <a:solidFill>
                            <a:srgbClr val="002060"/>
                          </a:solidFill>
                        </a:rPr>
                        <a:t> epidemiológicos innovadores para el control y mitigación de los sesgos en el desarrollo de investigación.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550210"/>
                  </a:ext>
                </a:extLst>
              </a:tr>
              <a:tr h="515805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2"/>
                        <a:tabLst/>
                        <a:defRPr/>
                      </a:pPr>
                      <a:endParaRPr lang="es-ES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UD4: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Seminario de Protocolo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baseline="0" dirty="0">
                          <a:solidFill>
                            <a:srgbClr val="002060"/>
                          </a:solidFill>
                        </a:rPr>
                        <a:t>Aplicar los elementos teóricos, metodológicos, analíticos y prácticos en el diseño de un proyecto de investigación epidemiológica (Desarrollo del protocolo).</a:t>
                      </a:r>
                      <a:endParaRPr lang="es-MX" sz="1800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138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18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C6496E1-7EDD-4E4E-83B6-8FF250FB9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080195"/>
              </p:ext>
            </p:extLst>
          </p:nvPr>
        </p:nvGraphicFramePr>
        <p:xfrm>
          <a:off x="491376" y="1499003"/>
          <a:ext cx="11366327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256">
                  <a:extLst>
                    <a:ext uri="{9D8B030D-6E8A-4147-A177-3AD203B41FA5}">
                      <a16:colId xmlns:a16="http://schemas.microsoft.com/office/drawing/2014/main" val="957476774"/>
                    </a:ext>
                  </a:extLst>
                </a:gridCol>
                <a:gridCol w="1864754">
                  <a:extLst>
                    <a:ext uri="{9D8B030D-6E8A-4147-A177-3AD203B41FA5}">
                      <a16:colId xmlns:a16="http://schemas.microsoft.com/office/drawing/2014/main" val="3374847469"/>
                    </a:ext>
                  </a:extLst>
                </a:gridCol>
                <a:gridCol w="6630317">
                  <a:extLst>
                    <a:ext uri="{9D8B030D-6E8A-4147-A177-3AD203B41FA5}">
                      <a16:colId xmlns:a16="http://schemas.microsoft.com/office/drawing/2014/main" val="2126786552"/>
                    </a:ext>
                  </a:extLst>
                </a:gridCol>
              </a:tblGrid>
              <a:tr h="44666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Competencia específica del área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solidFill>
                            <a:schemeClr val="tx1"/>
                          </a:solidFill>
                        </a:rPr>
                        <a:t>UDs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Competencias de UD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87053"/>
                  </a:ext>
                </a:extLst>
              </a:tr>
              <a:tr h="1162589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Aplicar estrategias analíticas de inferencia causal válidas en la identificación de factores de riesgo potencialmente modificables, con la finalidad de sustentar el desarrollo de intervenciones y políticas de salud que mejoren el bienestar de las poblaciones.</a:t>
                      </a: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UD1: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 Seminario de Epidemiología Avanzada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</a:rPr>
                        <a:t>Describir los conceptos y la metodología en la formulación de preguntas de investigación causales para dar respuesta a</a:t>
                      </a:r>
                      <a:r>
                        <a:rPr lang="es-MX" sz="1800" dirty="0">
                          <a:solidFill>
                            <a:srgbClr val="002060"/>
                          </a:solidFill>
                        </a:rPr>
                        <a:t> problemas de salud global pertinentes.</a:t>
                      </a:r>
                      <a:endParaRPr lang="es-ES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0751282"/>
                  </a:ext>
                </a:extLst>
              </a:tr>
              <a:tr h="1132673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endParaRPr lang="es-ES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UD2: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Seminario de Bioestadística Avanzada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800" dirty="0">
                          <a:solidFill>
                            <a:srgbClr val="002060"/>
                          </a:solidFill>
                        </a:rPr>
                        <a:t>Aplicar los modelos estadísticos adecuados para la inferencia de asociaciones causales entre factores de riesgo potencialmente modificables y problemas de salud pertinentes.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429035"/>
                  </a:ext>
                </a:extLst>
              </a:tr>
              <a:tr h="125115"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R" startAt="3"/>
                        <a:tabLst/>
                        <a:defRPr/>
                      </a:pPr>
                      <a:endParaRPr lang="es-ES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611" marR="8561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tx1"/>
                          </a:solidFill>
                        </a:rPr>
                        <a:t>UD3: </a:t>
                      </a:r>
                      <a:r>
                        <a:rPr lang="es-MX" sz="1800" b="1" dirty="0">
                          <a:solidFill>
                            <a:srgbClr val="0000CC"/>
                          </a:solidFill>
                        </a:rPr>
                        <a:t>Seminario de Métodos Epidemiológicos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dirty="0">
                          <a:solidFill>
                            <a:srgbClr val="002060"/>
                          </a:solidFill>
                        </a:rPr>
                        <a:t>Seleccionar la metodología epidemiológica adecuada para la inferencia causal a partir de datos observacionales</a:t>
                      </a:r>
                      <a:r>
                        <a:rPr lang="es-MX" sz="1800" dirty="0">
                          <a:solidFill>
                            <a:srgbClr val="002060"/>
                          </a:solidFill>
                        </a:rPr>
                        <a:t> considerando los supuestos metodológicos.</a:t>
                      </a:r>
                      <a:endParaRPr lang="es-ES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314759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026A793-62EB-4F94-8D5B-E8AD146D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82" y="398621"/>
            <a:ext cx="10515600" cy="446035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Unidades didácticas del área de concentración</a:t>
            </a:r>
          </a:p>
        </p:txBody>
      </p:sp>
    </p:spTree>
    <p:extLst>
      <p:ext uri="{BB962C8B-B14F-4D97-AF65-F5344CB8AC3E}">
        <p14:creationId xmlns:p14="http://schemas.microsoft.com/office/powerpoint/2010/main" val="2831205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1A7BC"/>
      </a:accent1>
      <a:accent2>
        <a:srgbClr val="3C5ACF"/>
      </a:accent2>
      <a:accent3>
        <a:srgbClr val="7C43B4"/>
      </a:accent3>
      <a:accent4>
        <a:srgbClr val="EE4846"/>
      </a:accent4>
      <a:accent5>
        <a:srgbClr val="8975C0"/>
      </a:accent5>
      <a:accent6>
        <a:srgbClr val="496582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EC412076FAF3409E51874A207A0569" ma:contentTypeVersion="0" ma:contentTypeDescription="Crear nuevo documento." ma:contentTypeScope="" ma:versionID="1d5ce6b2249ca8867d4417a497e65d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2b1fa7a59e354d7f595b77324244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5B8714-B60B-4D24-BE9F-0F058AC73FDB}"/>
</file>

<file path=customXml/itemProps2.xml><?xml version="1.0" encoding="utf-8"?>
<ds:datastoreItem xmlns:ds="http://schemas.openxmlformats.org/officeDocument/2006/customXml" ds:itemID="{F2C1308C-3D04-429A-959C-B1F6F1C22ACB}"/>
</file>

<file path=customXml/itemProps3.xml><?xml version="1.0" encoding="utf-8"?>
<ds:datastoreItem xmlns:ds="http://schemas.openxmlformats.org/officeDocument/2006/customXml" ds:itemID="{FD7A9CF8-55DB-4A33-80E9-2DF316A670D1}"/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1270</Words>
  <Application>Microsoft Office PowerPoint</Application>
  <PresentationFormat>Panorámica</PresentationFormat>
  <Paragraphs>104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Franklin Gothic Book</vt:lpstr>
      <vt:lpstr>Franklin Gothic Medium</vt:lpstr>
      <vt:lpstr>Franklin Gothic Medium Cond</vt:lpstr>
      <vt:lpstr>Wingdings</vt:lpstr>
      <vt:lpstr>Office Theme</vt:lpstr>
      <vt:lpstr>Reestructura curricular de los programas de la ESPM</vt:lpstr>
      <vt:lpstr>Contenido</vt:lpstr>
      <vt:lpstr>Objetivo de formación del programa </vt:lpstr>
      <vt:lpstr>Perfil de ingreso  Competencias de Ingreso</vt:lpstr>
      <vt:lpstr>Perfil de egreso</vt:lpstr>
      <vt:lpstr>Competencias específicas del área de concentración </vt:lpstr>
      <vt:lpstr>Unidades didácticas del área de concentración</vt:lpstr>
      <vt:lpstr>Unidades didácticas del área de concentración</vt:lpstr>
      <vt:lpstr>Unidades didácticas del área de concentración</vt:lpstr>
      <vt:lpstr>Unidades didácticas del área de concentración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ng</dc:creator>
  <cp:lastModifiedBy>Lea Aurora Cupul Uicab</cp:lastModifiedBy>
  <cp:revision>28</cp:revision>
  <dcterms:created xsi:type="dcterms:W3CDTF">2021-01-22T21:37:47Z</dcterms:created>
  <dcterms:modified xsi:type="dcterms:W3CDTF">2022-11-15T15:29:44Z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0x0101005AEC412076FAF3409E51874A207A0569</vt:lpwstr>
  </property>
</Properties>
</file>