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2" r:id="rId4"/>
    <p:sldId id="264" r:id="rId5"/>
    <p:sldId id="271" r:id="rId6"/>
    <p:sldId id="258" r:id="rId7"/>
    <p:sldId id="272" r:id="rId8"/>
    <p:sldId id="277" r:id="rId9"/>
    <p:sldId id="276" r:id="rId10"/>
    <p:sldId id="275" r:id="rId11"/>
    <p:sldId id="281" r:id="rId12"/>
    <p:sldId id="282" r:id="rId13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243DA2"/>
    <a:srgbClr val="0070C0"/>
    <a:srgbClr val="0094FF"/>
    <a:srgbClr val="F0F4FC"/>
    <a:srgbClr val="F62F7D"/>
    <a:srgbClr val="FF9CC3"/>
    <a:srgbClr val="E9ED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3EA1EE-7BEF-B24C-AAF8-FB7C32C36343}" v="113" dt="2022-11-12T02:37:10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/>
    <p:restoredTop sz="94718"/>
  </p:normalViewPr>
  <p:slideViewPr>
    <p:cSldViewPr snapToGrid="0" snapToObjects="1" showGuides="1">
      <p:cViewPr varScale="1">
        <p:scale>
          <a:sx n="112" d="100"/>
          <a:sy n="112" d="100"/>
        </p:scale>
        <p:origin x="344" y="19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8D8A-E89F-4B92-ACD2-D8BBD5E5D661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6AC29-3EE8-4580-AB17-9116534C76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2332021"/>
            <a:ext cx="6202943" cy="219395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4800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245068"/>
            <a:ext cx="6667763" cy="576612"/>
          </a:xfrm>
          <a:solidFill>
            <a:schemeClr val="bg1">
              <a:alpha val="35232"/>
            </a:schemeClr>
          </a:solidFill>
        </p:spPr>
        <p:txBody>
          <a:bodyPr anchor="ctr">
            <a:noAutofit/>
          </a:bodyPr>
          <a:lstStyle/>
          <a:p>
            <a:r>
              <a:rPr lang="es-ES_tradnl" sz="2800" b="1" dirty="0"/>
              <a:t>Maestría en Ciencias en Salud Ambiental</a:t>
            </a:r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630"/>
            <a:ext cx="10515600" cy="89650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2400" dirty="0"/>
              <a:t>Unidades didácticas del área de concentración (Con qué contribuye cada Unidad Didáctica (UD) a las competencias específicas del área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66114"/>
              </p:ext>
            </p:extLst>
          </p:nvPr>
        </p:nvGraphicFramePr>
        <p:xfrm>
          <a:off x="868680" y="1501140"/>
          <a:ext cx="1091565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92658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bg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 rowSpan="4"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Contribuir al diseño de planes de monitoreo y vigilancia en salud ambiental para la identificación y protección de poblaciones en riesgo.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823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Epidemiología ambiental (OB)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Identificar los métodos de la epidemiología ambiental y su aplicación para analizar los riesgos e impactos de la degradación y contaminación ambiental sobre la salud poblacional.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Revisar criticamente la evidencia científica relacionada con los riesgos ambientales a través de las diferentes etapas del ciclo de vida del ser humano.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Exposición humana a contaminantes ambientales (OB)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Desarrollar planes de monitoreo y vigilancia en salud ambiental acorde al tipo y característica del contaminante y al medio ambiente donde se realicen las mediciones para identificar poblaciones en riesgo.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Legislación y gestión ambiental (OB)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Revisar criticamente la regulación y gestión de la problemática de la salud ambiental desde la perspectiva de la justicia ambiental.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Analizar marcos regulatorios en materia de salud y ambiente.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823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Procesamiento y visualización datos espaciales en R (OP)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Manipular bases de datos para su geoprocesamiento, visualización gráfica y análisis usando software libre.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Identificar los fundamentos de la visualización y análisis de la información con atributos espaciales y su aplicación a la salud ambiental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5724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777253D-32E7-48AB-B11A-DA8788A76F3E}"/>
              </a:ext>
            </a:extLst>
          </p:cNvPr>
          <p:cNvSpPr txBox="1"/>
          <p:nvPr/>
        </p:nvSpPr>
        <p:spPr>
          <a:xfrm>
            <a:off x="11319510" y="651672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21296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585583"/>
            <a:ext cx="10515600" cy="89650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2400" dirty="0"/>
              <a:t>Unidades didácticas del área de concentración (Con qué contribuye cada Unidad Didáctica (UD) a las competencias específicas del área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327987"/>
              </p:ext>
            </p:extLst>
          </p:nvPr>
        </p:nvGraphicFramePr>
        <p:xfrm>
          <a:off x="868680" y="2084070"/>
          <a:ext cx="1091565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92658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bg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 rowSpan="2"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Analizar  la contribución de los problemas ambientales globales a la carga de la enfermedad bajo la perspectiva de justicia ambiental.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823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Salud ambiental (OB)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Profundizar en los fundamentos teórico-conceptuales de la salud ambiental.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Revisar la problemática de salud ambiental en México, identificando rutas de exposición de contaminantes, métodos para evaluar la exposición, efectos a la salud asociados incluyendo perspectivas de justicia ambiental.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Epidemiología ambiental (OB)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Identificar los métodos de la epidemiología ambiental y su aplicación para analizar los riesgos e impactos de la degradación y contaminación ambiental sobre la salud poblacional.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Revisar criticamente la evidencia científica relacionada con los riesgos ambientales a través de las diferentes etapas del ciclo de vida del ser humano.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098F827-7DEE-995A-637E-42C332B6820B}"/>
              </a:ext>
            </a:extLst>
          </p:cNvPr>
          <p:cNvSpPr txBox="1"/>
          <p:nvPr/>
        </p:nvSpPr>
        <p:spPr>
          <a:xfrm>
            <a:off x="11319510" y="651672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C4</a:t>
            </a:r>
          </a:p>
        </p:txBody>
      </p:sp>
    </p:spTree>
    <p:extLst>
      <p:ext uri="{BB962C8B-B14F-4D97-AF65-F5344CB8AC3E}">
        <p14:creationId xmlns:p14="http://schemas.microsoft.com/office/powerpoint/2010/main" val="384404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800"/>
            <a:ext cx="10515600" cy="89650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2400" dirty="0"/>
              <a:t>Unidades didácticas del área de concentración (Con qué contribuye cada Unidad Didáctica (UD) a las competencias específicas del área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742622"/>
              </p:ext>
            </p:extLst>
          </p:nvPr>
        </p:nvGraphicFramePr>
        <p:xfrm>
          <a:off x="868680" y="2415540"/>
          <a:ext cx="1091565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92658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bg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 rowSpan="2"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Traducir los resultados de investigación en salud ambiental a los distintos actores clave de la sociedad.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823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Salud ambiental (OB)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Profundizar en los fundamentos teórico-conceptuales de la salud ambiental.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Revisar la problemática de salud ambiental en México, identificando rutas de exposición de contaminantes, métodos para evaluar la exposición, efectos a la salud asociados incluyendo perspectivas de justicia ambiental.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Evaluación y manejo de riesgos ambientales a la salud humana (OB)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Contribuir al desarrollo de la metodología de  evaluación de riesgos.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Adquirir habilidades para responder a las demandas generadas por comunidades afectadas por la contaminación química.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C449EFF-B213-73F5-2A83-EED7E033FFE2}"/>
              </a:ext>
            </a:extLst>
          </p:cNvPr>
          <p:cNvSpPr txBox="1"/>
          <p:nvPr/>
        </p:nvSpPr>
        <p:spPr>
          <a:xfrm>
            <a:off x="11319510" y="651672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C5</a:t>
            </a:r>
          </a:p>
        </p:txBody>
      </p:sp>
    </p:spTree>
    <p:extLst>
      <p:ext uri="{BB962C8B-B14F-4D97-AF65-F5344CB8AC3E}">
        <p14:creationId xmlns:p14="http://schemas.microsoft.com/office/powerpoint/2010/main" val="75319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0" y="762839"/>
            <a:ext cx="5400033" cy="3429000"/>
          </a:xfrm>
        </p:spPr>
        <p:txBody>
          <a:bodyPr>
            <a:normAutofit/>
          </a:bodyPr>
          <a:lstStyle/>
          <a:p>
            <a:pPr marL="180975" indent="-180975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endParaRPr lang="en-US" dirty="0"/>
          </a:p>
          <a:p>
            <a:pPr marL="180975" indent="-180975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: </a:t>
            </a:r>
            <a:r>
              <a:rPr lang="en-US" dirty="0" err="1"/>
              <a:t>competencias</a:t>
            </a:r>
            <a:endParaRPr lang="en-US" dirty="0"/>
          </a:p>
          <a:p>
            <a:pPr marL="180975" indent="-180975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egreso</a:t>
            </a:r>
            <a:r>
              <a:rPr lang="en-US" dirty="0"/>
              <a:t> :</a:t>
            </a:r>
            <a:r>
              <a:rPr lang="en-US" dirty="0" err="1"/>
              <a:t>comptencias</a:t>
            </a:r>
            <a:r>
              <a:rPr lang="en-US" dirty="0"/>
              <a:t> </a:t>
            </a: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específicas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concencentración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Unidades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didácticas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concentración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/ UD’s)</a:t>
            </a:r>
          </a:p>
          <a:p>
            <a:pPr>
              <a:lnSpc>
                <a:spcPct val="110000"/>
              </a:lnSpc>
            </a:pPr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54A9-90E4-47D3-8C9A-6684D432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formación del programa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0721B-BF70-49DA-B799-A3A59D4F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s-MX" sz="3300" b="1" dirty="0"/>
              <a:t>Formar profesionales </a:t>
            </a:r>
          </a:p>
          <a:p>
            <a:pPr>
              <a:lnSpc>
                <a:spcPct val="140000"/>
              </a:lnSpc>
            </a:pPr>
            <a:r>
              <a:rPr lang="es-MX" dirty="0"/>
              <a:t>Capaces de coadyuvar a la generación del conocimiento en el área de la salud ambiental.</a:t>
            </a:r>
          </a:p>
          <a:p>
            <a:pPr>
              <a:lnSpc>
                <a:spcPct val="140000"/>
              </a:lnSpc>
            </a:pPr>
            <a:r>
              <a:rPr lang="es-MX" dirty="0"/>
              <a:t>Con habilidades y competencias necesarias para aportar evidencia científica.</a:t>
            </a:r>
          </a:p>
          <a:p>
            <a:pPr lvl="1">
              <a:lnSpc>
                <a:spcPct val="140000"/>
              </a:lnSpc>
              <a:buClr>
                <a:srgbClr val="00B050"/>
              </a:buClr>
              <a:buSzPct val="150000"/>
            </a:pPr>
            <a:r>
              <a:rPr lang="es-MX" dirty="0"/>
              <a:t>Con perspectiva de justicia ambiental y de participación comunitaria.</a:t>
            </a:r>
          </a:p>
          <a:p>
            <a:pPr lvl="1">
              <a:lnSpc>
                <a:spcPct val="140000"/>
              </a:lnSpc>
              <a:buClr>
                <a:srgbClr val="00B050"/>
              </a:buClr>
              <a:buSzPct val="150000"/>
            </a:pPr>
            <a:r>
              <a:rPr lang="es-MX" dirty="0"/>
              <a:t>Orientada a la identificación, prevención y control de impactos a la salud humana ocasionada por la degradación y contaminación ambiental.</a:t>
            </a:r>
          </a:p>
          <a:p>
            <a:pPr lvl="1">
              <a:lnSpc>
                <a:spcPct val="140000"/>
              </a:lnSpc>
              <a:buClr>
                <a:srgbClr val="00B050"/>
              </a:buClr>
              <a:buSzPct val="150000"/>
            </a:pPr>
            <a:r>
              <a:rPr lang="es-MX" dirty="0"/>
              <a:t>Que induzca y/o respalde la instrumentación de política pública en materia de salud y ambiente.</a:t>
            </a:r>
          </a:p>
        </p:txBody>
      </p:sp>
    </p:spTree>
    <p:extLst>
      <p:ext uri="{BB962C8B-B14F-4D97-AF65-F5344CB8AC3E}">
        <p14:creationId xmlns:p14="http://schemas.microsoft.com/office/powerpoint/2010/main" val="16366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90" y="227965"/>
            <a:ext cx="10828020" cy="1029335"/>
          </a:xfrm>
        </p:spPr>
        <p:txBody>
          <a:bodyPr>
            <a:normAutofit/>
          </a:bodyPr>
          <a:lstStyle/>
          <a:p>
            <a:r>
              <a:rPr lang="es-ES" dirty="0"/>
              <a:t>Perfil de ingreso - Competencias de Ingreso</a:t>
            </a:r>
            <a:endParaRPr lang="es-MX" dirty="0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80D58975-7671-194F-C9DD-2ACAA265D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708026"/>
              </p:ext>
            </p:extLst>
          </p:nvPr>
        </p:nvGraphicFramePr>
        <p:xfrm>
          <a:off x="575310" y="1219835"/>
          <a:ext cx="11231880" cy="516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359">
                  <a:extLst>
                    <a:ext uri="{9D8B030D-6E8A-4147-A177-3AD203B41FA5}">
                      <a16:colId xmlns:a16="http://schemas.microsoft.com/office/drawing/2014/main" val="3290167916"/>
                    </a:ext>
                  </a:extLst>
                </a:gridCol>
                <a:gridCol w="5219131">
                  <a:extLst>
                    <a:ext uri="{9D8B030D-6E8A-4147-A177-3AD203B41FA5}">
                      <a16:colId xmlns:a16="http://schemas.microsoft.com/office/drawing/2014/main" val="3601310014"/>
                    </a:ext>
                  </a:extLst>
                </a:gridCol>
                <a:gridCol w="2788920">
                  <a:extLst>
                    <a:ext uri="{9D8B030D-6E8A-4147-A177-3AD203B41FA5}">
                      <a16:colId xmlns:a16="http://schemas.microsoft.com/office/drawing/2014/main" val="2864272757"/>
                    </a:ext>
                  </a:extLst>
                </a:gridCol>
                <a:gridCol w="2617470">
                  <a:extLst>
                    <a:ext uri="{9D8B030D-6E8A-4147-A177-3AD203B41FA5}">
                      <a16:colId xmlns:a16="http://schemas.microsoft.com/office/drawing/2014/main" val="2543400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s-MX" sz="18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MX" sz="1800" dirty="0"/>
                        <a:t>Conocimientos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MX" sz="1800" dirty="0"/>
                        <a:t>Habilidades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MX" sz="1800" dirty="0"/>
                        <a:t>Actitudes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716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s-MX" sz="15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Egresados de áreas afines a la salud ambiental,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interesados en contribuir al aporte de evidencia científica sobre los riesgos e impactos de la degradación y contaminación ambiental sobre la salud humana desde una perspectiva de justicia ambiental y multidisciplinaria,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Con habilidades para la autogestión del conocimiento.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Capacidad analítica,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Comunicación verbal y escrita, 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Uso de TIC’s, 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Comprensión del idioma inglés,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Asertividad para trabajar en equipo.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Proactivo para adquirir nuevos aprendizajes,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Interés por aprovechar las TIC’s,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Motivación para trabajar en equipo.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1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s-MX" sz="1600" dirty="0"/>
                        <a:t>Medios de verificación</a:t>
                      </a: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Título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Historia académica (prom mínimo de 8)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Curriculum Vitae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Examen CENEVAL &gt;= 1,000 puntos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EXAN-INSP (sólo extranjeros) &gt;=  8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Examen de matemáticas &gt;= 8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Dos entrevistas con miembros del colegio de Salud Ambiental (resultado requerido: “Muy recomendable y/o “Recomendable”) en las que se explore su interés y conocimiento sobre los objetivos de formación del programa.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Carta de exposición de motivos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Certificado de idioma inglés con nivel A2</a:t>
                      </a:r>
                    </a:p>
                    <a:p>
                      <a:pPr marL="407988" lvl="1" indent="-182563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Se requiere nivel B1 para obtener el derecho a examen de grado.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Carta de exposición de motivos</a:t>
                      </a:r>
                    </a:p>
                    <a:p>
                      <a:pPr marL="134938" indent="-134938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500" dirty="0"/>
                        <a:t>Dos entrevistas con miembros del colegio de Salud Ambiental (resultado requerido: “Muy recomendable y/o “Recomendable”)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6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4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Perfil de egreso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s-ES_tradnl" dirty="0"/>
              <a:t>Contribuir en la investigación orientada a la identificación, prevención, control y evaluación de los riesgos e impactos a la salud humana ocasionados por la degradación y contaminación ambiental.</a:t>
            </a:r>
          </a:p>
          <a:p>
            <a:pPr>
              <a:lnSpc>
                <a:spcPct val="120000"/>
              </a:lnSpc>
            </a:pPr>
            <a:r>
              <a:rPr lang="es-ES_tradnl" dirty="0"/>
              <a:t>Aportar evidencia científica que atienda y responda a la problemática de salud ambiental bajo el enfoque de justicia ambiental y participativa.</a:t>
            </a:r>
          </a:p>
        </p:txBody>
      </p:sp>
    </p:spTree>
    <p:extLst>
      <p:ext uri="{BB962C8B-B14F-4D97-AF65-F5344CB8AC3E}">
        <p14:creationId xmlns:p14="http://schemas.microsoft.com/office/powerpoint/2010/main" val="49430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4000" dirty="0"/>
              <a:t>Competencias específicas del área de concentración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643A-82A2-B049-915B-FFF87038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335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es-ES_tradnl" dirty="0"/>
              <a:t>Aplicar el conocimiento teórico-metodológico de la salud ambiental para evaluar el riesgo de la degradación y contaminación ambiental sobre la salud humana, con perspectiva de justicia ambiental para la prevención, atención y control de enfermedades.</a:t>
            </a:r>
          </a:p>
          <a:p>
            <a:pPr>
              <a:lnSpc>
                <a:spcPct val="140000"/>
              </a:lnSpc>
            </a:pPr>
            <a:r>
              <a:rPr lang="es-ES_tradnl" dirty="0"/>
              <a:t>Reconocer las bases de los mecanismos de acción y exposición de los agentes ambientales en los seres humanos, así como la interacción gen-ambiente para sustentar acciones en salud pública.</a:t>
            </a:r>
          </a:p>
          <a:p>
            <a:pPr>
              <a:lnSpc>
                <a:spcPct val="140000"/>
              </a:lnSpc>
            </a:pPr>
            <a:r>
              <a:rPr lang="es-ES_tradnl" dirty="0"/>
              <a:t>Contribuir al diseño de planes de monitoreo y vigilancia en salud ambiental para la identificación y protección de poblaciones en riesgo.</a:t>
            </a:r>
          </a:p>
          <a:p>
            <a:pPr>
              <a:lnSpc>
                <a:spcPct val="140000"/>
              </a:lnSpc>
            </a:pPr>
            <a:r>
              <a:rPr lang="es-ES_tradnl" dirty="0"/>
              <a:t>Analizar  la contribución de los problemas ambientales globales a la carga de la enfermedad bajo la perspectiva de justicia ambiental.</a:t>
            </a:r>
          </a:p>
          <a:p>
            <a:pPr>
              <a:lnSpc>
                <a:spcPct val="140000"/>
              </a:lnSpc>
            </a:pPr>
            <a:r>
              <a:rPr lang="es-ES_tradnl" dirty="0"/>
              <a:t>Traducir los resultados de investigación en salud ambiental a los distintos actores clave de la sociedad.</a:t>
            </a:r>
          </a:p>
          <a:p>
            <a:pPr>
              <a:lnSpc>
                <a:spcPct val="140000"/>
              </a:lnSpc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5101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693"/>
            <a:ext cx="10515600" cy="6864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2400" dirty="0"/>
              <a:t>Unidades didácticas del área de concentración (Con qué contribuye cada Unidad Didáctica (UD) a las competencias específicas del área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894683"/>
              </p:ext>
            </p:extLst>
          </p:nvPr>
        </p:nvGraphicFramePr>
        <p:xfrm>
          <a:off x="868680" y="1238250"/>
          <a:ext cx="1091565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92658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bg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 rowSpan="4"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Aplicar el conocimiento teórico-metodológico de la salud ambiental para evaluar el riesgo de la degradación y contaminación ambiental sobre la salud humana, con perspectiva de justicia ambiental para la prevención, atención y control de enfermedades.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823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Salud ambiental (OB)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Profundizar en los fundamentos teórico-conceptuales de la salud ambiental.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Revisar la problemática de salud ambiental en México, identificando rutas de exposición de contaminantes, métodos para evaluar la exposición, efectos a la salud asociados incluyendo perspectivas de justicia ambiental.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Epidemiología ambiental (OB)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Identificar los métodos de la epidemiología ambiental y su aplicación para analizar los riesgos e impactos de la degradación y contaminación ambiental sobre la salud poblacional.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Revisar criticamente la evidencia científica relacionada con los riesgos ambientales a través de las diferentes etapas del ciclo de vida del ser humano.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Exposición humana a contaminantes ambientales (OB)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Desarrollar planes de monitoreo y vigilancia en salud ambiental acorde al tipo y característica del contaminante y al medio ambiente donde se realicen las mediciones para identificar poblaciones en riesgo.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Toxicología Básica (OB)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Reconocer las características que contribuyen a que un agente tóxico tenga efectos adversos a la salud.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Identificar los principales métodos para evaluar la toxicidad potencial de un agente, las técnicas analíticas para su evaluación y uso de herramientas que integren información que sustenten propuestas de solucion a problemas de salud ambiental.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91164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0DC373E-B06A-8ECE-8316-342D48EF2DD7}"/>
              </a:ext>
            </a:extLst>
          </p:cNvPr>
          <p:cNvSpPr txBox="1"/>
          <p:nvPr/>
        </p:nvSpPr>
        <p:spPr>
          <a:xfrm>
            <a:off x="11319510" y="651672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290508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693"/>
            <a:ext cx="10515600" cy="6864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2400" dirty="0"/>
              <a:t>Unidades didácticas del área de concentración (Con qué contribuye cada Unidad Didáctica (UD) a las competencias específicas del área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263450"/>
              </p:ext>
            </p:extLst>
          </p:nvPr>
        </p:nvGraphicFramePr>
        <p:xfrm>
          <a:off x="868680" y="1592580"/>
          <a:ext cx="1091565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92658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bg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 rowSpan="4"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Aplicar el conocimiento teórico-metodológico de la salud ambiental para evaluar el riesgo de la degradación y contaminación ambiental sobre la salud humana, con perspectiva de justicia ambiental para la prevención, atención y control de enfermedades.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823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Toxicología Intermedia (OB)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Indentificar los principios de genética y biología molecular, y su relacion con los precesos de mutagénesis y carcinogénesis.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Estudiar las implicaciones de las exposiciones ambientales sobre ADN.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Legislación y gestión ambiental (OB)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Revisar criticamente la regulación y gestión de la problemática de la salud ambiental desde la perspectiva de la justicia ambiental.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Analizar marcos regulatorios en materia de salud y ambiente.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Evaluación y manejo de riesgos ambientales a la salud humana (OB)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Contribuir al desarrollo de la metodología de  evaluación de riesgos.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Adquirir habilidades para responder a las demandas generadas por comunidades afectadas por la contaminación química.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Procesamiento y visualización datos espaciales en R (OP)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Manipular bases de datos para su geoprocesamiento, visualización gráfica y análisis usando software libre.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Identificar los fundamentos de la visualización y análisis de la información con atributos espaciales y su aplicación a la salud ambiental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91164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32CF5C4-BC37-311A-77B4-8D10604276B4}"/>
              </a:ext>
            </a:extLst>
          </p:cNvPr>
          <p:cNvSpPr txBox="1"/>
          <p:nvPr/>
        </p:nvSpPr>
        <p:spPr>
          <a:xfrm>
            <a:off x="11319510" y="651672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16639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800"/>
            <a:ext cx="10515600" cy="6864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2400" dirty="0"/>
              <a:t>Unidades didácticas del área de concentración (Con qué contribuye cada Unidad Didáctica (UD) a las competencias específicas del área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480189"/>
              </p:ext>
            </p:extLst>
          </p:nvPr>
        </p:nvGraphicFramePr>
        <p:xfrm>
          <a:off x="868680" y="1752600"/>
          <a:ext cx="1091565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92658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bg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 rowSpan="3">
                  <a:txBody>
                    <a:bodyPr/>
                    <a:lstStyle/>
                    <a:p>
                      <a:r>
                        <a:rPr lang="es-ES_tradnl" sz="1600" dirty="0"/>
                        <a:t>Reconocer las bases de los mecanismos de acción y exposición de los agentes ambientales en los seres humanos, así como la interacción gen-ambiente para sustentar acciones en salud pública.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823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Toxicología Básica (OB)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Reconocer las características que contribuyen a que un agente tóxico tenga efectos adversos a la salud.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Identificar los principales métodos para evaluar la toxicidad potencial de un agente, las técnicas analíticas para su evaluación y uso de herramientas que integren información que sustenten propuestas de solucion a problemas de salud ambiental.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Toxicología Intermedia (OB)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Indentificar los principios de genética y biología molecular, y su relacion con los precesos de mutagénesis y carcinogénesis.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Estudiar las implicaciones de las exposiciones ambientales sobre ADN.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Evaluación y manejo de riesgos ambientales a la salud humana (OB)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Contribuir al desarrollo de la metodología de  evaluación de riesgos.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Adquirir habilidades para responder a las demandas generadas por comunidades afectadas por la contaminación química.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CF76902-174E-6539-8E71-C172EC32E9D5}"/>
              </a:ext>
            </a:extLst>
          </p:cNvPr>
          <p:cNvSpPr txBox="1"/>
          <p:nvPr/>
        </p:nvSpPr>
        <p:spPr>
          <a:xfrm>
            <a:off x="11319510" y="651672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386712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F2841A-784E-409E-9304-5C16F2EAA659}"/>
</file>

<file path=customXml/itemProps2.xml><?xml version="1.0" encoding="utf-8"?>
<ds:datastoreItem xmlns:ds="http://schemas.openxmlformats.org/officeDocument/2006/customXml" ds:itemID="{FE5703CC-EFD3-4825-98C8-EABD56C7D5DB}"/>
</file>

<file path=customXml/itemProps3.xml><?xml version="1.0" encoding="utf-8"?>
<ds:datastoreItem xmlns:ds="http://schemas.openxmlformats.org/officeDocument/2006/customXml" ds:itemID="{4A10E1D2-C04B-459E-B990-10DD2C279F24}"/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1767</Words>
  <Application>Microsoft Macintosh PowerPoint</Application>
  <PresentationFormat>Panorámica</PresentationFormat>
  <Paragraphs>144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Franklin Gothic Book</vt:lpstr>
      <vt:lpstr>Franklin Gothic Medium</vt:lpstr>
      <vt:lpstr>Franklin Gothic Medium Cond</vt:lpstr>
      <vt:lpstr>Wingdings</vt:lpstr>
      <vt:lpstr>Office Theme</vt:lpstr>
      <vt:lpstr>Reestructura curricular de los programas de la ESPM</vt:lpstr>
      <vt:lpstr>Contenido</vt:lpstr>
      <vt:lpstr>Objetivo de formación del programa </vt:lpstr>
      <vt:lpstr>Perfil de ingreso - Competencias de Ingreso</vt:lpstr>
      <vt:lpstr>Perfil de egreso</vt:lpstr>
      <vt:lpstr>Competencias específicas del área de concentración </vt:lpstr>
      <vt:lpstr>Unidades didácticas del área de concentración (Con qué contribuye cada Unidad Didáctica (UD) a las competencias específicas del área </vt:lpstr>
      <vt:lpstr>Unidades didácticas del área de concentración (Con qué contribuye cada Unidad Didáctica (UD) a las competencias específicas del área </vt:lpstr>
      <vt:lpstr>Unidades didácticas del área de concentración (Con qué contribuye cada Unidad Didáctica (UD) a las competencias específicas del área </vt:lpstr>
      <vt:lpstr>Unidades didácticas del área de concentración (Con qué contribuye cada Unidad Didáctica (UD) a las competencias específicas del área </vt:lpstr>
      <vt:lpstr>Unidades didácticas del área de concentración (Con qué contribuye cada Unidad Didáctica (UD) a las competencias específicas del área </vt:lpstr>
      <vt:lpstr>Unidades didácticas del área de concentración (Con qué contribuye cada Unidad Didáctica (UD) a las competencias específicas del área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Jose Luis Texcalac Sangrador</cp:lastModifiedBy>
  <cp:revision>18</cp:revision>
  <dcterms:created xsi:type="dcterms:W3CDTF">2021-01-22T21:37:47Z</dcterms:created>
  <dcterms:modified xsi:type="dcterms:W3CDTF">2022-11-12T02:37:35Z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