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0.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9.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ppt/revisionInfo.xml" ContentType="application/vnd.ms-powerpoint.revision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9" r:id="rId3"/>
    <p:sldId id="262" r:id="rId4"/>
    <p:sldId id="264" r:id="rId5"/>
    <p:sldId id="271" r:id="rId6"/>
    <p:sldId id="258" r:id="rId7"/>
    <p:sldId id="281" r:id="rId8"/>
    <p:sldId id="273" r:id="rId9"/>
    <p:sldId id="274" r:id="rId10"/>
    <p:sldId id="276" r:id="rId11"/>
  </p:sldIdLst>
  <p:sldSz cx="12192000" cy="6858000"/>
  <p:notesSz cx="6858000" cy="9144000"/>
  <p:defaultTextStyle>
    <a:defPPr>
      <a:defRPr lang="en-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C00906-645E-4C44-BFF6-C13EF9A73EDB}" v="1" dt="2022-11-02T21:16:54.955"/>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74" autoAdjust="0"/>
    <p:restoredTop sz="94737"/>
  </p:normalViewPr>
  <p:slideViewPr>
    <p:cSldViewPr snapToGrid="0" snapToObjects="1" showGuides="1">
      <p:cViewPr varScale="1">
        <p:scale>
          <a:sx n="105" d="100"/>
          <a:sy n="105" d="100"/>
        </p:scale>
        <p:origin x="1026" y="14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28" Type="http://schemas.openxmlformats.org/officeDocument/2006/relationships/customXml" Target="../customXml/item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 Id="rId27" Type="http://schemas.microsoft.com/office/2015/10/relationships/revisionInfo" Target="revisionInfo.xml"/><Relationship Id="rId30"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4D8D8A-E89F-4B92-ACD2-D8BBD5E5D661}" type="datetimeFigureOut">
              <a:rPr lang="en-US" smtClean="0"/>
              <a:t>11/9/2022</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C6AC29-3EE8-4580-AB17-9116534C764F}" type="slidenum">
              <a:rPr lang="en-US" smtClean="0"/>
              <a:t>‹Nº›</a:t>
            </a:fld>
            <a:endParaRPr lang="en-US"/>
          </a:p>
        </p:txBody>
      </p:sp>
    </p:spTree>
    <p:extLst>
      <p:ext uri="{BB962C8B-B14F-4D97-AF65-F5344CB8AC3E}">
        <p14:creationId xmlns:p14="http://schemas.microsoft.com/office/powerpoint/2010/main" val="223408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a:p>
            <a:endParaRPr lang="es-MX" dirty="0"/>
          </a:p>
        </p:txBody>
      </p:sp>
      <p:sp>
        <p:nvSpPr>
          <p:cNvPr id="4" name="Marcador de número de diapositiva 3"/>
          <p:cNvSpPr>
            <a:spLocks noGrp="1"/>
          </p:cNvSpPr>
          <p:nvPr>
            <p:ph type="sldNum" sz="quarter" idx="5"/>
          </p:nvPr>
        </p:nvSpPr>
        <p:spPr/>
        <p:txBody>
          <a:bodyPr/>
          <a:lstStyle/>
          <a:p>
            <a:fld id="{9CC6AC29-3EE8-4580-AB17-9116534C764F}" type="slidenum">
              <a:rPr lang="en-US" smtClean="0"/>
              <a:t>10</a:t>
            </a:fld>
            <a:endParaRPr lang="en-US"/>
          </a:p>
        </p:txBody>
      </p:sp>
    </p:spTree>
    <p:extLst>
      <p:ext uri="{BB962C8B-B14F-4D97-AF65-F5344CB8AC3E}">
        <p14:creationId xmlns:p14="http://schemas.microsoft.com/office/powerpoint/2010/main" val="2037559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A picture containing text, indoor&#10;&#10;Description automatically generated">
            <a:extLst>
              <a:ext uri="{FF2B5EF4-FFF2-40B4-BE49-F238E27FC236}">
                <a16:creationId xmlns:a16="http://schemas.microsoft.com/office/drawing/2014/main" id="{0468000E-442D-6145-BE66-D1A72B3271B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05596D2-C1BD-ED48-B6C5-F58BE90ABC46}"/>
              </a:ext>
            </a:extLst>
          </p:cNvPr>
          <p:cNvSpPr>
            <a:spLocks noGrp="1"/>
          </p:cNvSpPr>
          <p:nvPr>
            <p:ph type="ctrTitle"/>
          </p:nvPr>
        </p:nvSpPr>
        <p:spPr>
          <a:xfrm>
            <a:off x="220717" y="3201003"/>
            <a:ext cx="5517931" cy="2387600"/>
          </a:xfrm>
        </p:spPr>
        <p:txBody>
          <a:bodyPr anchor="b"/>
          <a:lstStyle>
            <a:lvl1pPr algn="l">
              <a:defRPr sz="6000">
                <a:solidFill>
                  <a:schemeClr val="bg1"/>
                </a:solidFill>
              </a:defRPr>
            </a:lvl1pPr>
          </a:lstStyle>
          <a:p>
            <a:r>
              <a:rPr lang="en-US" dirty="0"/>
              <a:t>Click to edit Master title style</a:t>
            </a:r>
            <a:endParaRPr lang="es-ES_tradnl" dirty="0"/>
          </a:p>
        </p:txBody>
      </p:sp>
      <p:sp>
        <p:nvSpPr>
          <p:cNvPr id="3" name="Subtitle 2">
            <a:extLst>
              <a:ext uri="{FF2B5EF4-FFF2-40B4-BE49-F238E27FC236}">
                <a16:creationId xmlns:a16="http://schemas.microsoft.com/office/drawing/2014/main" id="{4E76904F-8D9B-6442-9E62-5DFD8D9207E8}"/>
              </a:ext>
            </a:extLst>
          </p:cNvPr>
          <p:cNvSpPr>
            <a:spLocks noGrp="1"/>
          </p:cNvSpPr>
          <p:nvPr>
            <p:ph type="subTitle" idx="1"/>
          </p:nvPr>
        </p:nvSpPr>
        <p:spPr>
          <a:xfrm>
            <a:off x="220717" y="5725128"/>
            <a:ext cx="5517931" cy="423424"/>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s-ES_tradnl" dirty="0"/>
          </a:p>
        </p:txBody>
      </p:sp>
    </p:spTree>
    <p:extLst>
      <p:ext uri="{BB962C8B-B14F-4D97-AF65-F5344CB8AC3E}">
        <p14:creationId xmlns:p14="http://schemas.microsoft.com/office/powerpoint/2010/main" val="1211895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0700A-B058-1D4F-8CD0-CDA7EA2773B0}"/>
              </a:ext>
            </a:extLst>
          </p:cNvPr>
          <p:cNvSpPr>
            <a:spLocks noGrp="1"/>
          </p:cNvSpPr>
          <p:nvPr>
            <p:ph type="title"/>
          </p:nvPr>
        </p:nvSpPr>
        <p:spPr/>
        <p:txBody>
          <a:bodyPr/>
          <a:lstStyle/>
          <a:p>
            <a:r>
              <a:rPr lang="en-US"/>
              <a:t>Click to edit Master title style</a:t>
            </a:r>
            <a:endParaRPr lang="es-ES_tradnl"/>
          </a:p>
        </p:txBody>
      </p:sp>
      <p:sp>
        <p:nvSpPr>
          <p:cNvPr id="3" name="Vertical Text Placeholder 2">
            <a:extLst>
              <a:ext uri="{FF2B5EF4-FFF2-40B4-BE49-F238E27FC236}">
                <a16:creationId xmlns:a16="http://schemas.microsoft.com/office/drawing/2014/main" id="{A0C8F66F-FBE5-6B4C-A44E-17D3C201E1A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4" name="Date Placeholder 3">
            <a:extLst>
              <a:ext uri="{FF2B5EF4-FFF2-40B4-BE49-F238E27FC236}">
                <a16:creationId xmlns:a16="http://schemas.microsoft.com/office/drawing/2014/main" id="{25CEAD9F-8A7E-004C-B0D0-3F54A7F407A7}"/>
              </a:ext>
            </a:extLst>
          </p:cNvPr>
          <p:cNvSpPr>
            <a:spLocks noGrp="1"/>
          </p:cNvSpPr>
          <p:nvPr>
            <p:ph type="dt" sz="half" idx="10"/>
          </p:nvPr>
        </p:nvSpPr>
        <p:spPr>
          <a:xfrm>
            <a:off x="838200" y="6356350"/>
            <a:ext cx="2743200" cy="365125"/>
          </a:xfrm>
          <a:prstGeom prst="rect">
            <a:avLst/>
          </a:prstGeom>
        </p:spPr>
        <p:txBody>
          <a:bodyPr/>
          <a:lstStyle/>
          <a:p>
            <a:fld id="{9A99CF41-DDBA-8C48-99A3-7144CF75A667}" type="datetimeFigureOut">
              <a:rPr lang="es-ES_tradnl" smtClean="0"/>
              <a:t>09/11/2022</a:t>
            </a:fld>
            <a:endParaRPr lang="es-ES_tradnl"/>
          </a:p>
        </p:txBody>
      </p:sp>
      <p:sp>
        <p:nvSpPr>
          <p:cNvPr id="5" name="Footer Placeholder 4">
            <a:extLst>
              <a:ext uri="{FF2B5EF4-FFF2-40B4-BE49-F238E27FC236}">
                <a16:creationId xmlns:a16="http://schemas.microsoft.com/office/drawing/2014/main" id="{1E1FE2F2-61A0-9F43-B9D7-7C7A96012FD0}"/>
              </a:ext>
            </a:extLst>
          </p:cNvPr>
          <p:cNvSpPr>
            <a:spLocks noGrp="1"/>
          </p:cNvSpPr>
          <p:nvPr>
            <p:ph type="ftr" sz="quarter" idx="11"/>
          </p:nvPr>
        </p:nvSpPr>
        <p:spPr>
          <a:xfrm>
            <a:off x="4038600" y="6356350"/>
            <a:ext cx="4114800" cy="365125"/>
          </a:xfrm>
          <a:prstGeom prst="rect">
            <a:avLst/>
          </a:prstGeom>
        </p:spPr>
        <p:txBody>
          <a:bodyPr/>
          <a:lstStyle/>
          <a:p>
            <a:endParaRPr lang="es-ES_tradnl"/>
          </a:p>
        </p:txBody>
      </p:sp>
      <p:sp>
        <p:nvSpPr>
          <p:cNvPr id="6" name="Slide Number Placeholder 5">
            <a:extLst>
              <a:ext uri="{FF2B5EF4-FFF2-40B4-BE49-F238E27FC236}">
                <a16:creationId xmlns:a16="http://schemas.microsoft.com/office/drawing/2014/main" id="{CB6ED14E-1848-7E40-849C-87474D04AD83}"/>
              </a:ext>
            </a:extLst>
          </p:cNvPr>
          <p:cNvSpPr>
            <a:spLocks noGrp="1"/>
          </p:cNvSpPr>
          <p:nvPr>
            <p:ph type="sldNum" sz="quarter" idx="12"/>
          </p:nvPr>
        </p:nvSpPr>
        <p:spPr>
          <a:xfrm>
            <a:off x="8610600" y="6356350"/>
            <a:ext cx="2743200" cy="365125"/>
          </a:xfrm>
          <a:prstGeom prst="rect">
            <a:avLst/>
          </a:prstGeom>
        </p:spPr>
        <p:txBody>
          <a:bodyPr/>
          <a:lstStyle/>
          <a:p>
            <a:fld id="{B36F9008-E273-0B40-A267-184369995FB0}" type="slidenum">
              <a:rPr lang="es-ES_tradnl" smtClean="0"/>
              <a:t>‹Nº›</a:t>
            </a:fld>
            <a:endParaRPr lang="es-ES_tradnl"/>
          </a:p>
        </p:txBody>
      </p:sp>
    </p:spTree>
    <p:extLst>
      <p:ext uri="{BB962C8B-B14F-4D97-AF65-F5344CB8AC3E}">
        <p14:creationId xmlns:p14="http://schemas.microsoft.com/office/powerpoint/2010/main" val="1938469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F16B367-5A85-0D44-81FF-42AA3341E62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s-ES_tradnl"/>
          </a:p>
        </p:txBody>
      </p:sp>
      <p:sp>
        <p:nvSpPr>
          <p:cNvPr id="3" name="Vertical Text Placeholder 2">
            <a:extLst>
              <a:ext uri="{FF2B5EF4-FFF2-40B4-BE49-F238E27FC236}">
                <a16:creationId xmlns:a16="http://schemas.microsoft.com/office/drawing/2014/main" id="{F0BE9460-F952-0349-AE99-63E5215FDA1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4" name="Date Placeholder 3">
            <a:extLst>
              <a:ext uri="{FF2B5EF4-FFF2-40B4-BE49-F238E27FC236}">
                <a16:creationId xmlns:a16="http://schemas.microsoft.com/office/drawing/2014/main" id="{A28F43F4-D86C-9345-8340-4163DDCCCA9F}"/>
              </a:ext>
            </a:extLst>
          </p:cNvPr>
          <p:cNvSpPr>
            <a:spLocks noGrp="1"/>
          </p:cNvSpPr>
          <p:nvPr>
            <p:ph type="dt" sz="half" idx="10"/>
          </p:nvPr>
        </p:nvSpPr>
        <p:spPr>
          <a:xfrm>
            <a:off x="838200" y="6356350"/>
            <a:ext cx="2743200" cy="365125"/>
          </a:xfrm>
          <a:prstGeom prst="rect">
            <a:avLst/>
          </a:prstGeom>
        </p:spPr>
        <p:txBody>
          <a:bodyPr/>
          <a:lstStyle/>
          <a:p>
            <a:fld id="{9A99CF41-DDBA-8C48-99A3-7144CF75A667}" type="datetimeFigureOut">
              <a:rPr lang="es-ES_tradnl" smtClean="0"/>
              <a:t>09/11/2022</a:t>
            </a:fld>
            <a:endParaRPr lang="es-ES_tradnl"/>
          </a:p>
        </p:txBody>
      </p:sp>
      <p:sp>
        <p:nvSpPr>
          <p:cNvPr id="5" name="Footer Placeholder 4">
            <a:extLst>
              <a:ext uri="{FF2B5EF4-FFF2-40B4-BE49-F238E27FC236}">
                <a16:creationId xmlns:a16="http://schemas.microsoft.com/office/drawing/2014/main" id="{6F3C804F-4D98-B945-A75C-88636E748256}"/>
              </a:ext>
            </a:extLst>
          </p:cNvPr>
          <p:cNvSpPr>
            <a:spLocks noGrp="1"/>
          </p:cNvSpPr>
          <p:nvPr>
            <p:ph type="ftr" sz="quarter" idx="11"/>
          </p:nvPr>
        </p:nvSpPr>
        <p:spPr>
          <a:xfrm>
            <a:off x="4038600" y="6356350"/>
            <a:ext cx="4114800" cy="365125"/>
          </a:xfrm>
          <a:prstGeom prst="rect">
            <a:avLst/>
          </a:prstGeom>
        </p:spPr>
        <p:txBody>
          <a:bodyPr/>
          <a:lstStyle/>
          <a:p>
            <a:endParaRPr lang="es-ES_tradnl"/>
          </a:p>
        </p:txBody>
      </p:sp>
      <p:sp>
        <p:nvSpPr>
          <p:cNvPr id="6" name="Slide Number Placeholder 5">
            <a:extLst>
              <a:ext uri="{FF2B5EF4-FFF2-40B4-BE49-F238E27FC236}">
                <a16:creationId xmlns:a16="http://schemas.microsoft.com/office/drawing/2014/main" id="{810D0CDB-5B2A-4344-8DBE-50F7B8A8E62F}"/>
              </a:ext>
            </a:extLst>
          </p:cNvPr>
          <p:cNvSpPr>
            <a:spLocks noGrp="1"/>
          </p:cNvSpPr>
          <p:nvPr>
            <p:ph type="sldNum" sz="quarter" idx="12"/>
          </p:nvPr>
        </p:nvSpPr>
        <p:spPr>
          <a:xfrm>
            <a:off x="8610600" y="6356350"/>
            <a:ext cx="2743200" cy="365125"/>
          </a:xfrm>
          <a:prstGeom prst="rect">
            <a:avLst/>
          </a:prstGeom>
        </p:spPr>
        <p:txBody>
          <a:bodyPr/>
          <a:lstStyle/>
          <a:p>
            <a:fld id="{B36F9008-E273-0B40-A267-184369995FB0}" type="slidenum">
              <a:rPr lang="es-ES_tradnl" smtClean="0"/>
              <a:t>‹Nº›</a:t>
            </a:fld>
            <a:endParaRPr lang="es-ES_tradnl"/>
          </a:p>
        </p:txBody>
      </p:sp>
    </p:spTree>
    <p:extLst>
      <p:ext uri="{BB962C8B-B14F-4D97-AF65-F5344CB8AC3E}">
        <p14:creationId xmlns:p14="http://schemas.microsoft.com/office/powerpoint/2010/main" val="1461770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BD452-FDE6-EB4E-8A04-093B9532F3B2}"/>
              </a:ext>
            </a:extLst>
          </p:cNvPr>
          <p:cNvSpPr>
            <a:spLocks noGrp="1"/>
          </p:cNvSpPr>
          <p:nvPr>
            <p:ph type="title"/>
          </p:nvPr>
        </p:nvSpPr>
        <p:spPr/>
        <p:txBody>
          <a:bodyPr/>
          <a:lstStyle/>
          <a:p>
            <a:r>
              <a:rPr lang="en-US"/>
              <a:t>Click to edit Master title style</a:t>
            </a:r>
            <a:endParaRPr lang="es-ES_tradnl"/>
          </a:p>
        </p:txBody>
      </p:sp>
      <p:sp>
        <p:nvSpPr>
          <p:cNvPr id="3" name="Content Placeholder 2">
            <a:extLst>
              <a:ext uri="{FF2B5EF4-FFF2-40B4-BE49-F238E27FC236}">
                <a16:creationId xmlns:a16="http://schemas.microsoft.com/office/drawing/2014/main" id="{75D10B0A-980F-3644-95A8-40F1BDADD0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4" name="Date Placeholder 3">
            <a:extLst>
              <a:ext uri="{FF2B5EF4-FFF2-40B4-BE49-F238E27FC236}">
                <a16:creationId xmlns:a16="http://schemas.microsoft.com/office/drawing/2014/main" id="{6AAC16F3-A6C8-4C49-858A-1C422240B5C0}"/>
              </a:ext>
            </a:extLst>
          </p:cNvPr>
          <p:cNvSpPr>
            <a:spLocks noGrp="1"/>
          </p:cNvSpPr>
          <p:nvPr>
            <p:ph type="dt" sz="half" idx="10"/>
          </p:nvPr>
        </p:nvSpPr>
        <p:spPr>
          <a:xfrm>
            <a:off x="838200" y="6356350"/>
            <a:ext cx="2743200" cy="365125"/>
          </a:xfrm>
          <a:prstGeom prst="rect">
            <a:avLst/>
          </a:prstGeom>
        </p:spPr>
        <p:txBody>
          <a:bodyPr/>
          <a:lstStyle/>
          <a:p>
            <a:fld id="{9A99CF41-DDBA-8C48-99A3-7144CF75A667}" type="datetimeFigureOut">
              <a:rPr lang="es-ES_tradnl" smtClean="0"/>
              <a:t>09/11/2022</a:t>
            </a:fld>
            <a:endParaRPr lang="es-ES_tradnl"/>
          </a:p>
        </p:txBody>
      </p:sp>
      <p:sp>
        <p:nvSpPr>
          <p:cNvPr id="5" name="Footer Placeholder 4">
            <a:extLst>
              <a:ext uri="{FF2B5EF4-FFF2-40B4-BE49-F238E27FC236}">
                <a16:creationId xmlns:a16="http://schemas.microsoft.com/office/drawing/2014/main" id="{44FB51FD-945A-874E-A1C9-6D9094921573}"/>
              </a:ext>
            </a:extLst>
          </p:cNvPr>
          <p:cNvSpPr>
            <a:spLocks noGrp="1"/>
          </p:cNvSpPr>
          <p:nvPr>
            <p:ph type="ftr" sz="quarter" idx="11"/>
          </p:nvPr>
        </p:nvSpPr>
        <p:spPr>
          <a:xfrm>
            <a:off x="4038600" y="6356350"/>
            <a:ext cx="4114800" cy="365125"/>
          </a:xfrm>
          <a:prstGeom prst="rect">
            <a:avLst/>
          </a:prstGeom>
        </p:spPr>
        <p:txBody>
          <a:bodyPr/>
          <a:lstStyle/>
          <a:p>
            <a:endParaRPr lang="es-ES_tradnl"/>
          </a:p>
        </p:txBody>
      </p:sp>
      <p:sp>
        <p:nvSpPr>
          <p:cNvPr id="6" name="Slide Number Placeholder 5">
            <a:extLst>
              <a:ext uri="{FF2B5EF4-FFF2-40B4-BE49-F238E27FC236}">
                <a16:creationId xmlns:a16="http://schemas.microsoft.com/office/drawing/2014/main" id="{8CB6F444-6F2B-D849-9370-E07501FA9578}"/>
              </a:ext>
            </a:extLst>
          </p:cNvPr>
          <p:cNvSpPr>
            <a:spLocks noGrp="1"/>
          </p:cNvSpPr>
          <p:nvPr>
            <p:ph type="sldNum" sz="quarter" idx="12"/>
          </p:nvPr>
        </p:nvSpPr>
        <p:spPr>
          <a:xfrm>
            <a:off x="8610600" y="6356350"/>
            <a:ext cx="2743200" cy="365125"/>
          </a:xfrm>
          <a:prstGeom prst="rect">
            <a:avLst/>
          </a:prstGeom>
        </p:spPr>
        <p:txBody>
          <a:bodyPr/>
          <a:lstStyle/>
          <a:p>
            <a:fld id="{B36F9008-E273-0B40-A267-184369995FB0}" type="slidenum">
              <a:rPr lang="es-ES_tradnl" smtClean="0"/>
              <a:t>‹Nº›</a:t>
            </a:fld>
            <a:endParaRPr lang="es-ES_tradnl"/>
          </a:p>
        </p:txBody>
      </p:sp>
    </p:spTree>
    <p:extLst>
      <p:ext uri="{BB962C8B-B14F-4D97-AF65-F5344CB8AC3E}">
        <p14:creationId xmlns:p14="http://schemas.microsoft.com/office/powerpoint/2010/main" val="415399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A picture containing text, person, computer, indoor&#10;&#10;Description automatically generated">
            <a:extLst>
              <a:ext uri="{FF2B5EF4-FFF2-40B4-BE49-F238E27FC236}">
                <a16:creationId xmlns:a16="http://schemas.microsoft.com/office/drawing/2014/main" id="{49A9E924-7C78-3B40-AB0A-8ED4A6EFC62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5E0EC90-D585-7F49-A201-95C1A5688DDD}"/>
              </a:ext>
            </a:extLst>
          </p:cNvPr>
          <p:cNvSpPr>
            <a:spLocks noGrp="1"/>
          </p:cNvSpPr>
          <p:nvPr>
            <p:ph type="title"/>
          </p:nvPr>
        </p:nvSpPr>
        <p:spPr>
          <a:xfrm>
            <a:off x="705726" y="768350"/>
            <a:ext cx="5232619" cy="2852737"/>
          </a:xfrm>
        </p:spPr>
        <p:txBody>
          <a:bodyPr anchor="b"/>
          <a:lstStyle>
            <a:lvl1pPr>
              <a:defRPr sz="6000" b="0" i="0">
                <a:solidFill>
                  <a:schemeClr val="bg1"/>
                </a:solidFill>
                <a:latin typeface="Franklin Gothic Medium Cond" panose="020B0606030402020204" pitchFamily="34" charset="0"/>
              </a:defRPr>
            </a:lvl1pPr>
          </a:lstStyle>
          <a:p>
            <a:r>
              <a:rPr lang="en-US" dirty="0"/>
              <a:t>Click to edit Master title style</a:t>
            </a:r>
            <a:endParaRPr lang="es-ES_tradnl" dirty="0"/>
          </a:p>
        </p:txBody>
      </p:sp>
      <p:sp>
        <p:nvSpPr>
          <p:cNvPr id="3" name="Text Placeholder 2">
            <a:extLst>
              <a:ext uri="{FF2B5EF4-FFF2-40B4-BE49-F238E27FC236}">
                <a16:creationId xmlns:a16="http://schemas.microsoft.com/office/drawing/2014/main" id="{691BD052-4DE5-E941-80AC-68C2ED84C6AE}"/>
              </a:ext>
            </a:extLst>
          </p:cNvPr>
          <p:cNvSpPr>
            <a:spLocks noGrp="1"/>
          </p:cNvSpPr>
          <p:nvPr>
            <p:ph type="body" idx="1"/>
          </p:nvPr>
        </p:nvSpPr>
        <p:spPr>
          <a:xfrm>
            <a:off x="6558454" y="748424"/>
            <a:ext cx="4603532"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16715247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E6C06-1F6A-604C-8547-C810B39E1DB4}"/>
              </a:ext>
            </a:extLst>
          </p:cNvPr>
          <p:cNvSpPr>
            <a:spLocks noGrp="1"/>
          </p:cNvSpPr>
          <p:nvPr>
            <p:ph type="title"/>
          </p:nvPr>
        </p:nvSpPr>
        <p:spPr/>
        <p:txBody>
          <a:bodyPr/>
          <a:lstStyle/>
          <a:p>
            <a:r>
              <a:rPr lang="en-US"/>
              <a:t>Click to edit Master title style</a:t>
            </a:r>
            <a:endParaRPr lang="es-ES_tradnl"/>
          </a:p>
        </p:txBody>
      </p:sp>
      <p:sp>
        <p:nvSpPr>
          <p:cNvPr id="3" name="Content Placeholder 2">
            <a:extLst>
              <a:ext uri="{FF2B5EF4-FFF2-40B4-BE49-F238E27FC236}">
                <a16:creationId xmlns:a16="http://schemas.microsoft.com/office/drawing/2014/main" id="{0743815B-6302-B748-A167-8F27591A54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4" name="Content Placeholder 3">
            <a:extLst>
              <a:ext uri="{FF2B5EF4-FFF2-40B4-BE49-F238E27FC236}">
                <a16:creationId xmlns:a16="http://schemas.microsoft.com/office/drawing/2014/main" id="{68517C0D-ECF0-B54C-B1E3-30B35432D0D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5" name="Date Placeholder 4">
            <a:extLst>
              <a:ext uri="{FF2B5EF4-FFF2-40B4-BE49-F238E27FC236}">
                <a16:creationId xmlns:a16="http://schemas.microsoft.com/office/drawing/2014/main" id="{9ACDA5C2-A0F0-7546-8E97-9B3BE88F12DC}"/>
              </a:ext>
            </a:extLst>
          </p:cNvPr>
          <p:cNvSpPr>
            <a:spLocks noGrp="1"/>
          </p:cNvSpPr>
          <p:nvPr>
            <p:ph type="dt" sz="half" idx="10"/>
          </p:nvPr>
        </p:nvSpPr>
        <p:spPr>
          <a:xfrm>
            <a:off x="838200" y="6356350"/>
            <a:ext cx="2743200" cy="365125"/>
          </a:xfrm>
          <a:prstGeom prst="rect">
            <a:avLst/>
          </a:prstGeom>
        </p:spPr>
        <p:txBody>
          <a:bodyPr/>
          <a:lstStyle/>
          <a:p>
            <a:fld id="{9A99CF41-DDBA-8C48-99A3-7144CF75A667}" type="datetimeFigureOut">
              <a:rPr lang="es-ES_tradnl" smtClean="0"/>
              <a:t>09/11/2022</a:t>
            </a:fld>
            <a:endParaRPr lang="es-ES_tradnl"/>
          </a:p>
        </p:txBody>
      </p:sp>
      <p:sp>
        <p:nvSpPr>
          <p:cNvPr id="6" name="Footer Placeholder 5">
            <a:extLst>
              <a:ext uri="{FF2B5EF4-FFF2-40B4-BE49-F238E27FC236}">
                <a16:creationId xmlns:a16="http://schemas.microsoft.com/office/drawing/2014/main" id="{5F671A06-EE76-0340-9C62-593E215B6C69}"/>
              </a:ext>
            </a:extLst>
          </p:cNvPr>
          <p:cNvSpPr>
            <a:spLocks noGrp="1"/>
          </p:cNvSpPr>
          <p:nvPr>
            <p:ph type="ftr" sz="quarter" idx="11"/>
          </p:nvPr>
        </p:nvSpPr>
        <p:spPr>
          <a:xfrm>
            <a:off x="4038600" y="6356350"/>
            <a:ext cx="4114800" cy="365125"/>
          </a:xfrm>
          <a:prstGeom prst="rect">
            <a:avLst/>
          </a:prstGeom>
        </p:spPr>
        <p:txBody>
          <a:bodyPr/>
          <a:lstStyle/>
          <a:p>
            <a:endParaRPr lang="es-ES_tradnl"/>
          </a:p>
        </p:txBody>
      </p:sp>
      <p:sp>
        <p:nvSpPr>
          <p:cNvPr id="7" name="Slide Number Placeholder 6">
            <a:extLst>
              <a:ext uri="{FF2B5EF4-FFF2-40B4-BE49-F238E27FC236}">
                <a16:creationId xmlns:a16="http://schemas.microsoft.com/office/drawing/2014/main" id="{023F3ADB-D421-184D-B5B9-3BD88A7609F9}"/>
              </a:ext>
            </a:extLst>
          </p:cNvPr>
          <p:cNvSpPr>
            <a:spLocks noGrp="1"/>
          </p:cNvSpPr>
          <p:nvPr>
            <p:ph type="sldNum" sz="quarter" idx="12"/>
          </p:nvPr>
        </p:nvSpPr>
        <p:spPr>
          <a:xfrm>
            <a:off x="8610600" y="6356350"/>
            <a:ext cx="2743200" cy="365125"/>
          </a:xfrm>
          <a:prstGeom prst="rect">
            <a:avLst/>
          </a:prstGeom>
        </p:spPr>
        <p:txBody>
          <a:bodyPr/>
          <a:lstStyle/>
          <a:p>
            <a:fld id="{B36F9008-E273-0B40-A267-184369995FB0}" type="slidenum">
              <a:rPr lang="es-ES_tradnl" smtClean="0"/>
              <a:t>‹Nº›</a:t>
            </a:fld>
            <a:endParaRPr lang="es-ES_tradnl"/>
          </a:p>
        </p:txBody>
      </p:sp>
    </p:spTree>
    <p:extLst>
      <p:ext uri="{BB962C8B-B14F-4D97-AF65-F5344CB8AC3E}">
        <p14:creationId xmlns:p14="http://schemas.microsoft.com/office/powerpoint/2010/main" val="2861653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5DF94-BF87-BF45-8320-DC913F816DF3}"/>
              </a:ext>
            </a:extLst>
          </p:cNvPr>
          <p:cNvSpPr>
            <a:spLocks noGrp="1"/>
          </p:cNvSpPr>
          <p:nvPr>
            <p:ph type="title"/>
          </p:nvPr>
        </p:nvSpPr>
        <p:spPr>
          <a:xfrm>
            <a:off x="839788" y="365125"/>
            <a:ext cx="10515600" cy="1325563"/>
          </a:xfrm>
        </p:spPr>
        <p:txBody>
          <a:bodyPr/>
          <a:lstStyle/>
          <a:p>
            <a:r>
              <a:rPr lang="en-US"/>
              <a:t>Click to edit Master title style</a:t>
            </a:r>
            <a:endParaRPr lang="es-ES_tradnl"/>
          </a:p>
        </p:txBody>
      </p:sp>
      <p:sp>
        <p:nvSpPr>
          <p:cNvPr id="3" name="Text Placeholder 2">
            <a:extLst>
              <a:ext uri="{FF2B5EF4-FFF2-40B4-BE49-F238E27FC236}">
                <a16:creationId xmlns:a16="http://schemas.microsoft.com/office/drawing/2014/main" id="{01B7A2E0-4F92-904D-A435-2E1E2C92DC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7AF5D58-F2B4-4C49-863A-72BF021DD4B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5" name="Text Placeholder 4">
            <a:extLst>
              <a:ext uri="{FF2B5EF4-FFF2-40B4-BE49-F238E27FC236}">
                <a16:creationId xmlns:a16="http://schemas.microsoft.com/office/drawing/2014/main" id="{E96ECB84-F4BC-964B-96D1-5210C5F606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55922B3-5FE6-134C-AAFF-73FF9FC705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7" name="Date Placeholder 6">
            <a:extLst>
              <a:ext uri="{FF2B5EF4-FFF2-40B4-BE49-F238E27FC236}">
                <a16:creationId xmlns:a16="http://schemas.microsoft.com/office/drawing/2014/main" id="{553ECB88-816A-1B48-B2F3-5B5260A7E271}"/>
              </a:ext>
            </a:extLst>
          </p:cNvPr>
          <p:cNvSpPr>
            <a:spLocks noGrp="1"/>
          </p:cNvSpPr>
          <p:nvPr>
            <p:ph type="dt" sz="half" idx="10"/>
          </p:nvPr>
        </p:nvSpPr>
        <p:spPr>
          <a:xfrm>
            <a:off x="838200" y="6356350"/>
            <a:ext cx="2743200" cy="365125"/>
          </a:xfrm>
          <a:prstGeom prst="rect">
            <a:avLst/>
          </a:prstGeom>
        </p:spPr>
        <p:txBody>
          <a:bodyPr/>
          <a:lstStyle/>
          <a:p>
            <a:fld id="{9A99CF41-DDBA-8C48-99A3-7144CF75A667}" type="datetimeFigureOut">
              <a:rPr lang="es-ES_tradnl" smtClean="0"/>
              <a:t>09/11/2022</a:t>
            </a:fld>
            <a:endParaRPr lang="es-ES_tradnl"/>
          </a:p>
        </p:txBody>
      </p:sp>
      <p:sp>
        <p:nvSpPr>
          <p:cNvPr id="8" name="Footer Placeholder 7">
            <a:extLst>
              <a:ext uri="{FF2B5EF4-FFF2-40B4-BE49-F238E27FC236}">
                <a16:creationId xmlns:a16="http://schemas.microsoft.com/office/drawing/2014/main" id="{0B172FFD-8489-5340-BB28-350C1F24D410}"/>
              </a:ext>
            </a:extLst>
          </p:cNvPr>
          <p:cNvSpPr>
            <a:spLocks noGrp="1"/>
          </p:cNvSpPr>
          <p:nvPr>
            <p:ph type="ftr" sz="quarter" idx="11"/>
          </p:nvPr>
        </p:nvSpPr>
        <p:spPr>
          <a:xfrm>
            <a:off x="4038600" y="6356350"/>
            <a:ext cx="4114800" cy="365125"/>
          </a:xfrm>
          <a:prstGeom prst="rect">
            <a:avLst/>
          </a:prstGeom>
        </p:spPr>
        <p:txBody>
          <a:bodyPr/>
          <a:lstStyle/>
          <a:p>
            <a:endParaRPr lang="es-ES_tradnl"/>
          </a:p>
        </p:txBody>
      </p:sp>
      <p:sp>
        <p:nvSpPr>
          <p:cNvPr id="9" name="Slide Number Placeholder 8">
            <a:extLst>
              <a:ext uri="{FF2B5EF4-FFF2-40B4-BE49-F238E27FC236}">
                <a16:creationId xmlns:a16="http://schemas.microsoft.com/office/drawing/2014/main" id="{8FD3970E-610E-CD45-9F58-F1AA553D814B}"/>
              </a:ext>
            </a:extLst>
          </p:cNvPr>
          <p:cNvSpPr>
            <a:spLocks noGrp="1"/>
          </p:cNvSpPr>
          <p:nvPr>
            <p:ph type="sldNum" sz="quarter" idx="12"/>
          </p:nvPr>
        </p:nvSpPr>
        <p:spPr>
          <a:xfrm>
            <a:off x="8610600" y="6356350"/>
            <a:ext cx="2743200" cy="365125"/>
          </a:xfrm>
          <a:prstGeom prst="rect">
            <a:avLst/>
          </a:prstGeom>
        </p:spPr>
        <p:txBody>
          <a:bodyPr/>
          <a:lstStyle/>
          <a:p>
            <a:fld id="{B36F9008-E273-0B40-A267-184369995FB0}" type="slidenum">
              <a:rPr lang="es-ES_tradnl" smtClean="0"/>
              <a:t>‹Nº›</a:t>
            </a:fld>
            <a:endParaRPr lang="es-ES_tradnl"/>
          </a:p>
        </p:txBody>
      </p:sp>
    </p:spTree>
    <p:extLst>
      <p:ext uri="{BB962C8B-B14F-4D97-AF65-F5344CB8AC3E}">
        <p14:creationId xmlns:p14="http://schemas.microsoft.com/office/powerpoint/2010/main" val="2616786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F9C5D-B84B-B24B-88C6-47B6D274C45E}"/>
              </a:ext>
            </a:extLst>
          </p:cNvPr>
          <p:cNvSpPr>
            <a:spLocks noGrp="1"/>
          </p:cNvSpPr>
          <p:nvPr>
            <p:ph type="title"/>
          </p:nvPr>
        </p:nvSpPr>
        <p:spPr/>
        <p:txBody>
          <a:bodyPr/>
          <a:lstStyle/>
          <a:p>
            <a:r>
              <a:rPr lang="en-US"/>
              <a:t>Click to edit Master title style</a:t>
            </a:r>
            <a:endParaRPr lang="es-ES_tradnl"/>
          </a:p>
        </p:txBody>
      </p:sp>
      <p:sp>
        <p:nvSpPr>
          <p:cNvPr id="3" name="Date Placeholder 2">
            <a:extLst>
              <a:ext uri="{FF2B5EF4-FFF2-40B4-BE49-F238E27FC236}">
                <a16:creationId xmlns:a16="http://schemas.microsoft.com/office/drawing/2014/main" id="{24285C90-C421-B54C-BE68-EF5531480DCB}"/>
              </a:ext>
            </a:extLst>
          </p:cNvPr>
          <p:cNvSpPr>
            <a:spLocks noGrp="1"/>
          </p:cNvSpPr>
          <p:nvPr>
            <p:ph type="dt" sz="half" idx="10"/>
          </p:nvPr>
        </p:nvSpPr>
        <p:spPr>
          <a:xfrm>
            <a:off x="838200" y="6356350"/>
            <a:ext cx="2743200" cy="365125"/>
          </a:xfrm>
          <a:prstGeom prst="rect">
            <a:avLst/>
          </a:prstGeom>
        </p:spPr>
        <p:txBody>
          <a:bodyPr/>
          <a:lstStyle/>
          <a:p>
            <a:fld id="{9A99CF41-DDBA-8C48-99A3-7144CF75A667}" type="datetimeFigureOut">
              <a:rPr lang="es-ES_tradnl" smtClean="0"/>
              <a:t>09/11/2022</a:t>
            </a:fld>
            <a:endParaRPr lang="es-ES_tradnl"/>
          </a:p>
        </p:txBody>
      </p:sp>
      <p:sp>
        <p:nvSpPr>
          <p:cNvPr id="4" name="Footer Placeholder 3">
            <a:extLst>
              <a:ext uri="{FF2B5EF4-FFF2-40B4-BE49-F238E27FC236}">
                <a16:creationId xmlns:a16="http://schemas.microsoft.com/office/drawing/2014/main" id="{BCCE90A7-86D0-C149-B058-8C2A8E9998EC}"/>
              </a:ext>
            </a:extLst>
          </p:cNvPr>
          <p:cNvSpPr>
            <a:spLocks noGrp="1"/>
          </p:cNvSpPr>
          <p:nvPr>
            <p:ph type="ftr" sz="quarter" idx="11"/>
          </p:nvPr>
        </p:nvSpPr>
        <p:spPr>
          <a:xfrm>
            <a:off x="4038600" y="6356350"/>
            <a:ext cx="4114800" cy="365125"/>
          </a:xfrm>
          <a:prstGeom prst="rect">
            <a:avLst/>
          </a:prstGeom>
        </p:spPr>
        <p:txBody>
          <a:bodyPr/>
          <a:lstStyle/>
          <a:p>
            <a:endParaRPr lang="es-ES_tradnl"/>
          </a:p>
        </p:txBody>
      </p:sp>
      <p:sp>
        <p:nvSpPr>
          <p:cNvPr id="5" name="Slide Number Placeholder 4">
            <a:extLst>
              <a:ext uri="{FF2B5EF4-FFF2-40B4-BE49-F238E27FC236}">
                <a16:creationId xmlns:a16="http://schemas.microsoft.com/office/drawing/2014/main" id="{E56D7E50-F208-494E-A403-D3C6CF44C80B}"/>
              </a:ext>
            </a:extLst>
          </p:cNvPr>
          <p:cNvSpPr>
            <a:spLocks noGrp="1"/>
          </p:cNvSpPr>
          <p:nvPr>
            <p:ph type="sldNum" sz="quarter" idx="12"/>
          </p:nvPr>
        </p:nvSpPr>
        <p:spPr>
          <a:xfrm>
            <a:off x="8610600" y="6356350"/>
            <a:ext cx="2743200" cy="365125"/>
          </a:xfrm>
          <a:prstGeom prst="rect">
            <a:avLst/>
          </a:prstGeom>
        </p:spPr>
        <p:txBody>
          <a:bodyPr/>
          <a:lstStyle/>
          <a:p>
            <a:fld id="{B36F9008-E273-0B40-A267-184369995FB0}" type="slidenum">
              <a:rPr lang="es-ES_tradnl" smtClean="0"/>
              <a:t>‹Nº›</a:t>
            </a:fld>
            <a:endParaRPr lang="es-ES_tradnl"/>
          </a:p>
        </p:txBody>
      </p:sp>
    </p:spTree>
    <p:extLst>
      <p:ext uri="{BB962C8B-B14F-4D97-AF65-F5344CB8AC3E}">
        <p14:creationId xmlns:p14="http://schemas.microsoft.com/office/powerpoint/2010/main" val="1534043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9E37C5-DE15-4B48-AD67-8D2ECA2571AB}"/>
              </a:ext>
            </a:extLst>
          </p:cNvPr>
          <p:cNvSpPr>
            <a:spLocks noGrp="1"/>
          </p:cNvSpPr>
          <p:nvPr>
            <p:ph type="dt" sz="half" idx="10"/>
          </p:nvPr>
        </p:nvSpPr>
        <p:spPr>
          <a:xfrm>
            <a:off x="838200" y="6356350"/>
            <a:ext cx="2743200" cy="365125"/>
          </a:xfrm>
          <a:prstGeom prst="rect">
            <a:avLst/>
          </a:prstGeom>
        </p:spPr>
        <p:txBody>
          <a:bodyPr/>
          <a:lstStyle/>
          <a:p>
            <a:fld id="{9A99CF41-DDBA-8C48-99A3-7144CF75A667}" type="datetimeFigureOut">
              <a:rPr lang="es-ES_tradnl" smtClean="0"/>
              <a:t>09/11/2022</a:t>
            </a:fld>
            <a:endParaRPr lang="es-ES_tradnl"/>
          </a:p>
        </p:txBody>
      </p:sp>
      <p:sp>
        <p:nvSpPr>
          <p:cNvPr id="3" name="Footer Placeholder 2">
            <a:extLst>
              <a:ext uri="{FF2B5EF4-FFF2-40B4-BE49-F238E27FC236}">
                <a16:creationId xmlns:a16="http://schemas.microsoft.com/office/drawing/2014/main" id="{DE9F9DCE-B7D5-8249-9D9A-1DC3097FAD88}"/>
              </a:ext>
            </a:extLst>
          </p:cNvPr>
          <p:cNvSpPr>
            <a:spLocks noGrp="1"/>
          </p:cNvSpPr>
          <p:nvPr>
            <p:ph type="ftr" sz="quarter" idx="11"/>
          </p:nvPr>
        </p:nvSpPr>
        <p:spPr>
          <a:xfrm>
            <a:off x="4038600" y="6356350"/>
            <a:ext cx="4114800" cy="365125"/>
          </a:xfrm>
          <a:prstGeom prst="rect">
            <a:avLst/>
          </a:prstGeom>
        </p:spPr>
        <p:txBody>
          <a:bodyPr/>
          <a:lstStyle/>
          <a:p>
            <a:endParaRPr lang="es-ES_tradnl"/>
          </a:p>
        </p:txBody>
      </p:sp>
      <p:sp>
        <p:nvSpPr>
          <p:cNvPr id="4" name="Slide Number Placeholder 3">
            <a:extLst>
              <a:ext uri="{FF2B5EF4-FFF2-40B4-BE49-F238E27FC236}">
                <a16:creationId xmlns:a16="http://schemas.microsoft.com/office/drawing/2014/main" id="{DACFB0E4-9E90-1543-9261-4F77450AC0DC}"/>
              </a:ext>
            </a:extLst>
          </p:cNvPr>
          <p:cNvSpPr>
            <a:spLocks noGrp="1"/>
          </p:cNvSpPr>
          <p:nvPr>
            <p:ph type="sldNum" sz="quarter" idx="12"/>
          </p:nvPr>
        </p:nvSpPr>
        <p:spPr>
          <a:xfrm>
            <a:off x="8610600" y="6356350"/>
            <a:ext cx="2743200" cy="365125"/>
          </a:xfrm>
          <a:prstGeom prst="rect">
            <a:avLst/>
          </a:prstGeom>
        </p:spPr>
        <p:txBody>
          <a:bodyPr/>
          <a:lstStyle/>
          <a:p>
            <a:fld id="{B36F9008-E273-0B40-A267-184369995FB0}" type="slidenum">
              <a:rPr lang="es-ES_tradnl" smtClean="0"/>
              <a:t>‹Nº›</a:t>
            </a:fld>
            <a:endParaRPr lang="es-ES_tradnl"/>
          </a:p>
        </p:txBody>
      </p:sp>
      <p:pic>
        <p:nvPicPr>
          <p:cNvPr id="6" name="Picture 5" descr="A picture containing text, screenshot, businesscard, sign&#10;&#10;Description automatically generated">
            <a:extLst>
              <a:ext uri="{FF2B5EF4-FFF2-40B4-BE49-F238E27FC236}">
                <a16:creationId xmlns:a16="http://schemas.microsoft.com/office/drawing/2014/main" id="{F7B15E59-CF4B-1746-A396-976E2DA9C0A2}"/>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801523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ACEDC-09F2-5E42-83F7-509156C9A9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ES_tradnl"/>
          </a:p>
        </p:txBody>
      </p:sp>
      <p:sp>
        <p:nvSpPr>
          <p:cNvPr id="3" name="Content Placeholder 2">
            <a:extLst>
              <a:ext uri="{FF2B5EF4-FFF2-40B4-BE49-F238E27FC236}">
                <a16:creationId xmlns:a16="http://schemas.microsoft.com/office/drawing/2014/main" id="{174521B9-E035-4443-93CE-B805CDFD67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4" name="Text Placeholder 3">
            <a:extLst>
              <a:ext uri="{FF2B5EF4-FFF2-40B4-BE49-F238E27FC236}">
                <a16:creationId xmlns:a16="http://schemas.microsoft.com/office/drawing/2014/main" id="{15EC5491-9FF9-E648-8653-40076CEAF9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A8108C-580A-6D46-BF4A-DC946C536BB3}"/>
              </a:ext>
            </a:extLst>
          </p:cNvPr>
          <p:cNvSpPr>
            <a:spLocks noGrp="1"/>
          </p:cNvSpPr>
          <p:nvPr>
            <p:ph type="dt" sz="half" idx="10"/>
          </p:nvPr>
        </p:nvSpPr>
        <p:spPr>
          <a:xfrm>
            <a:off x="838200" y="6356350"/>
            <a:ext cx="2743200" cy="365125"/>
          </a:xfrm>
          <a:prstGeom prst="rect">
            <a:avLst/>
          </a:prstGeom>
        </p:spPr>
        <p:txBody>
          <a:bodyPr/>
          <a:lstStyle/>
          <a:p>
            <a:fld id="{9A99CF41-DDBA-8C48-99A3-7144CF75A667}" type="datetimeFigureOut">
              <a:rPr lang="es-ES_tradnl" smtClean="0"/>
              <a:t>09/11/2022</a:t>
            </a:fld>
            <a:endParaRPr lang="es-ES_tradnl"/>
          </a:p>
        </p:txBody>
      </p:sp>
      <p:sp>
        <p:nvSpPr>
          <p:cNvPr id="6" name="Footer Placeholder 5">
            <a:extLst>
              <a:ext uri="{FF2B5EF4-FFF2-40B4-BE49-F238E27FC236}">
                <a16:creationId xmlns:a16="http://schemas.microsoft.com/office/drawing/2014/main" id="{894E5C6C-CC23-9643-886C-1B644613D012}"/>
              </a:ext>
            </a:extLst>
          </p:cNvPr>
          <p:cNvSpPr>
            <a:spLocks noGrp="1"/>
          </p:cNvSpPr>
          <p:nvPr>
            <p:ph type="ftr" sz="quarter" idx="11"/>
          </p:nvPr>
        </p:nvSpPr>
        <p:spPr>
          <a:xfrm>
            <a:off x="4038600" y="6356350"/>
            <a:ext cx="4114800" cy="365125"/>
          </a:xfrm>
          <a:prstGeom prst="rect">
            <a:avLst/>
          </a:prstGeom>
        </p:spPr>
        <p:txBody>
          <a:bodyPr/>
          <a:lstStyle/>
          <a:p>
            <a:endParaRPr lang="es-ES_tradnl"/>
          </a:p>
        </p:txBody>
      </p:sp>
      <p:sp>
        <p:nvSpPr>
          <p:cNvPr id="7" name="Slide Number Placeholder 6">
            <a:extLst>
              <a:ext uri="{FF2B5EF4-FFF2-40B4-BE49-F238E27FC236}">
                <a16:creationId xmlns:a16="http://schemas.microsoft.com/office/drawing/2014/main" id="{B53D54EC-CB35-5F49-9383-633541FC042B}"/>
              </a:ext>
            </a:extLst>
          </p:cNvPr>
          <p:cNvSpPr>
            <a:spLocks noGrp="1"/>
          </p:cNvSpPr>
          <p:nvPr>
            <p:ph type="sldNum" sz="quarter" idx="12"/>
          </p:nvPr>
        </p:nvSpPr>
        <p:spPr>
          <a:xfrm>
            <a:off x="8610600" y="6356350"/>
            <a:ext cx="2743200" cy="365125"/>
          </a:xfrm>
          <a:prstGeom prst="rect">
            <a:avLst/>
          </a:prstGeom>
        </p:spPr>
        <p:txBody>
          <a:bodyPr/>
          <a:lstStyle/>
          <a:p>
            <a:fld id="{B36F9008-E273-0B40-A267-184369995FB0}" type="slidenum">
              <a:rPr lang="es-ES_tradnl" smtClean="0"/>
              <a:t>‹Nº›</a:t>
            </a:fld>
            <a:endParaRPr lang="es-ES_tradnl"/>
          </a:p>
        </p:txBody>
      </p:sp>
    </p:spTree>
    <p:extLst>
      <p:ext uri="{BB962C8B-B14F-4D97-AF65-F5344CB8AC3E}">
        <p14:creationId xmlns:p14="http://schemas.microsoft.com/office/powerpoint/2010/main" val="3052259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C84D0-00DD-E541-8647-D1395A63D6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ES_tradnl"/>
          </a:p>
        </p:txBody>
      </p:sp>
      <p:sp>
        <p:nvSpPr>
          <p:cNvPr id="3" name="Picture Placeholder 2">
            <a:extLst>
              <a:ext uri="{FF2B5EF4-FFF2-40B4-BE49-F238E27FC236}">
                <a16:creationId xmlns:a16="http://schemas.microsoft.com/office/drawing/2014/main" id="{2609A9FF-AA45-F74B-9A55-DF32ACA56D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Text Placeholder 3">
            <a:extLst>
              <a:ext uri="{FF2B5EF4-FFF2-40B4-BE49-F238E27FC236}">
                <a16:creationId xmlns:a16="http://schemas.microsoft.com/office/drawing/2014/main" id="{B7A65689-A7D4-1944-B6D0-B49794A8E7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74F958-A444-2B40-BD83-B5219C6FA76B}"/>
              </a:ext>
            </a:extLst>
          </p:cNvPr>
          <p:cNvSpPr>
            <a:spLocks noGrp="1"/>
          </p:cNvSpPr>
          <p:nvPr>
            <p:ph type="dt" sz="half" idx="10"/>
          </p:nvPr>
        </p:nvSpPr>
        <p:spPr>
          <a:xfrm>
            <a:off x="838200" y="6356350"/>
            <a:ext cx="2743200" cy="365125"/>
          </a:xfrm>
          <a:prstGeom prst="rect">
            <a:avLst/>
          </a:prstGeom>
        </p:spPr>
        <p:txBody>
          <a:bodyPr/>
          <a:lstStyle/>
          <a:p>
            <a:fld id="{9A99CF41-DDBA-8C48-99A3-7144CF75A667}" type="datetimeFigureOut">
              <a:rPr lang="es-ES_tradnl" smtClean="0"/>
              <a:t>09/11/2022</a:t>
            </a:fld>
            <a:endParaRPr lang="es-ES_tradnl"/>
          </a:p>
        </p:txBody>
      </p:sp>
      <p:sp>
        <p:nvSpPr>
          <p:cNvPr id="6" name="Footer Placeholder 5">
            <a:extLst>
              <a:ext uri="{FF2B5EF4-FFF2-40B4-BE49-F238E27FC236}">
                <a16:creationId xmlns:a16="http://schemas.microsoft.com/office/drawing/2014/main" id="{1DD4CC98-11E7-E547-B098-6631F36EEA42}"/>
              </a:ext>
            </a:extLst>
          </p:cNvPr>
          <p:cNvSpPr>
            <a:spLocks noGrp="1"/>
          </p:cNvSpPr>
          <p:nvPr>
            <p:ph type="ftr" sz="quarter" idx="11"/>
          </p:nvPr>
        </p:nvSpPr>
        <p:spPr>
          <a:xfrm>
            <a:off x="4038600" y="6356350"/>
            <a:ext cx="4114800" cy="365125"/>
          </a:xfrm>
          <a:prstGeom prst="rect">
            <a:avLst/>
          </a:prstGeom>
        </p:spPr>
        <p:txBody>
          <a:bodyPr/>
          <a:lstStyle/>
          <a:p>
            <a:endParaRPr lang="es-ES_tradnl"/>
          </a:p>
        </p:txBody>
      </p:sp>
      <p:sp>
        <p:nvSpPr>
          <p:cNvPr id="7" name="Slide Number Placeholder 6">
            <a:extLst>
              <a:ext uri="{FF2B5EF4-FFF2-40B4-BE49-F238E27FC236}">
                <a16:creationId xmlns:a16="http://schemas.microsoft.com/office/drawing/2014/main" id="{EFB15B01-01FB-B44A-9CC9-225646127509}"/>
              </a:ext>
            </a:extLst>
          </p:cNvPr>
          <p:cNvSpPr>
            <a:spLocks noGrp="1"/>
          </p:cNvSpPr>
          <p:nvPr>
            <p:ph type="sldNum" sz="quarter" idx="12"/>
          </p:nvPr>
        </p:nvSpPr>
        <p:spPr>
          <a:xfrm>
            <a:off x="8610600" y="6356350"/>
            <a:ext cx="2743200" cy="365125"/>
          </a:xfrm>
          <a:prstGeom prst="rect">
            <a:avLst/>
          </a:prstGeom>
        </p:spPr>
        <p:txBody>
          <a:bodyPr/>
          <a:lstStyle/>
          <a:p>
            <a:fld id="{B36F9008-E273-0B40-A267-184369995FB0}" type="slidenum">
              <a:rPr lang="es-ES_tradnl" smtClean="0"/>
              <a:t>‹Nº›</a:t>
            </a:fld>
            <a:endParaRPr lang="es-ES_tradnl"/>
          </a:p>
        </p:txBody>
      </p:sp>
    </p:spTree>
    <p:extLst>
      <p:ext uri="{BB962C8B-B14F-4D97-AF65-F5344CB8AC3E}">
        <p14:creationId xmlns:p14="http://schemas.microsoft.com/office/powerpoint/2010/main" val="1639478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14BFBB-1C11-A240-AF1F-D0397E0B5A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s-ES_tradnl"/>
          </a:p>
        </p:txBody>
      </p:sp>
      <p:sp>
        <p:nvSpPr>
          <p:cNvPr id="3" name="Text Placeholder 2">
            <a:extLst>
              <a:ext uri="{FF2B5EF4-FFF2-40B4-BE49-F238E27FC236}">
                <a16:creationId xmlns:a16="http://schemas.microsoft.com/office/drawing/2014/main" id="{8F206784-B5CA-DC4E-9654-40D7E32657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s-ES_tradnl" dirty="0"/>
          </a:p>
        </p:txBody>
      </p:sp>
      <p:pic>
        <p:nvPicPr>
          <p:cNvPr id="8" name="Picture 7">
            <a:extLst>
              <a:ext uri="{FF2B5EF4-FFF2-40B4-BE49-F238E27FC236}">
                <a16:creationId xmlns:a16="http://schemas.microsoft.com/office/drawing/2014/main" id="{E2804DAA-0B15-E842-BE46-4DB1E7F45CE8}"/>
              </a:ext>
            </a:extLst>
          </p:cNvPr>
          <p:cNvPicPr>
            <a:picLocks noChangeAspect="1"/>
          </p:cNvPicPr>
          <p:nvPr userDrawn="1"/>
        </p:nvPicPr>
        <p:blipFill>
          <a:blip r:embed="rId13"/>
          <a:stretch>
            <a:fillRect/>
          </a:stretch>
        </p:blipFill>
        <p:spPr>
          <a:xfrm>
            <a:off x="0" y="6375400"/>
            <a:ext cx="12192000" cy="482600"/>
          </a:xfrm>
          <a:prstGeom prst="rect">
            <a:avLst/>
          </a:prstGeom>
        </p:spPr>
      </p:pic>
      <p:sp>
        <p:nvSpPr>
          <p:cNvPr id="9" name="3 Rectángulo">
            <a:extLst>
              <a:ext uri="{FF2B5EF4-FFF2-40B4-BE49-F238E27FC236}">
                <a16:creationId xmlns:a16="http://schemas.microsoft.com/office/drawing/2014/main" id="{92933529-7FEF-3549-B12C-C8EF218D25EA}"/>
              </a:ext>
            </a:extLst>
          </p:cNvPr>
          <p:cNvSpPr/>
          <p:nvPr userDrawn="1"/>
        </p:nvSpPr>
        <p:spPr>
          <a:xfrm>
            <a:off x="11469410" y="18285"/>
            <a:ext cx="689612" cy="707886"/>
          </a:xfrm>
          <a:prstGeom prst="rect">
            <a:avLst/>
          </a:prstGeom>
        </p:spPr>
        <p:txBody>
          <a:bodyPr wrap="none">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6F36876-3309-4425-B0B8-9B9BFED9D3D6}" type="slidenum">
              <a:rPr lang="es-MX" sz="4000" b="0" i="0" smtClean="0">
                <a:solidFill>
                  <a:schemeClr val="bg1">
                    <a:lumMod val="85000"/>
                  </a:schemeClr>
                </a:solidFill>
                <a:latin typeface="Franklin Gothic Medium Cond" panose="020B0606030402020204" pitchFamily="34" charset="0"/>
              </a:rPr>
              <a:pPr algn="ctr"/>
              <a:t>‹Nº›</a:t>
            </a:fld>
            <a:endParaRPr lang="es-MX" sz="4000" b="0" i="0" dirty="0">
              <a:solidFill>
                <a:schemeClr val="bg1">
                  <a:lumMod val="85000"/>
                </a:schemeClr>
              </a:solidFill>
              <a:latin typeface="Franklin Gothic Medium Cond" panose="020B0606030402020204" pitchFamily="34" charset="0"/>
            </a:endParaRPr>
          </a:p>
        </p:txBody>
      </p:sp>
      <p:sp>
        <p:nvSpPr>
          <p:cNvPr id="14" name="Rectangle 13">
            <a:extLst>
              <a:ext uri="{FF2B5EF4-FFF2-40B4-BE49-F238E27FC236}">
                <a16:creationId xmlns:a16="http://schemas.microsoft.com/office/drawing/2014/main" id="{9324B8C5-BDB8-1C44-9078-4EFB37859215}"/>
              </a:ext>
            </a:extLst>
          </p:cNvPr>
          <p:cNvSpPr/>
          <p:nvPr userDrawn="1"/>
        </p:nvSpPr>
        <p:spPr>
          <a:xfrm>
            <a:off x="0" y="0"/>
            <a:ext cx="271463"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1898608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accent2">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4"/>
        </a:buClr>
        <a:buFont typeface="Wingdings"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7F5E8-73BA-A148-9E9E-D56751494881}"/>
              </a:ext>
            </a:extLst>
          </p:cNvPr>
          <p:cNvSpPr>
            <a:spLocks noGrp="1"/>
          </p:cNvSpPr>
          <p:nvPr>
            <p:ph type="ctrTitle"/>
          </p:nvPr>
        </p:nvSpPr>
        <p:spPr/>
        <p:txBody>
          <a:bodyPr>
            <a:normAutofit fontScale="90000"/>
          </a:bodyPr>
          <a:lstStyle/>
          <a:p>
            <a:r>
              <a:rPr lang="es-ES_tradnl" dirty="0"/>
              <a:t>Reestructura curricular de los programas de la ESPM</a:t>
            </a:r>
          </a:p>
        </p:txBody>
      </p:sp>
      <p:sp>
        <p:nvSpPr>
          <p:cNvPr id="3" name="Subtitle 2">
            <a:extLst>
              <a:ext uri="{FF2B5EF4-FFF2-40B4-BE49-F238E27FC236}">
                <a16:creationId xmlns:a16="http://schemas.microsoft.com/office/drawing/2014/main" id="{65E24F2C-F696-174A-A365-ED1B06019578}"/>
              </a:ext>
            </a:extLst>
          </p:cNvPr>
          <p:cNvSpPr>
            <a:spLocks noGrp="1"/>
          </p:cNvSpPr>
          <p:nvPr>
            <p:ph type="subTitle" idx="1"/>
          </p:nvPr>
        </p:nvSpPr>
        <p:spPr/>
        <p:txBody>
          <a:bodyPr>
            <a:normAutofit fontScale="85000" lnSpcReduction="10000"/>
          </a:bodyPr>
          <a:lstStyle/>
          <a:p>
            <a:r>
              <a:rPr lang="es-ES_tradnl" dirty="0"/>
              <a:t>Doctorado en Calidad de los Sistemas de Salud</a:t>
            </a:r>
          </a:p>
        </p:txBody>
      </p:sp>
    </p:spTree>
    <p:extLst>
      <p:ext uri="{BB962C8B-B14F-4D97-AF65-F5344CB8AC3E}">
        <p14:creationId xmlns:p14="http://schemas.microsoft.com/office/powerpoint/2010/main" val="39777322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id="{CC6496E1-7EDD-4E4E-83B6-8FF250FB91B4}"/>
              </a:ext>
            </a:extLst>
          </p:cNvPr>
          <p:cNvGraphicFramePr>
            <a:graphicFrameLocks/>
          </p:cNvGraphicFramePr>
          <p:nvPr>
            <p:extLst>
              <p:ext uri="{D42A27DB-BD31-4B8C-83A1-F6EECF244321}">
                <p14:modId xmlns:p14="http://schemas.microsoft.com/office/powerpoint/2010/main" val="309565154"/>
              </p:ext>
            </p:extLst>
          </p:nvPr>
        </p:nvGraphicFramePr>
        <p:xfrm>
          <a:off x="329185" y="833957"/>
          <a:ext cx="11603254" cy="5460384"/>
        </p:xfrm>
        <a:graphic>
          <a:graphicData uri="http://schemas.openxmlformats.org/drawingml/2006/table">
            <a:tbl>
              <a:tblPr firstRow="1" bandRow="1">
                <a:tableStyleId>{5C22544A-7EE6-4342-B048-85BDC9FD1C3A}</a:tableStyleId>
              </a:tblPr>
              <a:tblGrid>
                <a:gridCol w="3675887">
                  <a:extLst>
                    <a:ext uri="{9D8B030D-6E8A-4147-A177-3AD203B41FA5}">
                      <a16:colId xmlns:a16="http://schemas.microsoft.com/office/drawing/2014/main" val="957476774"/>
                    </a:ext>
                  </a:extLst>
                </a:gridCol>
                <a:gridCol w="2798674">
                  <a:extLst>
                    <a:ext uri="{9D8B030D-6E8A-4147-A177-3AD203B41FA5}">
                      <a16:colId xmlns:a16="http://schemas.microsoft.com/office/drawing/2014/main" val="3374847469"/>
                    </a:ext>
                  </a:extLst>
                </a:gridCol>
                <a:gridCol w="5128693">
                  <a:extLst>
                    <a:ext uri="{9D8B030D-6E8A-4147-A177-3AD203B41FA5}">
                      <a16:colId xmlns:a16="http://schemas.microsoft.com/office/drawing/2014/main" val="2126786552"/>
                    </a:ext>
                  </a:extLst>
                </a:gridCol>
              </a:tblGrid>
              <a:tr h="765251">
                <a:tc>
                  <a:txBody>
                    <a:bodyPr/>
                    <a:lstStyle/>
                    <a:p>
                      <a:r>
                        <a:rPr lang="es-ES">
                          <a:solidFill>
                            <a:schemeClr val="tx1"/>
                          </a:solidFill>
                        </a:rPr>
                        <a:t>Competencias específicas</a:t>
                      </a:r>
                      <a:endParaRPr lang="es-MX" dirty="0">
                        <a:solidFill>
                          <a:schemeClr val="tx1"/>
                        </a:solidFill>
                      </a:endParaRPr>
                    </a:p>
                  </a:txBody>
                  <a:tcPr/>
                </a:tc>
                <a:tc>
                  <a:txBody>
                    <a:bodyPr/>
                    <a:lstStyle/>
                    <a:p>
                      <a:pPr algn="l"/>
                      <a:r>
                        <a:rPr lang="es-ES" dirty="0">
                          <a:solidFill>
                            <a:schemeClr val="tx1"/>
                          </a:solidFill>
                        </a:rPr>
                        <a:t>UD8</a:t>
                      </a:r>
                      <a:endParaRPr lang="es-MX" dirty="0">
                        <a:solidFill>
                          <a:schemeClr val="tx1"/>
                        </a:solidFill>
                      </a:endParaRPr>
                    </a:p>
                  </a:txBody>
                  <a:tcPr/>
                </a:tc>
                <a:tc>
                  <a:txBody>
                    <a:bodyPr/>
                    <a:lstStyle/>
                    <a:p>
                      <a:r>
                        <a:rPr lang="es-ES" dirty="0">
                          <a:solidFill>
                            <a:schemeClr val="tx1"/>
                          </a:solidFill>
                        </a:rPr>
                        <a:t>Competencias de UD</a:t>
                      </a:r>
                      <a:endParaRPr lang="es-MX" dirty="0">
                        <a:solidFill>
                          <a:schemeClr val="tx1"/>
                        </a:solidFill>
                      </a:endParaRPr>
                    </a:p>
                  </a:txBody>
                  <a:tcPr/>
                </a:tc>
                <a:extLst>
                  <a:ext uri="{0D108BD9-81ED-4DB2-BD59-A6C34878D82A}">
                    <a16:rowId xmlns:a16="http://schemas.microsoft.com/office/drawing/2014/main" val="276687053"/>
                  </a:ext>
                </a:extLst>
              </a:tr>
              <a:tr h="4695133">
                <a:tc>
                  <a:txBody>
                    <a:bodyPr/>
                    <a:lstStyle/>
                    <a:p>
                      <a:pPr marL="228600" marR="0" lvl="0" indent="-228600" algn="just" defTabSz="914400" rtl="0" eaLnBrk="1" fontAlgn="ctr" latinLnBrk="0" hangingPunct="1">
                        <a:lnSpc>
                          <a:spcPct val="100000"/>
                        </a:lnSpc>
                        <a:spcBef>
                          <a:spcPts val="0"/>
                        </a:spcBef>
                        <a:spcAft>
                          <a:spcPts val="0"/>
                        </a:spcAft>
                        <a:buClrTx/>
                        <a:buSzTx/>
                        <a:buFont typeface="+mj-lt"/>
                        <a:buAutoNum type="arabicPeriod"/>
                        <a:tabLst/>
                        <a:defRPr/>
                      </a:pPr>
                      <a:r>
                        <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rPr>
                        <a:t>Formular y desarrollar proyectos de investigación en calidad del sistema de salud con perspectiva social y de género. </a:t>
                      </a:r>
                      <a:endParaRPr kumimoji="0" lang="es-MX" sz="12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228600" marR="0" lvl="0" indent="-228600" algn="just" defTabSz="914400" rtl="0" eaLnBrk="1" fontAlgn="ctr" latinLnBrk="0" hangingPunct="1">
                        <a:lnSpc>
                          <a:spcPct val="100000"/>
                        </a:lnSpc>
                        <a:spcBef>
                          <a:spcPts val="0"/>
                        </a:spcBef>
                        <a:spcAft>
                          <a:spcPts val="0"/>
                        </a:spcAft>
                        <a:buClrTx/>
                        <a:buSzTx/>
                        <a:buFont typeface="+mj-lt"/>
                        <a:buAutoNum type="arabicPeriod"/>
                        <a:tabLst/>
                        <a:defRPr/>
                      </a:pPr>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just" defTabSz="914400" rtl="0" eaLnBrk="1" fontAlgn="ctr" latinLnBrk="0" hangingPunct="1">
                        <a:lnSpc>
                          <a:spcPct val="100000"/>
                        </a:lnSpc>
                        <a:spcBef>
                          <a:spcPts val="0"/>
                        </a:spcBef>
                        <a:spcAft>
                          <a:spcPts val="0"/>
                        </a:spcAft>
                        <a:buClrTx/>
                        <a:buSzTx/>
                        <a:buFont typeface="+mj-lt"/>
                        <a:buAutoNum type="arabicPeriod"/>
                        <a:tabLst/>
                        <a:defRPr/>
                      </a:pPr>
                      <a:r>
                        <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rPr>
                        <a:t>Evaluar el diseño, implementación y resultados de las intervenciones y políticas sobre calidad en todas sus dimensiones (equidad, efectividad, eficiencia, oportunidad, seguridad, centrada en el paciente, familia y comunidad, sostenibilidad, integralidad).</a:t>
                      </a:r>
                    </a:p>
                    <a:p>
                      <a:pPr marL="228600" marR="0" lvl="0" indent="-228600" algn="l" defTabSz="914400" rtl="0" eaLnBrk="1" fontAlgn="ctr" latinLnBrk="0" hangingPunct="1">
                        <a:lnSpc>
                          <a:spcPct val="100000"/>
                        </a:lnSpc>
                        <a:spcBef>
                          <a:spcPts val="0"/>
                        </a:spcBef>
                        <a:spcAft>
                          <a:spcPts val="0"/>
                        </a:spcAft>
                        <a:buClr>
                          <a:srgbClr val="000000"/>
                        </a:buClr>
                        <a:buSzPts val="1100"/>
                        <a:buFont typeface="+mj-lt"/>
                        <a:buAutoNum type="arabicPeriod"/>
                        <a:tabLst/>
                        <a:defRPr/>
                      </a:pPr>
                      <a:endParaRPr lang="es-MX" sz="1600" dirty="0">
                        <a:solidFill>
                          <a:schemeClr val="tx1"/>
                        </a:solidFill>
                      </a:endParaRPr>
                    </a:p>
                  </a:txBody>
                  <a:tcPr/>
                </a:tc>
                <a:tc>
                  <a:txBody>
                    <a:bodyPr/>
                    <a:lstStyle/>
                    <a:p>
                      <a:pPr algn="ctr"/>
                      <a:r>
                        <a:rPr lang="es-MX" sz="1200" b="1" dirty="0">
                          <a:solidFill>
                            <a:schemeClr val="tx1"/>
                          </a:solidFill>
                        </a:rPr>
                        <a:t>Estadística para la investigación en calidad</a:t>
                      </a:r>
                    </a:p>
                    <a:p>
                      <a:pPr algn="ctr"/>
                      <a:endParaRPr lang="es-MX" sz="1200" dirty="0">
                        <a:solidFill>
                          <a:schemeClr val="tx1"/>
                        </a:solidFill>
                      </a:endParaRPr>
                    </a:p>
                    <a:p>
                      <a:pPr algn="ctr"/>
                      <a:r>
                        <a:rPr lang="es-MX" sz="1200" dirty="0">
                          <a:solidFill>
                            <a:schemeClr val="tx1"/>
                          </a:solidFill>
                        </a:rPr>
                        <a:t>Dr. Sergio Flores Hernández</a:t>
                      </a:r>
                    </a:p>
                    <a:p>
                      <a:pPr algn="ctr"/>
                      <a:endParaRPr lang="es-MX" sz="1200" dirty="0">
                        <a:solidFill>
                          <a:schemeClr val="tx1"/>
                        </a:solidFill>
                      </a:endParaRPr>
                    </a:p>
                    <a:p>
                      <a:pPr algn="ctr"/>
                      <a:endParaRPr lang="es-MX" sz="1200" dirty="0">
                        <a:solidFill>
                          <a:schemeClr val="tx1"/>
                        </a:solidFill>
                      </a:endParaRPr>
                    </a:p>
                    <a:p>
                      <a:pPr algn="ctr"/>
                      <a:endParaRPr lang="es-MX" sz="1200" dirty="0">
                        <a:solidFill>
                          <a:schemeClr val="tx1"/>
                        </a:solidFill>
                      </a:endParaRPr>
                    </a:p>
                  </a:txBody>
                  <a:tcPr/>
                </a:tc>
                <a:tc>
                  <a:txBody>
                    <a:bodyPr/>
                    <a:lstStyle/>
                    <a:p>
                      <a:pPr marL="228600" marR="0" lvl="0" indent="-228600" algn="just" defTabSz="914400" rtl="0" eaLnBrk="1" fontAlgn="auto" latinLnBrk="0" hangingPunct="1">
                        <a:lnSpc>
                          <a:spcPct val="107000"/>
                        </a:lnSpc>
                        <a:spcBef>
                          <a:spcPts val="0"/>
                        </a:spcBef>
                        <a:spcAft>
                          <a:spcPts val="0"/>
                        </a:spcAft>
                        <a:buClrTx/>
                        <a:buSzPts val="900"/>
                        <a:buFont typeface="+mj-lt"/>
                        <a:buAutoNum type="arabicPeriod"/>
                        <a:tabLst>
                          <a:tab pos="457200" algn="l"/>
                        </a:tabLst>
                        <a:defRPr/>
                      </a:pPr>
                      <a:r>
                        <a:rPr kumimoji="0" lang="es-MX" sz="11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Relacionar la estadística y la información que deriva de investigación en calidad de los servicios de salud.</a:t>
                      </a:r>
                    </a:p>
                    <a:p>
                      <a:pPr marL="228600" marR="0" lvl="0" indent="-228600" algn="just" defTabSz="914400" rtl="0" eaLnBrk="1" fontAlgn="auto" latinLnBrk="0" hangingPunct="1">
                        <a:lnSpc>
                          <a:spcPct val="107000"/>
                        </a:lnSpc>
                        <a:spcBef>
                          <a:spcPts val="0"/>
                        </a:spcBef>
                        <a:spcAft>
                          <a:spcPts val="0"/>
                        </a:spcAft>
                        <a:buClrTx/>
                        <a:buSzPts val="900"/>
                        <a:buFont typeface="+mj-lt"/>
                        <a:buAutoNum type="arabicPeriod"/>
                        <a:tabLst>
                          <a:tab pos="457200" algn="l"/>
                        </a:tabLst>
                        <a:defRPr/>
                      </a:pPr>
                      <a:r>
                        <a:rPr kumimoji="0" lang="es-MX" sz="11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Identificar y resumir los patrones de comportamiento de los datos y relacionar con los métodos estadísticos a utilizar para la investigación en calidad de los servicios de salud.</a:t>
                      </a:r>
                    </a:p>
                    <a:p>
                      <a:pPr marL="228600" marR="0" lvl="0" indent="-228600" algn="just" defTabSz="914400" rtl="0" eaLnBrk="1" fontAlgn="auto" latinLnBrk="0" hangingPunct="1">
                        <a:lnSpc>
                          <a:spcPct val="107000"/>
                        </a:lnSpc>
                        <a:spcBef>
                          <a:spcPts val="0"/>
                        </a:spcBef>
                        <a:spcAft>
                          <a:spcPts val="0"/>
                        </a:spcAft>
                        <a:buClrTx/>
                        <a:buSzPts val="900"/>
                        <a:buFont typeface="+mj-lt"/>
                        <a:buAutoNum type="arabicPeriod"/>
                        <a:tabLst>
                          <a:tab pos="457200" algn="l"/>
                        </a:tabLst>
                        <a:defRPr/>
                      </a:pPr>
                      <a:r>
                        <a:rPr kumimoji="0" lang="es-MX" sz="11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Comprender la utilidad de la inferencia estadística en la investigación en calidad </a:t>
                      </a:r>
                    </a:p>
                    <a:p>
                      <a:pPr marL="228600" marR="0" lvl="0" indent="-228600" algn="just" defTabSz="914400" rtl="0" eaLnBrk="1" fontAlgn="auto" latinLnBrk="0" hangingPunct="1">
                        <a:lnSpc>
                          <a:spcPct val="107000"/>
                        </a:lnSpc>
                        <a:spcBef>
                          <a:spcPts val="0"/>
                        </a:spcBef>
                        <a:spcAft>
                          <a:spcPts val="0"/>
                        </a:spcAft>
                        <a:buClrTx/>
                        <a:buSzPts val="900"/>
                        <a:buFont typeface="+mj-lt"/>
                        <a:buAutoNum type="arabicPeriod"/>
                        <a:tabLst>
                          <a:tab pos="457200" algn="l"/>
                        </a:tabLst>
                        <a:defRPr/>
                      </a:pPr>
                      <a:r>
                        <a:rPr kumimoji="0" lang="es-MX" sz="11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Aplicar las técnicas de análisis estadístico parámetrica y no parámetrica para datos continuos, categóricos, independientes, correlacionados (dependientes), medidas repetidas, modelos de regresión multivariable para la investigación en salud pública con énfasis en calidad de los servicios de salud según corresponda a la propuesta de investigación de cada estudiante.</a:t>
                      </a:r>
                    </a:p>
                    <a:p>
                      <a:pPr marL="228600" marR="0" lvl="0" indent="-228600" algn="just" defTabSz="914400" rtl="0" eaLnBrk="1" fontAlgn="auto" latinLnBrk="0" hangingPunct="1">
                        <a:lnSpc>
                          <a:spcPct val="107000"/>
                        </a:lnSpc>
                        <a:spcBef>
                          <a:spcPts val="0"/>
                        </a:spcBef>
                        <a:spcAft>
                          <a:spcPts val="0"/>
                        </a:spcAft>
                        <a:buClrTx/>
                        <a:buSzPts val="900"/>
                        <a:buFont typeface="+mj-lt"/>
                        <a:buAutoNum type="arabicPeriod"/>
                        <a:tabLst>
                          <a:tab pos="457200" algn="l"/>
                        </a:tabLst>
                        <a:defRPr/>
                      </a:pPr>
                      <a:r>
                        <a:rPr kumimoji="0" lang="es-MX" sz="11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Interpretar datos estadísticos aplicados a la investigación en calidad</a:t>
                      </a:r>
                      <a:r>
                        <a:rPr kumimoji="0" lang="es-MX" sz="11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a:t>
                      </a:r>
                      <a:endParaRPr kumimoji="0" lang="es-MX" sz="11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2752508399"/>
                  </a:ext>
                </a:extLst>
              </a:tr>
            </a:tbl>
          </a:graphicData>
        </a:graphic>
      </p:graphicFrame>
      <p:sp>
        <p:nvSpPr>
          <p:cNvPr id="3" name="Title 1">
            <a:extLst>
              <a:ext uri="{FF2B5EF4-FFF2-40B4-BE49-F238E27FC236}">
                <a16:creationId xmlns:a16="http://schemas.microsoft.com/office/drawing/2014/main" id="{FA0C2F18-8E2E-9E42-A001-5A2B5D4C4CA3}"/>
              </a:ext>
            </a:extLst>
          </p:cNvPr>
          <p:cNvSpPr>
            <a:spLocks noGrp="1"/>
          </p:cNvSpPr>
          <p:nvPr>
            <p:ph type="title"/>
          </p:nvPr>
        </p:nvSpPr>
        <p:spPr>
          <a:xfrm>
            <a:off x="675409" y="143452"/>
            <a:ext cx="10515600" cy="686435"/>
          </a:xfrm>
        </p:spPr>
        <p:txBody>
          <a:bodyPr>
            <a:normAutofit/>
          </a:bodyPr>
          <a:lstStyle/>
          <a:p>
            <a:r>
              <a:rPr lang="es-ES_tradnl" sz="4000" dirty="0"/>
              <a:t>Unidades didácticas del área de concentración</a:t>
            </a:r>
          </a:p>
        </p:txBody>
      </p:sp>
      <p:graphicFrame>
        <p:nvGraphicFramePr>
          <p:cNvPr id="5" name="Marcador de contenido 3">
            <a:extLst>
              <a:ext uri="{FF2B5EF4-FFF2-40B4-BE49-F238E27FC236}">
                <a16:creationId xmlns:a16="http://schemas.microsoft.com/office/drawing/2014/main" id="{CC6496E1-7EDD-4E4E-83B6-8FF250FB91B4}"/>
              </a:ext>
            </a:extLst>
          </p:cNvPr>
          <p:cNvGraphicFramePr>
            <a:graphicFrameLocks/>
          </p:cNvGraphicFramePr>
          <p:nvPr>
            <p:extLst>
              <p:ext uri="{D42A27DB-BD31-4B8C-83A1-F6EECF244321}">
                <p14:modId xmlns:p14="http://schemas.microsoft.com/office/powerpoint/2010/main" val="3415507783"/>
              </p:ext>
            </p:extLst>
          </p:nvPr>
        </p:nvGraphicFramePr>
        <p:xfrm>
          <a:off x="3995929" y="4847252"/>
          <a:ext cx="2798064" cy="1447089"/>
        </p:xfrm>
        <a:graphic>
          <a:graphicData uri="http://schemas.openxmlformats.org/drawingml/2006/table">
            <a:tbl>
              <a:tblPr firstRow="1" bandRow="1">
                <a:tableStyleId>{5C22544A-7EE6-4342-B048-85BDC9FD1C3A}</a:tableStyleId>
              </a:tblPr>
              <a:tblGrid>
                <a:gridCol w="2798064">
                  <a:extLst>
                    <a:ext uri="{9D8B030D-6E8A-4147-A177-3AD203B41FA5}">
                      <a16:colId xmlns:a16="http://schemas.microsoft.com/office/drawing/2014/main" val="3374847469"/>
                    </a:ext>
                  </a:extLst>
                </a:gridCol>
              </a:tblGrid>
              <a:tr h="295327">
                <a:tc>
                  <a:txBody>
                    <a:bodyPr/>
                    <a:lstStyle/>
                    <a:p>
                      <a:pPr algn="l"/>
                      <a:r>
                        <a:rPr lang="es-ES" dirty="0">
                          <a:solidFill>
                            <a:schemeClr val="tx1"/>
                          </a:solidFill>
                        </a:rPr>
                        <a:t>UD9,</a:t>
                      </a:r>
                      <a:r>
                        <a:rPr lang="es-ES" baseline="0" dirty="0">
                          <a:solidFill>
                            <a:schemeClr val="tx1"/>
                          </a:solidFill>
                        </a:rPr>
                        <a:t> UD10</a:t>
                      </a:r>
                      <a:endParaRPr lang="es-MX" dirty="0">
                        <a:solidFill>
                          <a:schemeClr val="tx1"/>
                        </a:solidFill>
                      </a:endParaRPr>
                    </a:p>
                  </a:txBody>
                  <a:tcPr/>
                </a:tc>
                <a:extLst>
                  <a:ext uri="{0D108BD9-81ED-4DB2-BD59-A6C34878D82A}">
                    <a16:rowId xmlns:a16="http://schemas.microsoft.com/office/drawing/2014/main" val="276687053"/>
                  </a:ext>
                </a:extLst>
              </a:tr>
              <a:tr h="1081329">
                <a:tc>
                  <a:txBody>
                    <a:bodyPr/>
                    <a:lstStyle/>
                    <a:p>
                      <a:pPr algn="ctr"/>
                      <a:r>
                        <a:rPr lang="es-MX" sz="1100" b="1" dirty="0">
                          <a:solidFill>
                            <a:schemeClr val="tx1"/>
                          </a:solidFill>
                        </a:rPr>
                        <a:t>Seminario de Investigación </a:t>
                      </a:r>
                      <a:r>
                        <a:rPr lang="es-MX" sz="1100" b="1" dirty="0" smtClean="0">
                          <a:solidFill>
                            <a:schemeClr val="tx1"/>
                          </a:solidFill>
                        </a:rPr>
                        <a:t>I y II</a:t>
                      </a:r>
                      <a:endParaRPr lang="es-MX" sz="1100" b="1" dirty="0">
                        <a:solidFill>
                          <a:schemeClr val="tx1"/>
                        </a:solidFill>
                      </a:endParaRPr>
                    </a:p>
                    <a:p>
                      <a:pPr algn="ctr"/>
                      <a:endParaRPr lang="es-MX" sz="1100" dirty="0">
                        <a:solidFill>
                          <a:schemeClr val="tx1"/>
                        </a:solidFill>
                      </a:endParaRPr>
                    </a:p>
                    <a:p>
                      <a:pPr algn="ctr"/>
                      <a:r>
                        <a:rPr lang="es-MX" sz="1100" dirty="0">
                          <a:solidFill>
                            <a:schemeClr val="tx1"/>
                          </a:solidFill>
                        </a:rPr>
                        <a:t>Dr. Pedro J. Saturno Hdez.</a:t>
                      </a:r>
                    </a:p>
                    <a:p>
                      <a:pPr algn="ctr"/>
                      <a:endParaRPr lang="es-MX" sz="1100" dirty="0">
                        <a:solidFill>
                          <a:schemeClr val="tx1"/>
                        </a:solidFill>
                      </a:endParaRPr>
                    </a:p>
                  </a:txBody>
                  <a:tcPr/>
                </a:tc>
                <a:extLst>
                  <a:ext uri="{0D108BD9-81ED-4DB2-BD59-A6C34878D82A}">
                    <a16:rowId xmlns:a16="http://schemas.microsoft.com/office/drawing/2014/main" val="2752508399"/>
                  </a:ext>
                </a:extLst>
              </a:tr>
            </a:tbl>
          </a:graphicData>
        </a:graphic>
      </p:graphicFrame>
      <p:graphicFrame>
        <p:nvGraphicFramePr>
          <p:cNvPr id="6" name="Marcador de contenido 3">
            <a:extLst>
              <a:ext uri="{FF2B5EF4-FFF2-40B4-BE49-F238E27FC236}">
                <a16:creationId xmlns:a16="http://schemas.microsoft.com/office/drawing/2014/main" id="{CC6496E1-7EDD-4E4E-83B6-8FF250FB91B4}"/>
              </a:ext>
            </a:extLst>
          </p:cNvPr>
          <p:cNvGraphicFramePr>
            <a:graphicFrameLocks/>
          </p:cNvGraphicFramePr>
          <p:nvPr>
            <p:extLst>
              <p:ext uri="{D42A27DB-BD31-4B8C-83A1-F6EECF244321}">
                <p14:modId xmlns:p14="http://schemas.microsoft.com/office/powerpoint/2010/main" val="3896144103"/>
              </p:ext>
            </p:extLst>
          </p:nvPr>
        </p:nvGraphicFramePr>
        <p:xfrm>
          <a:off x="4005072" y="3459264"/>
          <a:ext cx="2798064" cy="1387989"/>
        </p:xfrm>
        <a:graphic>
          <a:graphicData uri="http://schemas.openxmlformats.org/drawingml/2006/table">
            <a:tbl>
              <a:tblPr firstRow="1" bandRow="1">
                <a:tableStyleId>{5C22544A-7EE6-4342-B048-85BDC9FD1C3A}</a:tableStyleId>
              </a:tblPr>
              <a:tblGrid>
                <a:gridCol w="2798064">
                  <a:extLst>
                    <a:ext uri="{9D8B030D-6E8A-4147-A177-3AD203B41FA5}">
                      <a16:colId xmlns:a16="http://schemas.microsoft.com/office/drawing/2014/main" val="3374847469"/>
                    </a:ext>
                  </a:extLst>
                </a:gridCol>
              </a:tblGrid>
              <a:tr h="368814">
                <a:tc>
                  <a:txBody>
                    <a:bodyPr/>
                    <a:lstStyle/>
                    <a:p>
                      <a:r>
                        <a:rPr lang="es-ES" dirty="0">
                          <a:solidFill>
                            <a:schemeClr val="tx1"/>
                          </a:solidFill>
                        </a:rPr>
                        <a:t>UD11,</a:t>
                      </a:r>
                      <a:r>
                        <a:rPr lang="es-ES" baseline="0" dirty="0">
                          <a:solidFill>
                            <a:schemeClr val="tx1"/>
                          </a:solidFill>
                        </a:rPr>
                        <a:t> UD12</a:t>
                      </a:r>
                      <a:endParaRPr lang="es-MX" dirty="0">
                        <a:solidFill>
                          <a:schemeClr val="tx1"/>
                        </a:solidFill>
                      </a:endParaRPr>
                    </a:p>
                  </a:txBody>
                  <a:tcPr/>
                </a:tc>
                <a:extLst>
                  <a:ext uri="{0D108BD9-81ED-4DB2-BD59-A6C34878D82A}">
                    <a16:rowId xmlns:a16="http://schemas.microsoft.com/office/drawing/2014/main" val="276687053"/>
                  </a:ext>
                </a:extLst>
              </a:tr>
              <a:tr h="1019175">
                <a:tc>
                  <a:txBody>
                    <a:bodyPr/>
                    <a:lstStyle/>
                    <a:p>
                      <a:pPr algn="ctr"/>
                      <a:r>
                        <a:rPr lang="es-MX" sz="1100" b="1" dirty="0">
                          <a:solidFill>
                            <a:schemeClr val="tx1"/>
                          </a:solidFill>
                        </a:rPr>
                        <a:t>Seminario de Análisis de resultados de Investigación </a:t>
                      </a:r>
                      <a:r>
                        <a:rPr lang="es-MX" sz="1100" b="1" dirty="0" smtClean="0">
                          <a:solidFill>
                            <a:schemeClr val="tx1"/>
                          </a:solidFill>
                        </a:rPr>
                        <a:t>I y II</a:t>
                      </a:r>
                      <a:endParaRPr lang="es-MX" sz="1100" b="1" dirty="0">
                        <a:solidFill>
                          <a:schemeClr val="tx1"/>
                        </a:solidFill>
                      </a:endParaRPr>
                    </a:p>
                    <a:p>
                      <a:pPr algn="ctr"/>
                      <a:endParaRPr lang="es-MX" sz="1100" dirty="0">
                        <a:solidFill>
                          <a:schemeClr val="tx1"/>
                        </a:solidFill>
                      </a:endParaRPr>
                    </a:p>
                    <a:p>
                      <a:pPr algn="ctr"/>
                      <a:r>
                        <a:rPr lang="pt-BR" sz="1100" dirty="0">
                          <a:solidFill>
                            <a:schemeClr val="tx1"/>
                          </a:solidFill>
                        </a:rPr>
                        <a:t>Dr. Pedro J. Saturno </a:t>
                      </a:r>
                      <a:r>
                        <a:rPr lang="pt-BR" sz="1100" dirty="0" err="1">
                          <a:solidFill>
                            <a:schemeClr val="tx1"/>
                          </a:solidFill>
                        </a:rPr>
                        <a:t>Hdez</a:t>
                      </a:r>
                      <a:r>
                        <a:rPr lang="pt-BR" sz="1100" dirty="0">
                          <a:solidFill>
                            <a:schemeClr val="tx1"/>
                          </a:solidFill>
                        </a:rPr>
                        <a:t>.</a:t>
                      </a:r>
                    </a:p>
                    <a:p>
                      <a:endParaRPr lang="es-MX" sz="1100" dirty="0">
                        <a:solidFill>
                          <a:schemeClr val="tx1"/>
                        </a:solidFill>
                      </a:endParaRPr>
                    </a:p>
                  </a:txBody>
                  <a:tcPr/>
                </a:tc>
                <a:extLst>
                  <a:ext uri="{0D108BD9-81ED-4DB2-BD59-A6C34878D82A}">
                    <a16:rowId xmlns:a16="http://schemas.microsoft.com/office/drawing/2014/main" val="2752508399"/>
                  </a:ext>
                </a:extLst>
              </a:tr>
            </a:tbl>
          </a:graphicData>
        </a:graphic>
      </p:graphicFrame>
      <p:graphicFrame>
        <p:nvGraphicFramePr>
          <p:cNvPr id="2" name="Tabla 1"/>
          <p:cNvGraphicFramePr>
            <a:graphicFrameLocks noGrp="1"/>
          </p:cNvGraphicFramePr>
          <p:nvPr>
            <p:extLst>
              <p:ext uri="{D42A27DB-BD31-4B8C-83A1-F6EECF244321}">
                <p14:modId xmlns:p14="http://schemas.microsoft.com/office/powerpoint/2010/main" val="2931392732"/>
              </p:ext>
            </p:extLst>
          </p:nvPr>
        </p:nvGraphicFramePr>
        <p:xfrm>
          <a:off x="6803136" y="3452476"/>
          <a:ext cx="5129303" cy="2841865"/>
        </p:xfrm>
        <a:graphic>
          <a:graphicData uri="http://schemas.openxmlformats.org/drawingml/2006/table">
            <a:tbl>
              <a:tblPr firstRow="1" bandRow="1">
                <a:tableStyleId>{5C22544A-7EE6-4342-B048-85BDC9FD1C3A}</a:tableStyleId>
              </a:tblPr>
              <a:tblGrid>
                <a:gridCol w="5129303">
                  <a:extLst>
                    <a:ext uri="{9D8B030D-6E8A-4147-A177-3AD203B41FA5}">
                      <a16:colId xmlns:a16="http://schemas.microsoft.com/office/drawing/2014/main" val="2344470060"/>
                    </a:ext>
                  </a:extLst>
                </a:gridCol>
              </a:tblGrid>
              <a:tr h="411901">
                <a:tc>
                  <a:txBody>
                    <a:bodyPr/>
                    <a:lstStyle/>
                    <a:p>
                      <a:r>
                        <a:rPr lang="es-ES" dirty="0">
                          <a:solidFill>
                            <a:schemeClr val="tx1"/>
                          </a:solidFill>
                        </a:rPr>
                        <a:t>Competencias de UD</a:t>
                      </a:r>
                      <a:endParaRPr lang="es-MX" dirty="0">
                        <a:solidFill>
                          <a:schemeClr val="tx1"/>
                        </a:solidFill>
                      </a:endParaRPr>
                    </a:p>
                  </a:txBody>
                  <a:tcPr/>
                </a:tc>
                <a:extLst>
                  <a:ext uri="{0D108BD9-81ED-4DB2-BD59-A6C34878D82A}">
                    <a16:rowId xmlns:a16="http://schemas.microsoft.com/office/drawing/2014/main" val="826779252"/>
                  </a:ext>
                </a:extLst>
              </a:tr>
              <a:tr h="2429964">
                <a:tc>
                  <a:txBody>
                    <a:bodyPr/>
                    <a:lstStyle/>
                    <a:p>
                      <a:pPr marL="228600" marR="0" lvl="0" indent="-228600" algn="just" defTabSz="914400" rtl="0" eaLnBrk="1" fontAlgn="auto" latinLnBrk="0" hangingPunct="1">
                        <a:lnSpc>
                          <a:spcPct val="107000"/>
                        </a:lnSpc>
                        <a:spcBef>
                          <a:spcPts val="0"/>
                        </a:spcBef>
                        <a:spcAft>
                          <a:spcPts val="0"/>
                        </a:spcAft>
                        <a:buClrTx/>
                        <a:buSzPts val="900"/>
                        <a:buFont typeface="+mj-lt"/>
                        <a:buAutoNum type="arabicPeriod"/>
                        <a:tabLst>
                          <a:tab pos="457200" algn="l"/>
                        </a:tabLst>
                        <a:defRPr/>
                      </a:pPr>
                      <a:r>
                        <a:rPr kumimoji="0" lang="es-MX"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Aplicar la metodología de investigación y el marco teórico para la investigación en calidad de los sistemas de salud en el desarrollo del proyecto de investigación.</a:t>
                      </a:r>
                    </a:p>
                    <a:p>
                      <a:pPr marL="228600" marR="0" lvl="0" indent="-228600" algn="just" defTabSz="914400" rtl="0" eaLnBrk="1" fontAlgn="auto" latinLnBrk="0" hangingPunct="1">
                        <a:lnSpc>
                          <a:spcPct val="107000"/>
                        </a:lnSpc>
                        <a:spcBef>
                          <a:spcPts val="0"/>
                        </a:spcBef>
                        <a:spcAft>
                          <a:spcPts val="0"/>
                        </a:spcAft>
                        <a:buClrTx/>
                        <a:buSzPts val="900"/>
                        <a:buFont typeface="+mj-lt"/>
                        <a:buAutoNum type="arabicPeriod"/>
                        <a:tabLst>
                          <a:tab pos="457200" algn="l"/>
                        </a:tabLst>
                        <a:defRPr/>
                      </a:pPr>
                      <a:r>
                        <a:rPr kumimoji="0" lang="es-MX"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Comprender la importancia de la coherencia interna entre objetivos, hipótesis de investigación, diseño del estudio y plan de análisis estadístico (descriptivo, inferencial (comparativo) o multivariable) en el proyecto para la investigación en calidad.</a:t>
                      </a:r>
                    </a:p>
                    <a:p>
                      <a:pPr marL="228600" marR="0" lvl="0" indent="-228600" algn="just" defTabSz="914400" rtl="0" eaLnBrk="1" fontAlgn="auto" latinLnBrk="0" hangingPunct="1">
                        <a:lnSpc>
                          <a:spcPct val="107000"/>
                        </a:lnSpc>
                        <a:spcBef>
                          <a:spcPts val="0"/>
                        </a:spcBef>
                        <a:spcAft>
                          <a:spcPts val="0"/>
                        </a:spcAft>
                        <a:buClrTx/>
                        <a:buSzPts val="900"/>
                        <a:buFont typeface="+mj-lt"/>
                        <a:buAutoNum type="arabicPeriod"/>
                        <a:tabLst>
                          <a:tab pos="457200" algn="l"/>
                        </a:tabLst>
                        <a:defRPr/>
                      </a:pPr>
                      <a:r>
                        <a:rPr kumimoji="0" lang="es-MX"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Desarrollar el proyecto de investigación en todos sus </a:t>
                      </a:r>
                      <a:r>
                        <a:rPr kumimoji="0" lang="es-MX" sz="11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componentes.</a:t>
                      </a:r>
                      <a:endParaRPr kumimoji="0" lang="es-MX"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2689481323"/>
                  </a:ext>
                </a:extLst>
              </a:tr>
            </a:tbl>
          </a:graphicData>
        </a:graphic>
      </p:graphicFrame>
    </p:spTree>
    <p:extLst>
      <p:ext uri="{BB962C8B-B14F-4D97-AF65-F5344CB8AC3E}">
        <p14:creationId xmlns:p14="http://schemas.microsoft.com/office/powerpoint/2010/main" val="40950637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957585" y="823799"/>
            <a:ext cx="4138415" cy="1139144"/>
          </a:xfrm>
        </p:spPr>
        <p:txBody>
          <a:bodyPr>
            <a:normAutofit fontScale="90000"/>
          </a:bodyPr>
          <a:lstStyle/>
          <a:p>
            <a:pPr algn="r"/>
            <a:r>
              <a:rPr lang="es-MX" sz="8800" dirty="0"/>
              <a:t>Contenido</a:t>
            </a:r>
          </a:p>
        </p:txBody>
      </p:sp>
      <p:sp>
        <p:nvSpPr>
          <p:cNvPr id="5" name="Marcador de texto 4"/>
          <p:cNvSpPr>
            <a:spLocks noGrp="1"/>
          </p:cNvSpPr>
          <p:nvPr>
            <p:ph type="body" idx="1"/>
          </p:nvPr>
        </p:nvSpPr>
        <p:spPr>
          <a:xfrm>
            <a:off x="6502401" y="823799"/>
            <a:ext cx="4597396" cy="2876331"/>
          </a:xfrm>
        </p:spPr>
        <p:txBody>
          <a:bodyPr>
            <a:normAutofit lnSpcReduction="10000"/>
          </a:bodyPr>
          <a:lstStyle/>
          <a:p>
            <a:r>
              <a:rPr lang="en-US" dirty="0" err="1"/>
              <a:t>Objetivo</a:t>
            </a:r>
            <a:r>
              <a:rPr lang="en-US" dirty="0"/>
              <a:t> de </a:t>
            </a:r>
            <a:r>
              <a:rPr lang="en-US" dirty="0" err="1"/>
              <a:t>formación</a:t>
            </a:r>
            <a:r>
              <a:rPr lang="en-US" dirty="0"/>
              <a:t> del </a:t>
            </a:r>
            <a:r>
              <a:rPr lang="en-US" dirty="0" err="1"/>
              <a:t>programa</a:t>
            </a:r>
            <a:endParaRPr lang="en-US" dirty="0"/>
          </a:p>
          <a:p>
            <a:r>
              <a:rPr lang="en-US" dirty="0" err="1"/>
              <a:t>Perfil</a:t>
            </a:r>
            <a:r>
              <a:rPr lang="en-US" dirty="0"/>
              <a:t> de </a:t>
            </a:r>
            <a:r>
              <a:rPr lang="en-US" dirty="0" err="1"/>
              <a:t>ingreso</a:t>
            </a:r>
            <a:r>
              <a:rPr lang="en-US" dirty="0"/>
              <a:t>: </a:t>
            </a:r>
            <a:r>
              <a:rPr lang="en-US" dirty="0" err="1"/>
              <a:t>competencias</a:t>
            </a:r>
            <a:endParaRPr lang="en-US" dirty="0"/>
          </a:p>
          <a:p>
            <a:r>
              <a:rPr lang="en-US" dirty="0" err="1"/>
              <a:t>Perfil</a:t>
            </a:r>
            <a:r>
              <a:rPr lang="en-US" dirty="0"/>
              <a:t> de </a:t>
            </a:r>
            <a:r>
              <a:rPr lang="en-US" dirty="0" err="1"/>
              <a:t>egreso</a:t>
            </a:r>
            <a:r>
              <a:rPr lang="en-US" dirty="0"/>
              <a:t> :</a:t>
            </a:r>
            <a:r>
              <a:rPr lang="en-US" dirty="0" err="1"/>
              <a:t>competencias</a:t>
            </a:r>
            <a:r>
              <a:rPr lang="en-US" dirty="0"/>
              <a:t> </a:t>
            </a:r>
          </a:p>
          <a:p>
            <a:pPr lvl="1"/>
            <a:r>
              <a:rPr lang="en-US" dirty="0" err="1">
                <a:solidFill>
                  <a:schemeClr val="bg1"/>
                </a:solidFill>
              </a:rPr>
              <a:t>Competencias</a:t>
            </a:r>
            <a:r>
              <a:rPr lang="en-US" dirty="0">
                <a:solidFill>
                  <a:schemeClr val="bg1"/>
                </a:solidFill>
              </a:rPr>
              <a:t> </a:t>
            </a:r>
            <a:r>
              <a:rPr lang="en-US" dirty="0" err="1">
                <a:solidFill>
                  <a:schemeClr val="bg1"/>
                </a:solidFill>
              </a:rPr>
              <a:t>específicas</a:t>
            </a:r>
            <a:r>
              <a:rPr lang="en-US" dirty="0">
                <a:solidFill>
                  <a:schemeClr val="bg1"/>
                </a:solidFill>
              </a:rPr>
              <a:t> del </a:t>
            </a:r>
            <a:r>
              <a:rPr lang="en-US" dirty="0" err="1">
                <a:solidFill>
                  <a:schemeClr val="bg1"/>
                </a:solidFill>
              </a:rPr>
              <a:t>área</a:t>
            </a:r>
            <a:r>
              <a:rPr lang="en-US" dirty="0">
                <a:solidFill>
                  <a:schemeClr val="bg1"/>
                </a:solidFill>
              </a:rPr>
              <a:t> de </a:t>
            </a:r>
            <a:r>
              <a:rPr lang="en-US" dirty="0" err="1">
                <a:solidFill>
                  <a:schemeClr val="bg1"/>
                </a:solidFill>
              </a:rPr>
              <a:t>concencentración</a:t>
            </a:r>
            <a:r>
              <a:rPr lang="en-US" dirty="0">
                <a:solidFill>
                  <a:schemeClr val="bg1"/>
                </a:solidFill>
              </a:rPr>
              <a:t> </a:t>
            </a:r>
          </a:p>
          <a:p>
            <a:pPr lvl="1"/>
            <a:r>
              <a:rPr lang="en-US" dirty="0" err="1">
                <a:solidFill>
                  <a:schemeClr val="bg1"/>
                </a:solidFill>
              </a:rPr>
              <a:t>Mapeo</a:t>
            </a:r>
            <a:r>
              <a:rPr lang="en-US" dirty="0">
                <a:solidFill>
                  <a:schemeClr val="bg1"/>
                </a:solidFill>
              </a:rPr>
              <a:t> de </a:t>
            </a:r>
            <a:r>
              <a:rPr lang="en-US" dirty="0" err="1">
                <a:solidFill>
                  <a:schemeClr val="bg1"/>
                </a:solidFill>
              </a:rPr>
              <a:t>Unidades</a:t>
            </a:r>
            <a:r>
              <a:rPr lang="en-US" dirty="0">
                <a:solidFill>
                  <a:schemeClr val="bg1"/>
                </a:solidFill>
              </a:rPr>
              <a:t> </a:t>
            </a:r>
            <a:r>
              <a:rPr lang="en-US" dirty="0" err="1">
                <a:solidFill>
                  <a:schemeClr val="bg1"/>
                </a:solidFill>
              </a:rPr>
              <a:t>didácticas</a:t>
            </a:r>
            <a:r>
              <a:rPr lang="en-US" dirty="0">
                <a:solidFill>
                  <a:schemeClr val="bg1"/>
                </a:solidFill>
              </a:rPr>
              <a:t> del </a:t>
            </a:r>
            <a:r>
              <a:rPr lang="en-US" dirty="0" err="1">
                <a:solidFill>
                  <a:schemeClr val="bg1"/>
                </a:solidFill>
              </a:rPr>
              <a:t>área</a:t>
            </a:r>
            <a:r>
              <a:rPr lang="en-US" dirty="0">
                <a:solidFill>
                  <a:schemeClr val="bg1"/>
                </a:solidFill>
              </a:rPr>
              <a:t> de </a:t>
            </a:r>
            <a:r>
              <a:rPr lang="en-US" dirty="0" err="1">
                <a:solidFill>
                  <a:schemeClr val="bg1"/>
                </a:solidFill>
              </a:rPr>
              <a:t>concentración</a:t>
            </a:r>
            <a:r>
              <a:rPr lang="en-US" dirty="0">
                <a:solidFill>
                  <a:schemeClr val="bg1"/>
                </a:solidFill>
              </a:rPr>
              <a:t> (</a:t>
            </a:r>
            <a:r>
              <a:rPr lang="en-US" dirty="0" err="1">
                <a:solidFill>
                  <a:schemeClr val="bg1"/>
                </a:solidFill>
              </a:rPr>
              <a:t>Competencias</a:t>
            </a:r>
            <a:r>
              <a:rPr lang="en-US" dirty="0">
                <a:solidFill>
                  <a:schemeClr val="bg1"/>
                </a:solidFill>
              </a:rPr>
              <a:t>/ UD’s)</a:t>
            </a:r>
          </a:p>
          <a:p>
            <a:endParaRPr lang="es-MX" dirty="0"/>
          </a:p>
        </p:txBody>
      </p:sp>
      <p:sp>
        <p:nvSpPr>
          <p:cNvPr id="6" name="Título 3">
            <a:extLst>
              <a:ext uri="{FF2B5EF4-FFF2-40B4-BE49-F238E27FC236}">
                <a16:creationId xmlns:a16="http://schemas.microsoft.com/office/drawing/2014/main" id="{7B348678-7DD5-C945-B825-C6E29157239C}"/>
              </a:ext>
            </a:extLst>
          </p:cNvPr>
          <p:cNvSpPr txBox="1">
            <a:spLocks/>
          </p:cNvSpPr>
          <p:nvPr/>
        </p:nvSpPr>
        <p:spPr>
          <a:xfrm>
            <a:off x="3949671" y="1393371"/>
            <a:ext cx="2146329" cy="2177142"/>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6000" b="0" i="0" kern="1200">
                <a:solidFill>
                  <a:schemeClr val="bg1"/>
                </a:solidFill>
                <a:latin typeface="Franklin Gothic Medium Cond" panose="020B0606030402020204" pitchFamily="34" charset="0"/>
                <a:ea typeface="+mj-ea"/>
                <a:cs typeface="+mj-cs"/>
              </a:defRPr>
            </a:lvl1pPr>
          </a:lstStyle>
          <a:p>
            <a:pPr algn="r"/>
            <a:r>
              <a:rPr lang="es-MX" sz="15000" b="1" dirty="0">
                <a:solidFill>
                  <a:schemeClr val="bg1">
                    <a:alpha val="32000"/>
                  </a:schemeClr>
                </a:solidFill>
                <a:latin typeface="Arial Narrow" panose="020B0604020202020204" pitchFamily="34" charset="0"/>
                <a:cs typeface="Arial Narrow" panose="020B0604020202020204" pitchFamily="34" charset="0"/>
              </a:rPr>
              <a:t>01</a:t>
            </a:r>
          </a:p>
        </p:txBody>
      </p:sp>
      <p:cxnSp>
        <p:nvCxnSpPr>
          <p:cNvPr id="8" name="Straight Connector 7">
            <a:extLst>
              <a:ext uri="{FF2B5EF4-FFF2-40B4-BE49-F238E27FC236}">
                <a16:creationId xmlns:a16="http://schemas.microsoft.com/office/drawing/2014/main" id="{41038971-D864-CF43-98B4-BDD484749124}"/>
              </a:ext>
            </a:extLst>
          </p:cNvPr>
          <p:cNvCxnSpPr/>
          <p:nvPr/>
        </p:nvCxnSpPr>
        <p:spPr>
          <a:xfrm>
            <a:off x="6299200" y="444500"/>
            <a:ext cx="0" cy="342900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24384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7754A9-90E4-47D3-8C9A-6684D432E579}"/>
              </a:ext>
            </a:extLst>
          </p:cNvPr>
          <p:cNvSpPr>
            <a:spLocks noGrp="1"/>
          </p:cNvSpPr>
          <p:nvPr>
            <p:ph type="title"/>
          </p:nvPr>
        </p:nvSpPr>
        <p:spPr/>
        <p:txBody>
          <a:bodyPr/>
          <a:lstStyle/>
          <a:p>
            <a:r>
              <a:rPr lang="es-ES" dirty="0"/>
              <a:t>Objetivo de formación del programa </a:t>
            </a:r>
            <a:endParaRPr lang="es-MX" dirty="0"/>
          </a:p>
        </p:txBody>
      </p:sp>
      <p:sp>
        <p:nvSpPr>
          <p:cNvPr id="3" name="Marcador de contenido 2">
            <a:extLst>
              <a:ext uri="{FF2B5EF4-FFF2-40B4-BE49-F238E27FC236}">
                <a16:creationId xmlns:a16="http://schemas.microsoft.com/office/drawing/2014/main" id="{8680721B-BF70-49DA-B799-A3A59D4FF3A8}"/>
              </a:ext>
            </a:extLst>
          </p:cNvPr>
          <p:cNvSpPr>
            <a:spLocks noGrp="1"/>
          </p:cNvSpPr>
          <p:nvPr>
            <p:ph idx="1"/>
          </p:nvPr>
        </p:nvSpPr>
        <p:spPr/>
        <p:txBody>
          <a:bodyPr/>
          <a:lstStyle/>
          <a:p>
            <a:pPr algn="just"/>
            <a:r>
              <a:rPr lang="es-MX" dirty="0"/>
              <a:t>Formar investigadores con capacidad técnica y científica para generar evidencia a través de formulación y desarrollo de proyectos de investigación con perspectiva transdisciplinaria, interinstitucional e intersectorial para la mejora de la calidad del sistema de salud y en el avance de la Ciencia para la mejora (</a:t>
            </a:r>
            <a:r>
              <a:rPr lang="es-MX" i="1" dirty="0" err="1"/>
              <a:t>Improvement</a:t>
            </a:r>
            <a:r>
              <a:rPr lang="es-MX" i="1" dirty="0"/>
              <a:t> </a:t>
            </a:r>
            <a:r>
              <a:rPr lang="es-MX" i="1" dirty="0" err="1"/>
              <a:t>Science</a:t>
            </a:r>
            <a:r>
              <a:rPr lang="es-MX" dirty="0"/>
              <a:t>).</a:t>
            </a:r>
          </a:p>
        </p:txBody>
      </p:sp>
    </p:spTree>
    <p:extLst>
      <p:ext uri="{BB962C8B-B14F-4D97-AF65-F5344CB8AC3E}">
        <p14:creationId xmlns:p14="http://schemas.microsoft.com/office/powerpoint/2010/main" val="16366905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2E75D9-8798-43DB-81D6-02A1E413935D}"/>
              </a:ext>
            </a:extLst>
          </p:cNvPr>
          <p:cNvSpPr>
            <a:spLocks noGrp="1"/>
          </p:cNvSpPr>
          <p:nvPr>
            <p:ph type="title"/>
          </p:nvPr>
        </p:nvSpPr>
        <p:spPr/>
        <p:txBody>
          <a:bodyPr/>
          <a:lstStyle/>
          <a:p>
            <a:r>
              <a:rPr lang="es-ES" dirty="0"/>
              <a:t>Perfil de ingreso </a:t>
            </a:r>
            <a:br>
              <a:rPr lang="es-ES" dirty="0"/>
            </a:br>
            <a:r>
              <a:rPr lang="es-ES" dirty="0"/>
              <a:t>Competencias de Ingreso</a:t>
            </a:r>
            <a:endParaRPr lang="es-MX" dirty="0"/>
          </a:p>
        </p:txBody>
      </p:sp>
      <p:sp>
        <p:nvSpPr>
          <p:cNvPr id="5" name="Marcador de contenido 3"/>
          <p:cNvSpPr txBox="1">
            <a:spLocks/>
          </p:cNvSpPr>
          <p:nvPr/>
        </p:nvSpPr>
        <p:spPr>
          <a:xfrm>
            <a:off x="412108" y="2135630"/>
            <a:ext cx="5762444" cy="3910920"/>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marR="0" lvl="0" indent="-514350" algn="just" defTabSz="914400" rtl="0" eaLnBrk="1" fontAlgn="auto" latinLnBrk="0" hangingPunct="1">
              <a:lnSpc>
                <a:spcPct val="90000"/>
              </a:lnSpc>
              <a:spcBef>
                <a:spcPts val="1000"/>
              </a:spcBef>
              <a:spcAft>
                <a:spcPts val="0"/>
              </a:spcAft>
              <a:buClrTx/>
              <a:buSzTx/>
              <a:buFont typeface="+mj-lt"/>
              <a:buAutoNum type="arabicPeriod"/>
              <a:tabLst/>
              <a:defRPr/>
            </a:pPr>
            <a:r>
              <a:rPr kumimoji="0" lang="es-MX"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Contar con habilidades básicas de redacción de manuscritos académicos en español que permitan continuar con el desarrollo de habilidades para traducir el conocimiento científico a diferentes audiencias.</a:t>
            </a:r>
          </a:p>
          <a:p>
            <a:pPr marL="514350" marR="0" lvl="0" indent="-514350" algn="just" defTabSz="914400" rtl="0" eaLnBrk="1" fontAlgn="auto" latinLnBrk="0" hangingPunct="1">
              <a:lnSpc>
                <a:spcPct val="90000"/>
              </a:lnSpc>
              <a:spcBef>
                <a:spcPts val="1000"/>
              </a:spcBef>
              <a:spcAft>
                <a:spcPts val="0"/>
              </a:spcAft>
              <a:buClrTx/>
              <a:buSzTx/>
              <a:buFont typeface="+mj-lt"/>
              <a:buAutoNum type="arabicPeriod"/>
              <a:tabLst/>
              <a:defRPr/>
            </a:pPr>
            <a:r>
              <a:rPr kumimoji="0" lang="es-MX"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Comprender textos científicos en inglés con el fin de ampliar la revisión de bibliografía en temas de calidad en el campo de la salud pública.</a:t>
            </a:r>
          </a:p>
          <a:p>
            <a:pPr marL="514350" marR="0" lvl="0" indent="-514350" algn="just" defTabSz="914400" rtl="0" eaLnBrk="1" fontAlgn="auto" latinLnBrk="0" hangingPunct="1">
              <a:lnSpc>
                <a:spcPct val="90000"/>
              </a:lnSpc>
              <a:spcBef>
                <a:spcPts val="1000"/>
              </a:spcBef>
              <a:spcAft>
                <a:spcPts val="0"/>
              </a:spcAft>
              <a:buClrTx/>
              <a:buSzTx/>
              <a:buFont typeface="+mj-lt"/>
              <a:buAutoNum type="arabicPeriod"/>
              <a:tabLst/>
              <a:defRPr/>
            </a:pPr>
            <a:r>
              <a:rPr kumimoji="0" lang="es-MX"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Demostrar experiencia en gestión de la calidad en servicios de salud y participación en proyectos de investigación en el ámbito de la salud pública, preferentemente en el área de calidad.</a:t>
            </a:r>
          </a:p>
          <a:p>
            <a:pPr marL="514350" marR="0" lvl="0" indent="-514350" algn="just" defTabSz="914400" rtl="0" eaLnBrk="1" fontAlgn="auto" latinLnBrk="0" hangingPunct="1">
              <a:lnSpc>
                <a:spcPct val="90000"/>
              </a:lnSpc>
              <a:spcBef>
                <a:spcPts val="1000"/>
              </a:spcBef>
              <a:spcAft>
                <a:spcPts val="0"/>
              </a:spcAft>
              <a:buClrTx/>
              <a:buSzTx/>
              <a:buFont typeface="+mj-lt"/>
              <a:buAutoNum type="arabicPeriod"/>
              <a:tabLst/>
              <a:defRPr/>
            </a:pPr>
            <a:r>
              <a:rPr kumimoji="0" lang="es-MX"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Reconocer la aportación del enfoque de calidad en el campo de la salud pública.</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endParaRPr kumimoji="0" lang="es-MX"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6" name="Marcador de contenido 5"/>
          <p:cNvSpPr txBox="1">
            <a:spLocks/>
          </p:cNvSpPr>
          <p:nvPr/>
        </p:nvSpPr>
        <p:spPr>
          <a:xfrm>
            <a:off x="7318165" y="4387621"/>
            <a:ext cx="4615707" cy="7427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MX" sz="2000" b="0" i="0" u="none" strike="noStrike" kern="1200" cap="none" spc="0" normalizeH="0" baseline="0" noProof="0">
                <a:ln>
                  <a:noFill/>
                </a:ln>
                <a:solidFill>
                  <a:sysClr val="windowText" lastClr="000000"/>
                </a:solidFill>
                <a:effectLst/>
                <a:uLnTx/>
                <a:uFillTx/>
                <a:latin typeface="Calibri" panose="020F0502020204030204"/>
                <a:ea typeface="+mn-ea"/>
                <a:cs typeface="+mn-cs"/>
              </a:rPr>
              <a:t>CV, entrevista y publicaciones</a:t>
            </a:r>
            <a:endParaRPr kumimoji="0" lang="es-MX"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7" name="Flecha derecha 6"/>
          <p:cNvSpPr/>
          <p:nvPr/>
        </p:nvSpPr>
        <p:spPr>
          <a:xfrm>
            <a:off x="6413678" y="2278743"/>
            <a:ext cx="665363" cy="331107"/>
          </a:xfrm>
          <a:prstGeom prst="rightArrow">
            <a:avLst/>
          </a:prstGeom>
          <a:solidFill>
            <a:sysClr val="window" lastClr="FFFFFF">
              <a:lumMod val="6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 name="Flecha derecha 7"/>
          <p:cNvSpPr/>
          <p:nvPr/>
        </p:nvSpPr>
        <p:spPr>
          <a:xfrm>
            <a:off x="6413677" y="3478893"/>
            <a:ext cx="665363" cy="331107"/>
          </a:xfrm>
          <a:prstGeom prst="rightArrow">
            <a:avLst/>
          </a:prstGeom>
          <a:solidFill>
            <a:sysClr val="window" lastClr="FFFFFF">
              <a:lumMod val="6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 name="Flecha derecha 8"/>
          <p:cNvSpPr/>
          <p:nvPr/>
        </p:nvSpPr>
        <p:spPr>
          <a:xfrm>
            <a:off x="6410809" y="4501923"/>
            <a:ext cx="665363" cy="331107"/>
          </a:xfrm>
          <a:prstGeom prst="rightArrow">
            <a:avLst/>
          </a:prstGeom>
          <a:solidFill>
            <a:sysClr val="window" lastClr="FFFFFF">
              <a:lumMod val="6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 name="Marcador de contenido 5"/>
          <p:cNvSpPr txBox="1">
            <a:spLocks/>
          </p:cNvSpPr>
          <p:nvPr/>
        </p:nvSpPr>
        <p:spPr>
          <a:xfrm>
            <a:off x="7318164" y="2184400"/>
            <a:ext cx="4615707" cy="7270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MX" sz="2000" dirty="0">
                <a:solidFill>
                  <a:prstClr val="black"/>
                </a:solidFill>
                <a:latin typeface="Calibri" panose="020F0502020204030204"/>
              </a:rPr>
              <a:t>Ensayo (solicitado en proceso de selección)</a:t>
            </a:r>
          </a:p>
        </p:txBody>
      </p:sp>
      <p:sp>
        <p:nvSpPr>
          <p:cNvPr id="11" name="Marcador de contenido 5"/>
          <p:cNvSpPr txBox="1">
            <a:spLocks/>
          </p:cNvSpPr>
          <p:nvPr/>
        </p:nvSpPr>
        <p:spPr>
          <a:xfrm>
            <a:off x="7318165" y="3267585"/>
            <a:ext cx="4615707" cy="11569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MX" sz="2000" dirty="0">
                <a:solidFill>
                  <a:prstClr val="black"/>
                </a:solidFill>
                <a:latin typeface="Calibri" panose="020F0502020204030204"/>
              </a:rPr>
              <a:t>CENEVAL (nivel B1), análisis crítico de artículo en inglés</a:t>
            </a:r>
          </a:p>
          <a:p>
            <a:pPr marL="0" indent="0">
              <a:buFont typeface="Arial" panose="020B0604020202020204" pitchFamily="34" charset="0"/>
              <a:buNone/>
            </a:pPr>
            <a:endParaRPr lang="es-MX" sz="2000" dirty="0">
              <a:solidFill>
                <a:prstClr val="black"/>
              </a:solidFill>
              <a:latin typeface="Calibri" panose="020F0502020204030204"/>
            </a:endParaRPr>
          </a:p>
        </p:txBody>
      </p:sp>
      <p:sp>
        <p:nvSpPr>
          <p:cNvPr id="12" name="Marcador de contenido 5"/>
          <p:cNvSpPr txBox="1">
            <a:spLocks/>
          </p:cNvSpPr>
          <p:nvPr/>
        </p:nvSpPr>
        <p:spPr>
          <a:xfrm>
            <a:off x="7470565" y="5336153"/>
            <a:ext cx="4615707" cy="7427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MX" sz="2000" dirty="0">
                <a:solidFill>
                  <a:prstClr val="black"/>
                </a:solidFill>
                <a:latin typeface="Calibri" panose="020F0502020204030204"/>
              </a:rPr>
              <a:t>Entrevista </a:t>
            </a:r>
          </a:p>
        </p:txBody>
      </p:sp>
      <p:sp>
        <p:nvSpPr>
          <p:cNvPr id="13" name="Flecha derecha 12"/>
          <p:cNvSpPr/>
          <p:nvPr/>
        </p:nvSpPr>
        <p:spPr>
          <a:xfrm>
            <a:off x="6410809" y="5336153"/>
            <a:ext cx="665363" cy="331107"/>
          </a:xfrm>
          <a:prstGeom prst="rightArrow">
            <a:avLst/>
          </a:prstGeom>
          <a:solidFill>
            <a:sysClr val="window" lastClr="FFFFFF">
              <a:lumMod val="6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99416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75EA8-9848-1B49-92C5-432D8EFEFAFB}"/>
              </a:ext>
            </a:extLst>
          </p:cNvPr>
          <p:cNvSpPr>
            <a:spLocks noGrp="1"/>
          </p:cNvSpPr>
          <p:nvPr>
            <p:ph type="title"/>
          </p:nvPr>
        </p:nvSpPr>
        <p:spPr/>
        <p:txBody>
          <a:bodyPr/>
          <a:lstStyle/>
          <a:p>
            <a:r>
              <a:rPr lang="es-ES_tradnl" dirty="0"/>
              <a:t>Perfil de egreso</a:t>
            </a:r>
          </a:p>
        </p:txBody>
      </p:sp>
      <p:sp>
        <p:nvSpPr>
          <p:cNvPr id="5" name="Marcador de texto 2"/>
          <p:cNvSpPr txBox="1">
            <a:spLocks/>
          </p:cNvSpPr>
          <p:nvPr/>
        </p:nvSpPr>
        <p:spPr>
          <a:xfrm>
            <a:off x="484910" y="1349829"/>
            <a:ext cx="5512666" cy="638628"/>
          </a:xfrm>
          <a:prstGeom prst="rect">
            <a:avLst/>
          </a:prstGeom>
        </p:spPr>
        <p:txBody>
          <a:bodyPr vert="horz" lIns="91440" tIns="45720" rIns="91440" bIns="45720" rtlCol="0" anchor="b">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MX" sz="24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Se espera que las personas </a:t>
            </a:r>
            <a:r>
              <a:rPr kumimoji="0" lang="es-MX" sz="2400" b="1"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egresadas del DCSS </a:t>
            </a:r>
            <a:r>
              <a:rPr kumimoji="0" lang="es-MX" sz="24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sean capaces de: </a:t>
            </a:r>
          </a:p>
        </p:txBody>
      </p:sp>
      <p:sp>
        <p:nvSpPr>
          <p:cNvPr id="6" name="Marcador de contenido 3"/>
          <p:cNvSpPr txBox="1">
            <a:spLocks/>
          </p:cNvSpPr>
          <p:nvPr/>
        </p:nvSpPr>
        <p:spPr>
          <a:xfrm>
            <a:off x="268288" y="2212521"/>
            <a:ext cx="5729287" cy="4041549"/>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defRPr/>
            </a:pPr>
            <a:r>
              <a:rPr kumimoji="0" lang="es-MX" sz="2800" b="0" i="0" u="none" strike="noStrike" kern="1200" cap="none" spc="0" normalizeH="0" baseline="0" noProof="0" dirty="0">
                <a:ln>
                  <a:noFill/>
                </a:ln>
                <a:effectLst/>
                <a:uLnTx/>
                <a:uFillTx/>
                <a:latin typeface="Calibri" panose="020F0502020204030204"/>
                <a:ea typeface="+mn-ea"/>
                <a:cs typeface="+mn-cs"/>
              </a:rPr>
              <a:t>Diseñar proyectos de investigación e intervenciones innovadoras </a:t>
            </a:r>
            <a:r>
              <a:rPr kumimoji="0" lang="es-MX" sz="2800" b="0" i="0" u="none" strike="noStrike" kern="1200" cap="none" spc="0" normalizeH="0" baseline="0" noProof="0" dirty="0" smtClean="0">
                <a:ln>
                  <a:noFill/>
                </a:ln>
                <a:effectLst/>
                <a:uLnTx/>
                <a:uFillTx/>
                <a:latin typeface="Calibri" panose="020F0502020204030204"/>
                <a:ea typeface="+mn-ea"/>
                <a:cs typeface="+mn-cs"/>
              </a:rPr>
              <a:t>con perspectiva</a:t>
            </a:r>
            <a:r>
              <a:rPr lang="es-MX" dirty="0">
                <a:latin typeface="Calibri" panose="020F0502020204030204"/>
              </a:rPr>
              <a:t> </a:t>
            </a:r>
            <a:r>
              <a:rPr lang="es-MX" dirty="0" smtClean="0">
                <a:latin typeface="Calibri" panose="020F0502020204030204"/>
              </a:rPr>
              <a:t>social </a:t>
            </a:r>
            <a:r>
              <a:rPr lang="es-MX" dirty="0">
                <a:latin typeface="Calibri" panose="020F0502020204030204"/>
              </a:rPr>
              <a:t>y de género</a:t>
            </a:r>
            <a:r>
              <a:rPr kumimoji="0" lang="es-MX" sz="2800" b="0" i="0" u="none" strike="noStrike" kern="1200" cap="none" spc="0" normalizeH="0" baseline="0" noProof="0" dirty="0" smtClean="0">
                <a:ln>
                  <a:noFill/>
                </a:ln>
                <a:effectLst/>
                <a:uLnTx/>
                <a:uFillTx/>
                <a:latin typeface="Calibri" panose="020F0502020204030204"/>
                <a:ea typeface="+mn-ea"/>
                <a:cs typeface="+mn-cs"/>
              </a:rPr>
              <a:t> para </a:t>
            </a:r>
            <a:r>
              <a:rPr kumimoji="0" lang="es-MX" sz="2800" b="0" i="0" u="none" strike="noStrike" kern="1200" cap="none" spc="0" normalizeH="0" baseline="0" noProof="0" dirty="0">
                <a:ln>
                  <a:noFill/>
                </a:ln>
                <a:effectLst/>
                <a:uLnTx/>
                <a:uFillTx/>
                <a:latin typeface="Calibri" panose="020F0502020204030204"/>
                <a:ea typeface="+mn-ea"/>
                <a:cs typeface="+mn-cs"/>
              </a:rPr>
              <a:t>la mejora de la calidad en los sistemas de </a:t>
            </a:r>
            <a:r>
              <a:rPr kumimoji="0" lang="es-MX" sz="2800" b="0" i="0" u="none" strike="noStrike" kern="1200" cap="none" spc="0" normalizeH="0" baseline="0" noProof="0" dirty="0" smtClean="0">
                <a:ln>
                  <a:noFill/>
                </a:ln>
                <a:effectLst/>
                <a:uLnTx/>
                <a:uFillTx/>
                <a:latin typeface="Calibri" panose="020F0502020204030204"/>
                <a:ea typeface="+mn-ea"/>
                <a:cs typeface="+mn-cs"/>
              </a:rPr>
              <a:t>salud, </a:t>
            </a:r>
            <a:r>
              <a:rPr kumimoji="0" lang="es-MX" sz="2800" b="0" i="0" u="none" strike="noStrike" kern="1200" cap="none" spc="0" normalizeH="0" baseline="0" noProof="0" dirty="0">
                <a:ln>
                  <a:noFill/>
                </a:ln>
                <a:effectLst/>
                <a:uLnTx/>
                <a:uFillTx/>
                <a:latin typeface="Calibri" panose="020F0502020204030204"/>
                <a:ea typeface="+mn-ea"/>
                <a:cs typeface="+mn-cs"/>
              </a:rPr>
              <a:t>su implementación y evaluación enfocado a la mejora de la salud de la </a:t>
            </a:r>
            <a:r>
              <a:rPr kumimoji="0" lang="es-MX" sz="2800" b="0" i="0" u="none" strike="noStrike" kern="1200" cap="none" spc="0" normalizeH="0" baseline="0" noProof="0" dirty="0" smtClean="0">
                <a:ln>
                  <a:noFill/>
                </a:ln>
                <a:effectLst/>
                <a:uLnTx/>
                <a:uFillTx/>
                <a:latin typeface="Calibri" panose="020F0502020204030204"/>
                <a:ea typeface="+mn-ea"/>
                <a:cs typeface="+mn-cs"/>
              </a:rPr>
              <a:t>población.</a:t>
            </a:r>
          </a:p>
          <a:p>
            <a:pPr algn="just">
              <a:defRPr/>
            </a:pPr>
            <a:r>
              <a:rPr kumimoji="0" lang="es-MX" sz="2800" b="0" i="0" u="none" strike="noStrike" kern="1200" cap="none" spc="0" normalizeH="0" baseline="0" noProof="0" dirty="0" smtClean="0">
                <a:ln>
                  <a:noFill/>
                </a:ln>
                <a:effectLst/>
                <a:uLnTx/>
                <a:uFillTx/>
                <a:latin typeface="Calibri" panose="020F0502020204030204"/>
                <a:ea typeface="+mn-ea"/>
                <a:cs typeface="+mn-cs"/>
              </a:rPr>
              <a:t>Desarrollar estrategias, proyectos y programas basados en evidencia enfocados a la mejora de la calidad en los sistemas de salud </a:t>
            </a:r>
            <a:r>
              <a:rPr lang="es-MX" dirty="0" smtClean="0">
                <a:latin typeface="Calibri" panose="020F0502020204030204"/>
              </a:rPr>
              <a:t>con enfoque de salud global y </a:t>
            </a:r>
            <a:r>
              <a:rPr lang="es-MX" dirty="0" err="1" smtClean="0">
                <a:latin typeface="Calibri" panose="020F0502020204030204"/>
              </a:rPr>
              <a:t>Ecosalud</a:t>
            </a:r>
            <a:r>
              <a:rPr kumimoji="0" lang="es-MX" sz="2800" b="0" i="0" u="none" strike="noStrike" kern="1200" cap="none" spc="0" normalizeH="0" baseline="0" noProof="0" dirty="0" smtClean="0">
                <a:ln>
                  <a:noFill/>
                </a:ln>
                <a:effectLst/>
                <a:uLnTx/>
                <a:uFillTx/>
                <a:latin typeface="Calibri" panose="020F0502020204030204"/>
                <a:ea typeface="+mn-ea"/>
                <a:cs typeface="+mn-cs"/>
              </a:rPr>
              <a:t>.</a:t>
            </a:r>
          </a:p>
          <a:p>
            <a:pPr algn="just">
              <a:defRPr/>
            </a:pPr>
            <a:r>
              <a:rPr kumimoji="0" lang="es-MX" sz="2800" b="0" i="0" u="none" strike="noStrike" kern="1200" cap="none" spc="0" normalizeH="0" baseline="0" noProof="0" dirty="0" smtClean="0">
                <a:ln>
                  <a:noFill/>
                </a:ln>
                <a:effectLst/>
                <a:uLnTx/>
                <a:uFillTx/>
                <a:latin typeface="Calibri" panose="020F0502020204030204"/>
                <a:ea typeface="+mn-ea"/>
                <a:cs typeface="+mn-cs"/>
              </a:rPr>
              <a:t>Proponer </a:t>
            </a:r>
            <a:r>
              <a:rPr kumimoji="0" lang="es-MX" sz="2800" b="0" i="0" u="none" strike="noStrike" kern="1200" cap="none" spc="0" normalizeH="0" baseline="0" noProof="0" dirty="0">
                <a:ln>
                  <a:noFill/>
                </a:ln>
                <a:effectLst/>
                <a:uLnTx/>
                <a:uFillTx/>
                <a:latin typeface="Calibri" panose="020F0502020204030204"/>
                <a:ea typeface="+mn-ea"/>
                <a:cs typeface="+mn-cs"/>
              </a:rPr>
              <a:t>intervenciones para la mejora de la calidad de los servicios de salud con impacto en la salud de la </a:t>
            </a:r>
            <a:r>
              <a:rPr kumimoji="0" lang="es-MX" sz="2800" b="0" i="0" u="none" strike="noStrike" kern="1200" cap="none" spc="0" normalizeH="0" baseline="0" noProof="0" dirty="0" smtClean="0">
                <a:ln>
                  <a:noFill/>
                </a:ln>
                <a:effectLst/>
                <a:uLnTx/>
                <a:uFillTx/>
                <a:latin typeface="Calibri" panose="020F0502020204030204"/>
                <a:ea typeface="+mn-ea"/>
                <a:cs typeface="+mn-cs"/>
              </a:rPr>
              <a:t>población</a:t>
            </a:r>
            <a:r>
              <a:rPr kumimoji="0" lang="es-MX" sz="2800" b="0" i="0" u="none" strike="noStrike" kern="1200" cap="none" spc="0" normalizeH="0" noProof="0" dirty="0" smtClean="0">
                <a:ln>
                  <a:noFill/>
                </a:ln>
                <a:effectLst/>
                <a:uLnTx/>
                <a:uFillTx/>
                <a:latin typeface="Calibri" panose="020F0502020204030204"/>
                <a:ea typeface="+mn-ea"/>
                <a:cs typeface="+mn-cs"/>
              </a:rPr>
              <a:t> y </a:t>
            </a:r>
            <a:r>
              <a:rPr lang="es-MX" dirty="0" smtClean="0">
                <a:latin typeface="Calibri" panose="020F0502020204030204"/>
              </a:rPr>
              <a:t>con </a:t>
            </a:r>
            <a:r>
              <a:rPr lang="es-MX" dirty="0">
                <a:latin typeface="Calibri" panose="020F0502020204030204"/>
              </a:rPr>
              <a:t>abordaje desde los derechos humanos. </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MX" sz="2800" b="0" i="0" u="none" strike="noStrike" kern="1200" cap="none" spc="0" normalizeH="0" baseline="0" noProof="0" dirty="0" smtClean="0">
                <a:ln>
                  <a:noFill/>
                </a:ln>
                <a:effectLst/>
                <a:uLnTx/>
                <a:uFillTx/>
                <a:latin typeface="Calibri" panose="020F0502020204030204"/>
                <a:ea typeface="+mn-ea"/>
                <a:cs typeface="+mn-cs"/>
              </a:rPr>
              <a:t>Posicionar </a:t>
            </a:r>
            <a:r>
              <a:rPr kumimoji="0" lang="es-MX" sz="2800" b="0" i="0" u="none" strike="noStrike" kern="1200" cap="none" spc="0" normalizeH="0" baseline="0" noProof="0" dirty="0">
                <a:ln>
                  <a:noFill/>
                </a:ln>
                <a:effectLst/>
                <a:uLnTx/>
                <a:uFillTx/>
                <a:latin typeface="Calibri" panose="020F0502020204030204"/>
                <a:ea typeface="+mn-ea"/>
                <a:cs typeface="+mn-cs"/>
              </a:rPr>
              <a:t>la calidad como un componente fundamental del sistema de salud.</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s-MX" sz="2800" b="0" i="0" u="none" strike="noStrike" kern="1200" cap="none" spc="0" normalizeH="0" baseline="0" noProof="0" dirty="0">
              <a:ln>
                <a:noFill/>
              </a:ln>
              <a:effectLst/>
              <a:uLnTx/>
              <a:uFillTx/>
              <a:latin typeface="Calibri" panose="020F0502020204030204"/>
              <a:ea typeface="+mn-ea"/>
              <a:cs typeface="+mn-cs"/>
            </a:endParaRPr>
          </a:p>
        </p:txBody>
      </p:sp>
      <p:sp>
        <p:nvSpPr>
          <p:cNvPr id="7" name="Marcador de texto 4"/>
          <p:cNvSpPr txBox="1">
            <a:spLocks/>
          </p:cNvSpPr>
          <p:nvPr/>
        </p:nvSpPr>
        <p:spPr>
          <a:xfrm>
            <a:off x="7981950" y="1106489"/>
            <a:ext cx="3581400" cy="638628"/>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MX" sz="2400" b="1" i="0" u="none" strike="noStrike" kern="1200" cap="none" spc="0" normalizeH="0" baseline="0" noProof="0">
                <a:ln>
                  <a:noFill/>
                </a:ln>
                <a:solidFill>
                  <a:sysClr val="windowText" lastClr="000000"/>
                </a:solidFill>
                <a:effectLst/>
                <a:uLnTx/>
                <a:uFillTx/>
                <a:latin typeface="Calibri" panose="020F0502020204030204"/>
                <a:ea typeface="+mn-ea"/>
                <a:cs typeface="+mn-cs"/>
              </a:rPr>
              <a:t>Demostrable:</a:t>
            </a:r>
            <a:endParaRPr kumimoji="0" lang="es-MX" sz="2400" b="1"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8" name="Marcador de contenido 15"/>
          <p:cNvSpPr txBox="1">
            <a:spLocks/>
          </p:cNvSpPr>
          <p:nvPr/>
        </p:nvSpPr>
        <p:spPr>
          <a:xfrm>
            <a:off x="6724243" y="2144728"/>
            <a:ext cx="5183188" cy="368458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MX"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Defensa de protocolo</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s-MX"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r>
              <a:rPr lang="es-MX" dirty="0">
                <a:solidFill>
                  <a:sysClr val="windowText" lastClr="000000"/>
                </a:solidFill>
                <a:latin typeface="Calibri" panose="020F0502020204030204"/>
              </a:rPr>
              <a:t>Examen calificador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s-MX"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MX"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Tesis </a:t>
            </a:r>
          </a:p>
          <a:p>
            <a:endParaRPr lang="es-MX" dirty="0" smtClean="0">
              <a:solidFill>
                <a:sysClr val="windowText" lastClr="000000"/>
              </a:solidFill>
              <a:latin typeface="Calibri" panose="020F0502020204030204"/>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MX"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Artículos </a:t>
            </a:r>
            <a:r>
              <a:rPr kumimoji="0" lang="es-MX"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científicos derivados de la </a:t>
            </a:r>
            <a:r>
              <a:rPr kumimoji="0" lang="es-MX"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tesis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s-MX"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s-MX"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s-MX"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9" name="Cerrar llave 8"/>
          <p:cNvSpPr/>
          <p:nvPr/>
        </p:nvSpPr>
        <p:spPr>
          <a:xfrm>
            <a:off x="5838092" y="2118946"/>
            <a:ext cx="589085" cy="3692769"/>
          </a:xfrm>
          <a:prstGeom prst="rightBrace">
            <a:avLst/>
          </a:prstGeom>
          <a:noFill/>
          <a:ln w="3810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0" name="Abrir llave 9"/>
          <p:cNvSpPr/>
          <p:nvPr/>
        </p:nvSpPr>
        <p:spPr>
          <a:xfrm>
            <a:off x="6427177" y="2118946"/>
            <a:ext cx="457200" cy="3692769"/>
          </a:xfrm>
          <a:prstGeom prst="leftBrace">
            <a:avLst/>
          </a:prstGeom>
          <a:noFill/>
          <a:ln w="3810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43096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C2F18-8E2E-9E42-A001-5A2B5D4C4CA3}"/>
              </a:ext>
            </a:extLst>
          </p:cNvPr>
          <p:cNvSpPr>
            <a:spLocks noGrp="1"/>
          </p:cNvSpPr>
          <p:nvPr>
            <p:ph type="title"/>
          </p:nvPr>
        </p:nvSpPr>
        <p:spPr/>
        <p:txBody>
          <a:bodyPr/>
          <a:lstStyle/>
          <a:p>
            <a:r>
              <a:rPr lang="es-ES_tradnl" dirty="0"/>
              <a:t>Competencias específicas del área de concentración </a:t>
            </a:r>
          </a:p>
        </p:txBody>
      </p:sp>
      <p:sp>
        <p:nvSpPr>
          <p:cNvPr id="3" name="Content Placeholder 2">
            <a:extLst>
              <a:ext uri="{FF2B5EF4-FFF2-40B4-BE49-F238E27FC236}">
                <a16:creationId xmlns:a16="http://schemas.microsoft.com/office/drawing/2014/main" id="{0982643A-82A2-B049-915B-FFF870384EB6}"/>
              </a:ext>
            </a:extLst>
          </p:cNvPr>
          <p:cNvSpPr>
            <a:spLocks noGrp="1"/>
          </p:cNvSpPr>
          <p:nvPr>
            <p:ph idx="1"/>
          </p:nvPr>
        </p:nvSpPr>
        <p:spPr/>
        <p:txBody>
          <a:bodyPr>
            <a:normAutofit lnSpcReduction="10000"/>
          </a:bodyPr>
          <a:lstStyle/>
          <a:p>
            <a:pPr lvl="0">
              <a:buClrTx/>
              <a:buFont typeface="Arial" panose="020B0604020202020204" pitchFamily="34" charset="0"/>
              <a:buChar char="•"/>
            </a:pPr>
            <a:r>
              <a:rPr lang="es-MX" sz="2200" dirty="0">
                <a:solidFill>
                  <a:prstClr val="black"/>
                </a:solidFill>
                <a:latin typeface="Calibri" panose="020F0502020204030204"/>
              </a:rPr>
              <a:t>Adoptar una visión integral y transversal de la calidad en los servicios de salud pública individuales y poblacionales del sistema de salud con abordaje desde los derechos humanos. </a:t>
            </a:r>
          </a:p>
          <a:p>
            <a:pPr lvl="0">
              <a:buClrTx/>
              <a:buFont typeface="Arial" panose="020B0604020202020204" pitchFamily="34" charset="0"/>
              <a:buChar char="•"/>
            </a:pPr>
            <a:r>
              <a:rPr lang="es-MX" sz="2200" dirty="0">
                <a:solidFill>
                  <a:prstClr val="black"/>
                </a:solidFill>
                <a:latin typeface="Calibri" panose="020F0502020204030204"/>
              </a:rPr>
              <a:t>Formular y desarrollar proyectos de investigación en calidad del sistema de salud con perspectiva social y de género.</a:t>
            </a:r>
          </a:p>
          <a:p>
            <a:pPr lvl="0">
              <a:buClrTx/>
              <a:buFont typeface="Arial" panose="020B0604020202020204" pitchFamily="34" charset="0"/>
              <a:buChar char="•"/>
            </a:pPr>
            <a:r>
              <a:rPr lang="es-MX" sz="2200" dirty="0">
                <a:solidFill>
                  <a:prstClr val="black"/>
                </a:solidFill>
                <a:latin typeface="Calibri" panose="020F0502020204030204"/>
              </a:rPr>
              <a:t>Diseñar intervenciones innovadoras para la mejora de la calidad sustentadas en evidencia científica para ser implementadas en el sistema de salud con enfoque de salud global y </a:t>
            </a:r>
            <a:r>
              <a:rPr lang="es-MX" sz="2200" dirty="0" err="1">
                <a:solidFill>
                  <a:prstClr val="black"/>
                </a:solidFill>
                <a:latin typeface="Calibri" panose="020F0502020204030204"/>
              </a:rPr>
              <a:t>Ecosalud</a:t>
            </a:r>
            <a:r>
              <a:rPr lang="es-MX" sz="2200" dirty="0">
                <a:solidFill>
                  <a:prstClr val="black"/>
                </a:solidFill>
                <a:latin typeface="Calibri" panose="020F0502020204030204"/>
              </a:rPr>
              <a:t>.</a:t>
            </a:r>
          </a:p>
          <a:p>
            <a:pPr lvl="0">
              <a:buClrTx/>
              <a:buFont typeface="Arial" panose="020B0604020202020204" pitchFamily="34" charset="0"/>
              <a:buChar char="•"/>
            </a:pPr>
            <a:r>
              <a:rPr lang="es-MX" sz="2200" dirty="0">
                <a:solidFill>
                  <a:prstClr val="black"/>
                </a:solidFill>
                <a:latin typeface="Calibri" panose="020F0502020204030204"/>
              </a:rPr>
              <a:t>Evaluar el diseño, implementación y resultados de las intervenciones y políticas sobre calidad en todas sus dimensiones (equidad, efectividad, eficiencia, oportunidad, seguridad, centrada en el paciente, familia y comunidad, sostenibilidad, integralidad).</a:t>
            </a:r>
          </a:p>
          <a:p>
            <a:pPr lvl="0">
              <a:buClrTx/>
              <a:buFont typeface="Arial" panose="020B0604020202020204" pitchFamily="34" charset="0"/>
              <a:buChar char="•"/>
            </a:pPr>
            <a:r>
              <a:rPr lang="es-MX" sz="2200" dirty="0">
                <a:solidFill>
                  <a:prstClr val="black"/>
                </a:solidFill>
                <a:latin typeface="Calibri" panose="020F0502020204030204"/>
              </a:rPr>
              <a:t>Proponer políticas públicas para mejorar la calidad del sistema de salud abarcando los aspectos de salud humana, animal y ambiental (</a:t>
            </a:r>
            <a:r>
              <a:rPr lang="es-MX" sz="2200" i="1" dirty="0" err="1">
                <a:solidFill>
                  <a:prstClr val="black"/>
                </a:solidFill>
                <a:latin typeface="Calibri" panose="020F0502020204030204"/>
              </a:rPr>
              <a:t>one</a:t>
            </a:r>
            <a:r>
              <a:rPr lang="es-MX" sz="2200" i="1" dirty="0">
                <a:solidFill>
                  <a:prstClr val="black"/>
                </a:solidFill>
                <a:latin typeface="Calibri" panose="020F0502020204030204"/>
              </a:rPr>
              <a:t> </a:t>
            </a:r>
            <a:r>
              <a:rPr lang="es-MX" sz="2200" i="1" dirty="0" err="1">
                <a:solidFill>
                  <a:prstClr val="black"/>
                </a:solidFill>
                <a:latin typeface="Calibri" panose="020F0502020204030204"/>
              </a:rPr>
              <a:t>health</a:t>
            </a:r>
            <a:r>
              <a:rPr lang="es-MX" sz="2200" i="1" dirty="0">
                <a:solidFill>
                  <a:prstClr val="black"/>
                </a:solidFill>
                <a:latin typeface="Calibri" panose="020F0502020204030204"/>
              </a:rPr>
              <a:t>, </a:t>
            </a:r>
            <a:r>
              <a:rPr lang="es-MX" sz="2200" i="1" dirty="0" err="1">
                <a:solidFill>
                  <a:prstClr val="black"/>
                </a:solidFill>
                <a:latin typeface="Calibri" panose="020F0502020204030204"/>
              </a:rPr>
              <a:t>one</a:t>
            </a:r>
            <a:r>
              <a:rPr lang="es-MX" sz="2200" i="1" dirty="0">
                <a:solidFill>
                  <a:prstClr val="black"/>
                </a:solidFill>
                <a:latin typeface="Calibri" panose="020F0502020204030204"/>
              </a:rPr>
              <a:t> </a:t>
            </a:r>
            <a:r>
              <a:rPr lang="es-MX" sz="2200" i="1" dirty="0" err="1">
                <a:solidFill>
                  <a:prstClr val="black"/>
                </a:solidFill>
                <a:latin typeface="Calibri" panose="020F0502020204030204"/>
              </a:rPr>
              <a:t>quality</a:t>
            </a:r>
            <a:r>
              <a:rPr lang="es-MX" sz="2200" dirty="0">
                <a:solidFill>
                  <a:prstClr val="black"/>
                </a:solidFill>
                <a:latin typeface="Calibri" panose="020F0502020204030204"/>
              </a:rPr>
              <a:t>).</a:t>
            </a:r>
          </a:p>
          <a:p>
            <a:endParaRPr lang="es-ES_tradnl" dirty="0"/>
          </a:p>
        </p:txBody>
      </p:sp>
    </p:spTree>
    <p:extLst>
      <p:ext uri="{BB962C8B-B14F-4D97-AF65-F5344CB8AC3E}">
        <p14:creationId xmlns:p14="http://schemas.microsoft.com/office/powerpoint/2010/main" val="27510119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C2F18-8E2E-9E42-A001-5A2B5D4C4CA3}"/>
              </a:ext>
            </a:extLst>
          </p:cNvPr>
          <p:cNvSpPr>
            <a:spLocks noGrp="1"/>
          </p:cNvSpPr>
          <p:nvPr>
            <p:ph type="title"/>
          </p:nvPr>
        </p:nvSpPr>
        <p:spPr>
          <a:xfrm>
            <a:off x="675409" y="143452"/>
            <a:ext cx="10515600" cy="686435"/>
          </a:xfrm>
        </p:spPr>
        <p:txBody>
          <a:bodyPr>
            <a:normAutofit/>
          </a:bodyPr>
          <a:lstStyle/>
          <a:p>
            <a:r>
              <a:rPr lang="es-ES_tradnl" sz="4000" dirty="0"/>
              <a:t>Unidades didácticas del área de concentración</a:t>
            </a:r>
          </a:p>
        </p:txBody>
      </p:sp>
      <p:graphicFrame>
        <p:nvGraphicFramePr>
          <p:cNvPr id="4" name="Marcador de contenido 3">
            <a:extLst>
              <a:ext uri="{FF2B5EF4-FFF2-40B4-BE49-F238E27FC236}">
                <a16:creationId xmlns:a16="http://schemas.microsoft.com/office/drawing/2014/main" id="{CC6496E1-7EDD-4E4E-83B6-8FF250FB91B4}"/>
              </a:ext>
            </a:extLst>
          </p:cNvPr>
          <p:cNvGraphicFramePr>
            <a:graphicFrameLocks noGrp="1"/>
          </p:cNvGraphicFramePr>
          <p:nvPr>
            <p:ph idx="1"/>
            <p:extLst>
              <p:ext uri="{D42A27DB-BD31-4B8C-83A1-F6EECF244321}">
                <p14:modId xmlns:p14="http://schemas.microsoft.com/office/powerpoint/2010/main" val="3266230235"/>
              </p:ext>
            </p:extLst>
          </p:nvPr>
        </p:nvGraphicFramePr>
        <p:xfrm>
          <a:off x="533954" y="723183"/>
          <a:ext cx="11283973" cy="4162774"/>
        </p:xfrm>
        <a:graphic>
          <a:graphicData uri="http://schemas.openxmlformats.org/drawingml/2006/table">
            <a:tbl>
              <a:tblPr firstRow="1" bandRow="1">
                <a:tableStyleId>{5C22544A-7EE6-4342-B048-85BDC9FD1C3A}</a:tableStyleId>
              </a:tblPr>
              <a:tblGrid>
                <a:gridCol w="3470010">
                  <a:extLst>
                    <a:ext uri="{9D8B030D-6E8A-4147-A177-3AD203B41FA5}">
                      <a16:colId xmlns:a16="http://schemas.microsoft.com/office/drawing/2014/main" val="957476774"/>
                    </a:ext>
                  </a:extLst>
                </a:gridCol>
                <a:gridCol w="2439446">
                  <a:extLst>
                    <a:ext uri="{9D8B030D-6E8A-4147-A177-3AD203B41FA5}">
                      <a16:colId xmlns:a16="http://schemas.microsoft.com/office/drawing/2014/main" val="3374847469"/>
                    </a:ext>
                  </a:extLst>
                </a:gridCol>
                <a:gridCol w="5374517">
                  <a:extLst>
                    <a:ext uri="{9D8B030D-6E8A-4147-A177-3AD203B41FA5}">
                      <a16:colId xmlns:a16="http://schemas.microsoft.com/office/drawing/2014/main" val="2126786552"/>
                    </a:ext>
                  </a:extLst>
                </a:gridCol>
              </a:tblGrid>
              <a:tr h="366161">
                <a:tc>
                  <a:txBody>
                    <a:bodyPr/>
                    <a:lstStyle/>
                    <a:p>
                      <a:r>
                        <a:rPr lang="es-ES" dirty="0">
                          <a:solidFill>
                            <a:schemeClr val="tx1"/>
                          </a:solidFill>
                        </a:rPr>
                        <a:t>Competencias específicas</a:t>
                      </a:r>
                      <a:endParaRPr lang="es-MX" dirty="0">
                        <a:solidFill>
                          <a:schemeClr val="tx1"/>
                        </a:solidFill>
                      </a:endParaRPr>
                    </a:p>
                  </a:txBody>
                  <a:tcPr/>
                </a:tc>
                <a:tc>
                  <a:txBody>
                    <a:bodyPr/>
                    <a:lstStyle/>
                    <a:p>
                      <a:r>
                        <a:rPr lang="es-ES" dirty="0">
                          <a:solidFill>
                            <a:schemeClr val="tx1"/>
                          </a:solidFill>
                        </a:rPr>
                        <a:t>UD1</a:t>
                      </a:r>
                      <a:endParaRPr lang="es-MX" dirty="0">
                        <a:solidFill>
                          <a:schemeClr val="tx1"/>
                        </a:solidFill>
                      </a:endParaRPr>
                    </a:p>
                  </a:txBody>
                  <a:tcPr/>
                </a:tc>
                <a:tc>
                  <a:txBody>
                    <a:bodyPr/>
                    <a:lstStyle/>
                    <a:p>
                      <a:r>
                        <a:rPr lang="es-ES" dirty="0">
                          <a:solidFill>
                            <a:schemeClr val="tx1"/>
                          </a:solidFill>
                        </a:rPr>
                        <a:t>Competencias de UD</a:t>
                      </a:r>
                      <a:endParaRPr lang="es-MX" dirty="0">
                        <a:solidFill>
                          <a:schemeClr val="tx1"/>
                        </a:solidFill>
                      </a:endParaRPr>
                    </a:p>
                  </a:txBody>
                  <a:tcPr/>
                </a:tc>
                <a:extLst>
                  <a:ext uri="{0D108BD9-81ED-4DB2-BD59-A6C34878D82A}">
                    <a16:rowId xmlns:a16="http://schemas.microsoft.com/office/drawing/2014/main" val="276687053"/>
                  </a:ext>
                </a:extLst>
              </a:tr>
              <a:tr h="1985125">
                <a:tc rowSpan="3">
                  <a:txBody>
                    <a:bodyPr/>
                    <a:lstStyle/>
                    <a:p>
                      <a:pPr marL="228600" indent="-228600" algn="just" rtl="0" fontAlgn="ctr">
                        <a:buClr>
                          <a:srgbClr val="000000"/>
                        </a:buClr>
                        <a:buSzPts val="1100"/>
                        <a:buFont typeface="+mj-lt"/>
                        <a:buAutoNum type="arabicPeriod"/>
                      </a:pPr>
                      <a:r>
                        <a:rPr lang="es-MX" sz="1200" b="0" i="0" u="none" strike="noStrike" dirty="0">
                          <a:solidFill>
                            <a:schemeClr val="tx1"/>
                          </a:solidFill>
                          <a:effectLst/>
                          <a:latin typeface="Calibri" panose="020F0502020204030204" pitchFamily="34" charset="0"/>
                        </a:rPr>
                        <a:t>Adoptar una visión integral y transversal de la calidad en los servicios de salud pública individuales y poblacionales del sistema de salud con abordaje desde los derechos humanos.</a:t>
                      </a:r>
                    </a:p>
                    <a:p>
                      <a:pPr marL="228600" marR="0" lvl="0" indent="-228600" algn="just" defTabSz="914400" rtl="0" eaLnBrk="1" fontAlgn="ctr" latinLnBrk="0" hangingPunct="1">
                        <a:lnSpc>
                          <a:spcPct val="100000"/>
                        </a:lnSpc>
                        <a:spcBef>
                          <a:spcPts val="0"/>
                        </a:spcBef>
                        <a:spcAft>
                          <a:spcPts val="0"/>
                        </a:spcAft>
                        <a:buClr>
                          <a:srgbClr val="000000"/>
                        </a:buClr>
                        <a:buSzPts val="1100"/>
                        <a:buFont typeface="+mj-lt"/>
                        <a:buAutoNum type="arabicPeriod"/>
                        <a:tabLst/>
                        <a:defRPr/>
                      </a:pPr>
                      <a:r>
                        <a:rPr kumimoji="0" lang="es-MX"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Formular y desarrollar proyectos de investigación en calidad del sistema de salud con perspectiva social y </a:t>
                      </a:r>
                      <a:r>
                        <a:rPr kumimoji="0" lang="es-MX"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t>de género. </a:t>
                      </a:r>
                    </a:p>
                    <a:p>
                      <a:pPr marL="228600" marR="0" lvl="0" indent="-228600" algn="just" defTabSz="914400" rtl="0" eaLnBrk="1" fontAlgn="ctr" latinLnBrk="0" hangingPunct="1">
                        <a:lnSpc>
                          <a:spcPct val="100000"/>
                        </a:lnSpc>
                        <a:spcBef>
                          <a:spcPts val="0"/>
                        </a:spcBef>
                        <a:spcAft>
                          <a:spcPts val="0"/>
                        </a:spcAft>
                        <a:buClr>
                          <a:srgbClr val="000000"/>
                        </a:buClr>
                        <a:buSzPts val="1100"/>
                        <a:buFont typeface="+mj-lt"/>
                        <a:buAutoNum type="arabicPeriod"/>
                        <a:tabLst/>
                        <a:defRPr/>
                      </a:pPr>
                      <a:r>
                        <a:rPr kumimoji="0" lang="es-MX"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Diseñar intervenciones innovadoras para la mejora de la calidad sustentadas en evidencia científica para ser implementadas en el sistema de salud con enfoque de salud global y </a:t>
                      </a:r>
                      <a:r>
                        <a:rPr kumimoji="0" lang="es-MX" sz="12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Ecosalud</a:t>
                      </a:r>
                      <a:r>
                        <a:rPr kumimoji="0" lang="es-MX" sz="12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a:t>
                      </a:r>
                      <a:endParaRPr lang="es-MX" sz="1200" b="0" i="0" u="none" strike="noStrike" dirty="0">
                        <a:solidFill>
                          <a:srgbClr val="FF0000"/>
                        </a:solidFill>
                        <a:effectLst/>
                        <a:latin typeface="Calibri" panose="020F0502020204030204" pitchFamily="34" charset="0"/>
                      </a:endParaRPr>
                    </a:p>
                  </a:txBody>
                  <a:tcPr marL="5393" marR="5393" marT="5393" marB="0"/>
                </a:tc>
                <a:tc>
                  <a:txBody>
                    <a:bodyPr/>
                    <a:lstStyle/>
                    <a:p>
                      <a:pPr algn="ctr"/>
                      <a:r>
                        <a:rPr lang="es-MX" sz="1400" b="1" dirty="0">
                          <a:solidFill>
                            <a:schemeClr val="tx1"/>
                          </a:solidFill>
                        </a:rPr>
                        <a:t>Seminario de prioridades en salud pública enfocadas en calidad</a:t>
                      </a:r>
                    </a:p>
                    <a:p>
                      <a:pPr algn="ctr"/>
                      <a:endParaRPr lang="es-MX" sz="1400" dirty="0">
                        <a:solidFill>
                          <a:schemeClr val="tx1"/>
                        </a:solidFill>
                      </a:endParaRPr>
                    </a:p>
                    <a:p>
                      <a:pPr algn="ctr"/>
                      <a:r>
                        <a:rPr lang="es-MX" sz="1400" dirty="0">
                          <a:solidFill>
                            <a:schemeClr val="tx1"/>
                          </a:solidFill>
                        </a:rPr>
                        <a:t>Dr. Pedro J. Saturno </a:t>
                      </a:r>
                      <a:r>
                        <a:rPr lang="es-MX" sz="1400" dirty="0" smtClean="0">
                          <a:solidFill>
                            <a:schemeClr val="tx1"/>
                          </a:solidFill>
                        </a:rPr>
                        <a:t>Hdez.</a:t>
                      </a:r>
                      <a:endParaRPr lang="es-MX" sz="1400" dirty="0">
                        <a:solidFill>
                          <a:schemeClr val="tx1"/>
                        </a:solidFill>
                      </a:endParaRPr>
                    </a:p>
                  </a:txBody>
                  <a:tcPr/>
                </a:tc>
                <a:tc>
                  <a:txBody>
                    <a:bodyPr/>
                    <a:lstStyle/>
                    <a:p>
                      <a:pPr marL="228600" lvl="0" indent="-228600" algn="just">
                        <a:lnSpc>
                          <a:spcPct val="107000"/>
                        </a:lnSpc>
                        <a:spcAft>
                          <a:spcPts val="0"/>
                        </a:spcAft>
                        <a:buSzPts val="900"/>
                        <a:buFont typeface="+mj-lt"/>
                        <a:buAutoNum type="arabicPeriod"/>
                        <a:tabLst>
                          <a:tab pos="457200" algn="l"/>
                        </a:tabLst>
                      </a:pPr>
                      <a:r>
                        <a:rPr lang="es-MX" sz="120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Reconocer el proceso de prioridades en la investigación en salud pública centrada en la mejora de la calidad, a través de criterios técnicos, políticos y globales.</a:t>
                      </a:r>
                    </a:p>
                    <a:p>
                      <a:pPr marL="228600" lvl="0" indent="-228600" algn="just">
                        <a:lnSpc>
                          <a:spcPct val="107000"/>
                        </a:lnSpc>
                        <a:spcAft>
                          <a:spcPts val="0"/>
                        </a:spcAft>
                        <a:buSzPts val="900"/>
                        <a:buFont typeface="+mj-lt"/>
                        <a:buAutoNum type="arabicPeriod"/>
                        <a:tabLst>
                          <a:tab pos="457200" algn="l"/>
                        </a:tabLst>
                      </a:pPr>
                      <a:r>
                        <a:rPr lang="es-MX" sz="120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Comprender los diferentes indicadores para identificar las prioridades, implementación de investigación y difusión de resultados en la mejora de la calidad en salud pública.  </a:t>
                      </a:r>
                    </a:p>
                    <a:p>
                      <a:pPr marL="228600" lvl="0" indent="-228600" algn="just">
                        <a:lnSpc>
                          <a:spcPct val="107000"/>
                        </a:lnSpc>
                        <a:spcAft>
                          <a:spcPts val="0"/>
                        </a:spcAft>
                        <a:buSzPts val="900"/>
                        <a:buFont typeface="+mj-lt"/>
                        <a:buAutoNum type="arabicPeriod"/>
                        <a:tabLst>
                          <a:tab pos="457200" algn="l"/>
                        </a:tabLst>
                      </a:pPr>
                      <a:r>
                        <a:rPr lang="es-MX" sz="120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Analizar</a:t>
                      </a:r>
                      <a:r>
                        <a:rPr lang="es-MX" sz="1200" baseline="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s-MX" sz="120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e incorporar la perspectiva disciplinaria de diferentes profesionales y actores, en la gestión de iniciativas para generar evidencia científica que oriente la política pública del país y del mundo en favor de una mejor salud de las poblaciones.</a:t>
                      </a:r>
                      <a:endParaRPr kumimoji="0" lang="es-MX" sz="12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SzPts val="900"/>
                        <a:buFont typeface="+mj-lt"/>
                        <a:buAutoNum type="arabicPeriod" startAt="2"/>
                        <a:tabLst>
                          <a:tab pos="457200" algn="l"/>
                        </a:tabLst>
                      </a:pP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6170" marR="56170" marT="0" marB="0"/>
                </a:tc>
                <a:extLst>
                  <a:ext uri="{0D108BD9-81ED-4DB2-BD59-A6C34878D82A}">
                    <a16:rowId xmlns:a16="http://schemas.microsoft.com/office/drawing/2014/main" val="2752508399"/>
                  </a:ext>
                </a:extLst>
              </a:tr>
              <a:tr h="360615">
                <a:tc vMerge="1">
                  <a:txBody>
                    <a:bodyPr/>
                    <a:lstStyle/>
                    <a:p>
                      <a:endParaRPr lang="es-MX"/>
                    </a:p>
                  </a:txBody>
                  <a:tcPr/>
                </a:tc>
                <a:tc>
                  <a:txBody>
                    <a:bodyPr/>
                    <a:lstStyle/>
                    <a:p>
                      <a:r>
                        <a:rPr lang="es-ES" b="1" dirty="0" smtClean="0">
                          <a:solidFill>
                            <a:schemeClr val="tx1"/>
                          </a:solidFill>
                        </a:rPr>
                        <a:t>UD2</a:t>
                      </a:r>
                      <a:endParaRPr lang="es-MX" b="1" dirty="0">
                        <a:solidFill>
                          <a:schemeClr val="tx1"/>
                        </a:solidFill>
                      </a:endParaRPr>
                    </a:p>
                  </a:txBody>
                  <a:tcPr>
                    <a:solidFill>
                      <a:schemeClr val="tx2">
                        <a:lumMod val="60000"/>
                        <a:lumOff val="40000"/>
                      </a:schemeClr>
                    </a:solidFill>
                  </a:tcPr>
                </a:tc>
                <a:tc>
                  <a:txBody>
                    <a:bodyPr/>
                    <a:lstStyle/>
                    <a:p>
                      <a:r>
                        <a:rPr lang="es-ES" b="1" dirty="0">
                          <a:solidFill>
                            <a:schemeClr val="tx1"/>
                          </a:solidFill>
                        </a:rPr>
                        <a:t>Competencias de UD</a:t>
                      </a:r>
                      <a:endParaRPr lang="es-MX" b="1" dirty="0">
                        <a:solidFill>
                          <a:schemeClr val="tx1"/>
                        </a:solidFill>
                      </a:endParaRPr>
                    </a:p>
                  </a:txBody>
                  <a:tcPr>
                    <a:solidFill>
                      <a:schemeClr val="tx2">
                        <a:lumMod val="60000"/>
                        <a:lumOff val="40000"/>
                      </a:schemeClr>
                    </a:solidFill>
                  </a:tcPr>
                </a:tc>
                <a:extLst>
                  <a:ext uri="{0D108BD9-81ED-4DB2-BD59-A6C34878D82A}">
                    <a16:rowId xmlns:a16="http://schemas.microsoft.com/office/drawing/2014/main" val="506980534"/>
                  </a:ext>
                </a:extLst>
              </a:tr>
              <a:tr h="1278076">
                <a:tc vMerge="1">
                  <a:txBody>
                    <a:bodyPr/>
                    <a:lstStyle/>
                    <a:p>
                      <a:pPr algn="l" rtl="0" fontAlgn="ctr">
                        <a:buClr>
                          <a:srgbClr val="000000"/>
                        </a:buClr>
                        <a:buSzPts val="1100"/>
                        <a:buFont typeface="Calibri" panose="020F0502020204030204" pitchFamily="34" charset="0"/>
                        <a:buAutoNum type="arabicPeriod"/>
                      </a:pPr>
                      <a:endParaRPr lang="es-MX" sz="1200" b="0" i="0" u="none" strike="noStrike" dirty="0">
                        <a:solidFill>
                          <a:srgbClr val="FF0000"/>
                        </a:solidFill>
                        <a:effectLst/>
                        <a:latin typeface="Calibri" panose="020F0502020204030204" pitchFamily="34" charset="0"/>
                      </a:endParaRPr>
                    </a:p>
                  </a:txBody>
                  <a:tcPr marL="5393" marR="5393" marT="5393" marB="0"/>
                </a:tc>
                <a:tc>
                  <a:txBody>
                    <a:bodyPr/>
                    <a:lstStyle/>
                    <a:p>
                      <a:pPr algn="ctr"/>
                      <a:r>
                        <a:rPr lang="es-MX" sz="1400" b="1" dirty="0" smtClean="0">
                          <a:solidFill>
                            <a:schemeClr val="tx1"/>
                          </a:solidFill>
                        </a:rPr>
                        <a:t>Temas selectos en gestión de la calidad</a:t>
                      </a:r>
                    </a:p>
                    <a:p>
                      <a:pPr algn="ctr"/>
                      <a:endParaRPr lang="pt-BR" sz="1400" dirty="0" smtClean="0">
                        <a:solidFill>
                          <a:schemeClr val="tx1"/>
                        </a:solidFill>
                      </a:endParaRPr>
                    </a:p>
                    <a:p>
                      <a:pPr algn="ctr"/>
                      <a:r>
                        <a:rPr lang="pt-BR" sz="1400" dirty="0" smtClean="0">
                          <a:solidFill>
                            <a:schemeClr val="tx1"/>
                          </a:solidFill>
                        </a:rPr>
                        <a:t>Dr. Pedro J. Saturno </a:t>
                      </a:r>
                      <a:r>
                        <a:rPr lang="pt-BR" sz="1400" dirty="0" err="1" smtClean="0">
                          <a:solidFill>
                            <a:schemeClr val="tx1"/>
                          </a:solidFill>
                        </a:rPr>
                        <a:t>Hdez</a:t>
                      </a:r>
                      <a:r>
                        <a:rPr lang="pt-BR" sz="1400" dirty="0" smtClean="0">
                          <a:solidFill>
                            <a:schemeClr val="tx1"/>
                          </a:solidFill>
                        </a:rPr>
                        <a:t>.</a:t>
                      </a:r>
                      <a:endParaRPr lang="es-MX" dirty="0">
                        <a:solidFill>
                          <a:schemeClr val="tx1"/>
                        </a:solidFill>
                      </a:endParaRPr>
                    </a:p>
                  </a:txBody>
                  <a:tcPr/>
                </a:tc>
                <a:tc>
                  <a:txBody>
                    <a:bodyPr/>
                    <a:lstStyle/>
                    <a:p>
                      <a:pPr marL="228600" marR="0" lvl="0" indent="-228600" algn="just" defTabSz="914400" rtl="0" eaLnBrk="1" fontAlgn="auto" latinLnBrk="0" hangingPunct="1">
                        <a:lnSpc>
                          <a:spcPct val="107000"/>
                        </a:lnSpc>
                        <a:spcBef>
                          <a:spcPts val="0"/>
                        </a:spcBef>
                        <a:spcAft>
                          <a:spcPts val="0"/>
                        </a:spcAft>
                        <a:buClrTx/>
                        <a:buSzPts val="900"/>
                        <a:buFont typeface="+mj-lt"/>
                        <a:buAutoNum type="arabicPeriod"/>
                        <a:tabLst>
                          <a:tab pos="457200" algn="l"/>
                        </a:tabLst>
                        <a:defRPr/>
                      </a:pPr>
                      <a:r>
                        <a:rPr lang="es-MX" sz="1200" u="none" kern="120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Comprender de forma analítica el concepto de calidad aplicado a </a:t>
                      </a:r>
                      <a:r>
                        <a:rPr kumimoji="0" lang="es-MX" sz="1200" b="0" i="0" u="none" strike="noStrike" kern="1200" cap="none" spc="0" normalizeH="0" baseline="0" noProof="0" dirty="0" smtClean="0">
                          <a:ln>
                            <a:noFill/>
                          </a:ln>
                          <a:solidFill>
                            <a:schemeClr val="tx1"/>
                          </a:solidFill>
                          <a:effectLst/>
                          <a:uLnTx/>
                          <a:uFillTx/>
                          <a:latin typeface="Calibri" panose="020F0502020204030204" pitchFamily="34" charset="0"/>
                          <a:ea typeface="+mn-ea"/>
                          <a:cs typeface="+mn-cs"/>
                        </a:rPr>
                        <a:t>los servicios de salud individuales y poblacionales del sistema de salud, con abordaje desde los derechos humanos.</a:t>
                      </a:r>
                      <a:endParaRPr lang="es-MX" sz="1200" u="none" kern="120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228600" marR="0" lvl="0" indent="-228600" algn="just" defTabSz="914400" rtl="0" eaLnBrk="1" fontAlgn="auto" latinLnBrk="0" hangingPunct="1">
                        <a:lnSpc>
                          <a:spcPct val="107000"/>
                        </a:lnSpc>
                        <a:spcBef>
                          <a:spcPts val="0"/>
                        </a:spcBef>
                        <a:spcAft>
                          <a:spcPts val="0"/>
                        </a:spcAft>
                        <a:buClrTx/>
                        <a:buSzPts val="900"/>
                        <a:buFont typeface="+mj-lt"/>
                        <a:buAutoNum type="arabicPeriod"/>
                        <a:tabLst>
                          <a:tab pos="457200" algn="l"/>
                        </a:tabLst>
                        <a:defRPr/>
                      </a:pPr>
                      <a:r>
                        <a:rPr lang="es-MX" sz="1200" u="none" kern="120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Comunicar de manera escrita y fundamentada los temas relevantes para la gestión de la calidad en el sistema de salud.</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6170" marR="56170" marT="0" marB="0"/>
                </a:tc>
                <a:extLst>
                  <a:ext uri="{0D108BD9-81ED-4DB2-BD59-A6C34878D82A}">
                    <a16:rowId xmlns:a16="http://schemas.microsoft.com/office/drawing/2014/main" val="3454427810"/>
                  </a:ext>
                </a:extLst>
              </a:tr>
            </a:tbl>
          </a:graphicData>
        </a:graphic>
      </p:graphicFrame>
    </p:spTree>
    <p:extLst>
      <p:ext uri="{BB962C8B-B14F-4D97-AF65-F5344CB8AC3E}">
        <p14:creationId xmlns:p14="http://schemas.microsoft.com/office/powerpoint/2010/main" val="4751064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Marcador de contenido 3">
            <a:extLst>
              <a:ext uri="{FF2B5EF4-FFF2-40B4-BE49-F238E27FC236}">
                <a16:creationId xmlns:a16="http://schemas.microsoft.com/office/drawing/2014/main" id="{CC6496E1-7EDD-4E4E-83B6-8FF250FB91B4}"/>
              </a:ext>
            </a:extLst>
          </p:cNvPr>
          <p:cNvGraphicFramePr>
            <a:graphicFrameLocks/>
          </p:cNvGraphicFramePr>
          <p:nvPr>
            <p:extLst>
              <p:ext uri="{D42A27DB-BD31-4B8C-83A1-F6EECF244321}">
                <p14:modId xmlns:p14="http://schemas.microsoft.com/office/powerpoint/2010/main" val="2662474975"/>
              </p:ext>
            </p:extLst>
          </p:nvPr>
        </p:nvGraphicFramePr>
        <p:xfrm>
          <a:off x="438911" y="829887"/>
          <a:ext cx="11320272" cy="3245732"/>
        </p:xfrm>
        <a:graphic>
          <a:graphicData uri="http://schemas.openxmlformats.org/drawingml/2006/table">
            <a:tbl>
              <a:tblPr firstRow="1" bandRow="1">
                <a:tableStyleId>{5C22544A-7EE6-4342-B048-85BDC9FD1C3A}</a:tableStyleId>
              </a:tblPr>
              <a:tblGrid>
                <a:gridCol w="3773424">
                  <a:extLst>
                    <a:ext uri="{9D8B030D-6E8A-4147-A177-3AD203B41FA5}">
                      <a16:colId xmlns:a16="http://schemas.microsoft.com/office/drawing/2014/main" val="957476774"/>
                    </a:ext>
                  </a:extLst>
                </a:gridCol>
                <a:gridCol w="2672682">
                  <a:extLst>
                    <a:ext uri="{9D8B030D-6E8A-4147-A177-3AD203B41FA5}">
                      <a16:colId xmlns:a16="http://schemas.microsoft.com/office/drawing/2014/main" val="3374847469"/>
                    </a:ext>
                  </a:extLst>
                </a:gridCol>
                <a:gridCol w="4874166">
                  <a:extLst>
                    <a:ext uri="{9D8B030D-6E8A-4147-A177-3AD203B41FA5}">
                      <a16:colId xmlns:a16="http://schemas.microsoft.com/office/drawing/2014/main" val="2126786552"/>
                    </a:ext>
                  </a:extLst>
                </a:gridCol>
              </a:tblGrid>
              <a:tr h="405699">
                <a:tc>
                  <a:txBody>
                    <a:bodyPr/>
                    <a:lstStyle/>
                    <a:p>
                      <a:r>
                        <a:rPr lang="es-ES" dirty="0">
                          <a:solidFill>
                            <a:schemeClr val="tx1"/>
                          </a:solidFill>
                        </a:rPr>
                        <a:t>Competencias específicas</a:t>
                      </a:r>
                      <a:endParaRPr lang="es-MX" dirty="0">
                        <a:solidFill>
                          <a:schemeClr val="tx1"/>
                        </a:solidFill>
                      </a:endParaRPr>
                    </a:p>
                  </a:txBody>
                  <a:tcPr/>
                </a:tc>
                <a:tc>
                  <a:txBody>
                    <a:bodyPr/>
                    <a:lstStyle/>
                    <a:p>
                      <a:pPr algn="l"/>
                      <a:r>
                        <a:rPr lang="es-ES" dirty="0">
                          <a:solidFill>
                            <a:schemeClr val="tx1"/>
                          </a:solidFill>
                        </a:rPr>
                        <a:t>UD3</a:t>
                      </a:r>
                      <a:endParaRPr lang="es-MX" dirty="0">
                        <a:solidFill>
                          <a:schemeClr val="tx1"/>
                        </a:solidFill>
                      </a:endParaRPr>
                    </a:p>
                  </a:txBody>
                  <a:tcPr/>
                </a:tc>
                <a:tc>
                  <a:txBody>
                    <a:bodyPr/>
                    <a:lstStyle/>
                    <a:p>
                      <a:r>
                        <a:rPr lang="es-ES" dirty="0">
                          <a:solidFill>
                            <a:schemeClr val="tx1"/>
                          </a:solidFill>
                        </a:rPr>
                        <a:t>Competencias de UD</a:t>
                      </a:r>
                      <a:endParaRPr lang="es-MX" dirty="0">
                        <a:solidFill>
                          <a:schemeClr val="tx1"/>
                        </a:solidFill>
                      </a:endParaRPr>
                    </a:p>
                  </a:txBody>
                  <a:tcPr/>
                </a:tc>
                <a:extLst>
                  <a:ext uri="{0D108BD9-81ED-4DB2-BD59-A6C34878D82A}">
                    <a16:rowId xmlns:a16="http://schemas.microsoft.com/office/drawing/2014/main" val="276687053"/>
                  </a:ext>
                </a:extLst>
              </a:tr>
              <a:tr h="1983539">
                <a:tc>
                  <a:txBody>
                    <a:bodyPr/>
                    <a:lstStyle/>
                    <a:p>
                      <a:pPr marL="228600" indent="-228600" algn="l" rtl="0" fontAlgn="ctr">
                        <a:buClr>
                          <a:srgbClr val="000000"/>
                        </a:buClr>
                        <a:buSzPts val="1100"/>
                        <a:buFont typeface="+mj-lt"/>
                        <a:buAutoNum type="arabicPeriod"/>
                      </a:pPr>
                      <a:r>
                        <a:rPr lang="es-MX" sz="1100" b="0" i="0" u="none" strike="noStrike" dirty="0">
                          <a:solidFill>
                            <a:srgbClr val="000000"/>
                          </a:solidFill>
                          <a:effectLst/>
                          <a:latin typeface="Calibri" panose="020F0502020204030204" pitchFamily="34" charset="0"/>
                          <a:cs typeface="Calibri" panose="020F0502020204030204" pitchFamily="34" charset="0"/>
                        </a:rPr>
                        <a:t>Adoptar una visión integral y transversal de la calidad en los servicios de salud pública individuales y poblacionales del sistema de salud con abordaje desde los </a:t>
                      </a:r>
                      <a:r>
                        <a:rPr lang="es-MX" sz="1100" b="0" i="0" u="none" strike="noStrike" dirty="0">
                          <a:solidFill>
                            <a:schemeClr val="tx1"/>
                          </a:solidFill>
                          <a:effectLst/>
                          <a:latin typeface="Calibri" panose="020F0502020204030204" pitchFamily="34" charset="0"/>
                          <a:cs typeface="Calibri" panose="020F0502020204030204" pitchFamily="34" charset="0"/>
                        </a:rPr>
                        <a:t>derechos humanos</a:t>
                      </a:r>
                      <a:r>
                        <a:rPr lang="es-MX" sz="1100" b="0" i="0" u="none" strike="noStrike" dirty="0" smtClean="0">
                          <a:solidFill>
                            <a:schemeClr val="tx1"/>
                          </a:solidFill>
                          <a:effectLst/>
                          <a:latin typeface="Calibri" panose="020F0502020204030204" pitchFamily="34" charset="0"/>
                          <a:cs typeface="Calibri" panose="020F0502020204030204" pitchFamily="34" charset="0"/>
                        </a:rPr>
                        <a:t>.</a:t>
                      </a:r>
                      <a:endParaRPr kumimoji="0" lang="es-MX"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228600" marR="0" lvl="0" indent="-228600" algn="l" defTabSz="914400" rtl="0" eaLnBrk="1" fontAlgn="ctr" latinLnBrk="0" hangingPunct="1">
                        <a:lnSpc>
                          <a:spcPct val="100000"/>
                        </a:lnSpc>
                        <a:spcBef>
                          <a:spcPts val="0"/>
                        </a:spcBef>
                        <a:spcAft>
                          <a:spcPts val="0"/>
                        </a:spcAft>
                        <a:buClr>
                          <a:srgbClr val="000000"/>
                        </a:buClr>
                        <a:buSzPts val="1100"/>
                        <a:buFont typeface="+mj-lt"/>
                        <a:buAutoNum type="arabicPeriod"/>
                        <a:tabLst/>
                        <a:defRPr/>
                      </a:pPr>
                      <a:r>
                        <a:rPr kumimoji="0" lang="es-MX"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Diseñar intervenciones innovadoras para la mejora de la calidad sustentadas en evidencia científica para ser implementadas en el sistema de salud con enfoque de salud global y </a:t>
                      </a:r>
                      <a:r>
                        <a:rPr kumimoji="0" lang="es-MX"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Ecosalud</a:t>
                      </a:r>
                      <a:r>
                        <a:rPr kumimoji="0" lang="es-MX" sz="11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s-MX"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228600" marR="0" lvl="0" indent="-228600" algn="l" defTabSz="914400" rtl="0" eaLnBrk="1" fontAlgn="ctr" latinLnBrk="0" hangingPunct="1">
                        <a:lnSpc>
                          <a:spcPct val="100000"/>
                        </a:lnSpc>
                        <a:spcBef>
                          <a:spcPts val="0"/>
                        </a:spcBef>
                        <a:spcAft>
                          <a:spcPts val="0"/>
                        </a:spcAft>
                        <a:buClrTx/>
                        <a:buSzTx/>
                        <a:buFont typeface="+mj-lt"/>
                        <a:buAutoNum type="arabicPeriod"/>
                        <a:tabLst/>
                        <a:defRPr/>
                      </a:pPr>
                      <a:r>
                        <a:rPr kumimoji="0" lang="es-MX"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Evaluar el diseño, implementación y resultados de las intervenciones y políticas sobre calidad en todas sus dimensiones (equidad, efectividad, eficiencia, oportunidad, seguridad, centrada en el paciente, familia y comunidad, sostenibilidad, integralidad</a:t>
                      </a:r>
                      <a:r>
                        <a:rPr kumimoji="0" lang="es-MX" sz="11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a:t>
                      </a:r>
                      <a:endParaRPr kumimoji="0" lang="es-MX"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228600" marR="0" lvl="0" indent="-228600" algn="l" defTabSz="914400" rtl="0" eaLnBrk="1" fontAlgn="ctr" latinLnBrk="0" hangingPunct="1">
                        <a:lnSpc>
                          <a:spcPct val="100000"/>
                        </a:lnSpc>
                        <a:spcBef>
                          <a:spcPts val="0"/>
                        </a:spcBef>
                        <a:spcAft>
                          <a:spcPts val="0"/>
                        </a:spcAft>
                        <a:buClr>
                          <a:srgbClr val="000000"/>
                        </a:buClr>
                        <a:buSzPts val="1100"/>
                        <a:buFont typeface="+mj-lt"/>
                        <a:buAutoNum type="arabicPeriod"/>
                        <a:tabLst/>
                        <a:defRPr/>
                      </a:pPr>
                      <a:r>
                        <a:rPr kumimoji="0" lang="es-MX"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Proponer políticas públicas para mejorar la calidad del </a:t>
                      </a:r>
                      <a:r>
                        <a:rPr kumimoji="0" lang="es-MX"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sistema de salud abarcando los aspectos de salud humana, animal y ambiental (</a:t>
                      </a:r>
                      <a:r>
                        <a:rPr kumimoji="0" lang="es-MX" sz="11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one</a:t>
                      </a:r>
                      <a:r>
                        <a:rPr kumimoji="0" lang="es-MX"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s-MX" sz="11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health</a:t>
                      </a:r>
                      <a:r>
                        <a:rPr kumimoji="0" lang="es-MX"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s-MX" sz="11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one</a:t>
                      </a:r>
                      <a:r>
                        <a:rPr kumimoji="0" lang="es-MX"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s-MX" sz="11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quality</a:t>
                      </a:r>
                      <a:r>
                        <a:rPr kumimoji="0" lang="es-MX"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r>
                        <a:rPr kumimoji="0" lang="es-MX"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r>
                      <a:br>
                        <a:rPr kumimoji="0" lang="es-MX"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endParaRPr kumimoji="0" lang="es-MX" sz="11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a:p>
                      <a:pPr algn="l" rtl="0" fontAlgn="ctr">
                        <a:buClr>
                          <a:srgbClr val="000000"/>
                        </a:buClr>
                        <a:buSzPts val="1100"/>
                        <a:buFont typeface="Calibri" panose="020F0502020204030204" pitchFamily="34" charset="0"/>
                        <a:buAutoNum type="arabicPeriod"/>
                      </a:pPr>
                      <a:endParaRPr lang="es-MX" sz="1000" b="0" i="0" u="none" strike="noStrike" dirty="0">
                        <a:solidFill>
                          <a:srgbClr val="FF0000"/>
                        </a:solidFill>
                        <a:effectLst/>
                        <a:latin typeface="Calibri" panose="020F0502020204030204" pitchFamily="34" charset="0"/>
                        <a:cs typeface="Calibri" panose="020F0502020204030204" pitchFamily="34" charset="0"/>
                      </a:endParaRPr>
                    </a:p>
                  </a:txBody>
                  <a:tcPr marL="5393" marR="5393" marT="5393" marB="0"/>
                </a:tc>
                <a:tc>
                  <a:txBody>
                    <a:bodyPr/>
                    <a:lstStyle/>
                    <a:p>
                      <a:pPr marL="0" algn="ctr" defTabSz="914400" rtl="0" eaLnBrk="1" latinLnBrk="0" hangingPunct="1"/>
                      <a:r>
                        <a:rPr lang="es-MX" sz="1400" b="1" kern="1200" dirty="0">
                          <a:solidFill>
                            <a:schemeClr val="tx1"/>
                          </a:solidFill>
                          <a:latin typeface="+mn-lt"/>
                          <a:ea typeface="+mn-ea"/>
                          <a:cs typeface="+mn-cs"/>
                        </a:rPr>
                        <a:t>Análisis de los sistemas de Salud</a:t>
                      </a:r>
                    </a:p>
                    <a:p>
                      <a:endParaRPr lang="es-MX" sz="1400" dirty="0">
                        <a:solidFill>
                          <a:schemeClr val="tx1"/>
                        </a:solidFill>
                        <a:latin typeface="Calibri" panose="020F0502020204030204" pitchFamily="34" charset="0"/>
                        <a:cs typeface="Calibri" panose="020F0502020204030204" pitchFamily="34" charset="0"/>
                      </a:endParaRPr>
                    </a:p>
                    <a:p>
                      <a:pPr algn="ctr"/>
                      <a:r>
                        <a:rPr lang="es-MX" sz="1400" dirty="0">
                          <a:solidFill>
                            <a:schemeClr val="tx1"/>
                          </a:solidFill>
                          <a:latin typeface="Franklin Gothic Book" panose="020B0503020102020204" pitchFamily="34" charset="0"/>
                          <a:cs typeface="Calibri" panose="020F0502020204030204" pitchFamily="34" charset="0"/>
                        </a:rPr>
                        <a:t>Dra. Ofelia Poblano </a:t>
                      </a:r>
                      <a:r>
                        <a:rPr lang="es-MX" sz="1400" dirty="0" err="1">
                          <a:solidFill>
                            <a:schemeClr val="tx1"/>
                          </a:solidFill>
                          <a:latin typeface="Franklin Gothic Book" panose="020B0503020102020204" pitchFamily="34" charset="0"/>
                          <a:cs typeface="Calibri" panose="020F0502020204030204" pitchFamily="34" charset="0"/>
                        </a:rPr>
                        <a:t>Verástegui</a:t>
                      </a:r>
                      <a:endParaRPr lang="es-MX" sz="1400" dirty="0">
                        <a:solidFill>
                          <a:schemeClr val="tx1"/>
                        </a:solidFill>
                        <a:latin typeface="Franklin Gothic Book" panose="020B0503020102020204" pitchFamily="34" charset="0"/>
                        <a:cs typeface="Calibri" panose="020F0502020204030204" pitchFamily="34" charset="0"/>
                      </a:endParaRPr>
                    </a:p>
                  </a:txBody>
                  <a:tcPr/>
                </a:tc>
                <a:tc>
                  <a:txBody>
                    <a:bodyPr/>
                    <a:lstStyle/>
                    <a:p>
                      <a:pPr marL="228600" marR="0" lvl="0" indent="-228600" algn="just" defTabSz="914400" rtl="0" eaLnBrk="1" fontAlgn="auto" latinLnBrk="0" hangingPunct="1">
                        <a:lnSpc>
                          <a:spcPct val="107000"/>
                        </a:lnSpc>
                        <a:spcBef>
                          <a:spcPts val="0"/>
                        </a:spcBef>
                        <a:spcAft>
                          <a:spcPts val="0"/>
                        </a:spcAft>
                        <a:buClrTx/>
                        <a:buSzPts val="900"/>
                        <a:buFont typeface="+mj-lt"/>
                        <a:buAutoNum type="arabicPeriod"/>
                        <a:tabLst>
                          <a:tab pos="457200" algn="l"/>
                        </a:tabLst>
                        <a:defRPr/>
                      </a:pPr>
                      <a:r>
                        <a:rPr kumimoji="0" lang="es-MX" sz="1050" b="0" i="0" u="none" strike="noStrike" kern="1200" cap="none" spc="0" normalizeH="0" baseline="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Comprender los conceptos, características y funciones que sustentan a un sistema de salud, en el marco de los derechos </a:t>
                      </a:r>
                      <a:r>
                        <a:rPr kumimoji="0" lang="es-MX" sz="1050" b="0" i="0" u="none" strike="noStrike" kern="1200" cap="none" spc="0" normalizeH="0" baseline="0" dirty="0" smtClean="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humanos.</a:t>
                      </a:r>
                      <a:endParaRPr kumimoji="0" lang="es-MX" sz="1050" b="0" i="0" u="none" strike="noStrike" kern="1200" cap="none" spc="0" normalizeH="0" baseline="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a:p>
                      <a:pPr marL="228600" marR="0" lvl="0" indent="-228600" algn="just" defTabSz="914400" rtl="0" eaLnBrk="1" fontAlgn="auto" latinLnBrk="0" hangingPunct="1">
                        <a:lnSpc>
                          <a:spcPct val="107000"/>
                        </a:lnSpc>
                        <a:spcBef>
                          <a:spcPts val="0"/>
                        </a:spcBef>
                        <a:spcAft>
                          <a:spcPts val="0"/>
                        </a:spcAft>
                        <a:buClrTx/>
                        <a:buSzPts val="900"/>
                        <a:buFont typeface="+mj-lt"/>
                        <a:buAutoNum type="arabicPeriod"/>
                        <a:tabLst>
                          <a:tab pos="457200" algn="l"/>
                        </a:tabLst>
                        <a:defRPr/>
                      </a:pPr>
                      <a:r>
                        <a:rPr kumimoji="0" lang="es-MX" sz="1050" b="0" i="0" u="none" strike="noStrike" kern="1200" cap="none" spc="0" normalizeH="0" baseline="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Analizar la función rectora del sistema de salud, los principales componentes de la cobertura y del desempeño de los sistemas y servicios de salud </a:t>
                      </a:r>
                      <a:r>
                        <a:rPr lang="es-MX" sz="1050" b="0" i="0" u="none" strike="noStrike" dirty="0">
                          <a:solidFill>
                            <a:schemeClr val="tx1"/>
                          </a:solidFill>
                          <a:effectLst/>
                          <a:latin typeface="Calibri" panose="020F0502020204030204" pitchFamily="34" charset="0"/>
                          <a:cs typeface="Calibri" panose="020F0502020204030204" pitchFamily="34" charset="0"/>
                        </a:rPr>
                        <a:t>pública individuales y poblacionales con abordaje desde los derechos humanos,</a:t>
                      </a:r>
                      <a:r>
                        <a:rPr lang="es-MX" sz="1050" b="0" i="0" u="none" strike="noStrike" baseline="0" dirty="0">
                          <a:solidFill>
                            <a:schemeClr val="tx1"/>
                          </a:solidFill>
                          <a:effectLst/>
                          <a:latin typeface="Calibri" panose="020F0502020204030204" pitchFamily="34" charset="0"/>
                          <a:cs typeface="Calibri" panose="020F0502020204030204" pitchFamily="34" charset="0"/>
                        </a:rPr>
                        <a:t> </a:t>
                      </a:r>
                      <a:r>
                        <a:rPr kumimoji="0" lang="es-MX" sz="1050" b="0" i="0" u="none" strike="noStrike" kern="1200" cap="none" spc="0" normalizeH="0" baseline="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así como, de los sistemas de información y su aplicación en la gestión de la mejora de la calidad.</a:t>
                      </a:r>
                    </a:p>
                    <a:p>
                      <a:pPr marL="228600" marR="0" lvl="0" indent="-228600" algn="just" defTabSz="914400" rtl="0" eaLnBrk="1" fontAlgn="auto" latinLnBrk="0" hangingPunct="1">
                        <a:lnSpc>
                          <a:spcPct val="107000"/>
                        </a:lnSpc>
                        <a:spcBef>
                          <a:spcPts val="0"/>
                        </a:spcBef>
                        <a:spcAft>
                          <a:spcPts val="0"/>
                        </a:spcAft>
                        <a:buClrTx/>
                        <a:buSzPts val="900"/>
                        <a:buFont typeface="+mj-lt"/>
                        <a:buAutoNum type="arabicPeriod"/>
                        <a:tabLst>
                          <a:tab pos="457200" algn="l"/>
                        </a:tabLst>
                        <a:defRPr/>
                      </a:pPr>
                      <a:r>
                        <a:rPr kumimoji="0" lang="es-MX" sz="1050" b="0" i="0" u="none" strike="noStrike" kern="1200" cap="none" spc="0" normalizeH="0" baseline="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Analizar los componentes y el contexto de las reformas de los sistemas de salud, sus aspectos más relevantes y sus efectos a mediano y largo plazo.</a:t>
                      </a:r>
                    </a:p>
                    <a:p>
                      <a:pPr marL="228600" marR="0" lvl="0" indent="-228600" algn="just" defTabSz="914400" rtl="0" eaLnBrk="1" fontAlgn="auto" latinLnBrk="0" hangingPunct="1">
                        <a:lnSpc>
                          <a:spcPct val="107000"/>
                        </a:lnSpc>
                        <a:spcBef>
                          <a:spcPts val="0"/>
                        </a:spcBef>
                        <a:spcAft>
                          <a:spcPts val="0"/>
                        </a:spcAft>
                        <a:buClrTx/>
                        <a:buSzPts val="900"/>
                        <a:buFont typeface="+mj-lt"/>
                        <a:buAutoNum type="arabicPeriod"/>
                        <a:tabLst>
                          <a:tab pos="457200" algn="l"/>
                        </a:tabLst>
                        <a:defRPr/>
                      </a:pPr>
                      <a:r>
                        <a:rPr kumimoji="0" lang="es-MX" sz="1050" b="0" i="0" u="none" strike="noStrike" kern="1200" cap="none" spc="0" normalizeH="0" baseline="0" dirty="0" smtClean="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Analizar </a:t>
                      </a:r>
                      <a:r>
                        <a:rPr kumimoji="0" lang="es-MX" sz="1050" b="0" i="0" u="none" strike="noStrike" kern="1200" cap="none" spc="0" normalizeH="0" baseline="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la agenda de la salud universal y la equidad; el papel de la formación de los recursos humanos; y su relación con la gestión de la calidad de la atención.</a:t>
                      </a:r>
                    </a:p>
                    <a:p>
                      <a:pPr marL="228600" marR="0" lvl="0" indent="-228600" algn="just" defTabSz="914400" rtl="0" eaLnBrk="1" fontAlgn="auto" latinLnBrk="0" hangingPunct="1">
                        <a:lnSpc>
                          <a:spcPct val="107000"/>
                        </a:lnSpc>
                        <a:spcBef>
                          <a:spcPts val="0"/>
                        </a:spcBef>
                        <a:spcAft>
                          <a:spcPts val="0"/>
                        </a:spcAft>
                        <a:buClrTx/>
                        <a:buSzPts val="900"/>
                        <a:buFont typeface="+mj-lt"/>
                        <a:buAutoNum type="arabicPeriod"/>
                        <a:tabLst>
                          <a:tab pos="457200" algn="l"/>
                        </a:tabLst>
                        <a:defRPr/>
                      </a:pPr>
                      <a:r>
                        <a:rPr kumimoji="0" lang="es-MX" sz="1050" b="0" i="0" u="none" strike="noStrike" kern="1200" cap="none" spc="0" normalizeH="0" baseline="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Analizar el papel de los componentes teóricos del  sistema de salud con énfasis en las implicaciones de estos en la gestión de la calidad de los sistemas de  salud, </a:t>
                      </a:r>
                      <a:r>
                        <a:rPr kumimoji="0" lang="es-MX" sz="105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abarcando los aspectos de salud humana, animal y ambiental (</a:t>
                      </a:r>
                      <a:r>
                        <a:rPr kumimoji="0" lang="es-MX" sz="1050" b="0" i="0" u="none" strike="noStrike" kern="1200" cap="none" spc="0" normalizeH="0" baseline="0" noProof="0" dirty="0" err="1">
                          <a:ln>
                            <a:noFill/>
                          </a:ln>
                          <a:solidFill>
                            <a:schemeClr val="tx1"/>
                          </a:solidFill>
                          <a:effectLst/>
                          <a:uLnTx/>
                          <a:uFillTx/>
                          <a:latin typeface="Calibri" panose="020F0502020204030204" pitchFamily="34" charset="0"/>
                          <a:ea typeface="+mn-ea"/>
                          <a:cs typeface="Calibri" panose="020F0502020204030204" pitchFamily="34" charset="0"/>
                        </a:rPr>
                        <a:t>one</a:t>
                      </a:r>
                      <a:r>
                        <a:rPr kumimoji="0" lang="es-MX" sz="105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a:t>
                      </a:r>
                      <a:r>
                        <a:rPr kumimoji="0" lang="es-MX" sz="1050" b="0" i="0" u="none" strike="noStrike" kern="1200" cap="none" spc="0" normalizeH="0" baseline="0" noProof="0" dirty="0" err="1">
                          <a:ln>
                            <a:noFill/>
                          </a:ln>
                          <a:solidFill>
                            <a:schemeClr val="tx1"/>
                          </a:solidFill>
                          <a:effectLst/>
                          <a:uLnTx/>
                          <a:uFillTx/>
                          <a:latin typeface="Calibri" panose="020F0502020204030204" pitchFamily="34" charset="0"/>
                          <a:ea typeface="+mn-ea"/>
                          <a:cs typeface="Calibri" panose="020F0502020204030204" pitchFamily="34" charset="0"/>
                        </a:rPr>
                        <a:t>health</a:t>
                      </a:r>
                      <a:r>
                        <a:rPr kumimoji="0" lang="es-MX" sz="105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a:t>
                      </a:r>
                      <a:r>
                        <a:rPr kumimoji="0" lang="es-MX" sz="1050" b="0" i="0" u="none" strike="noStrike" kern="1200" cap="none" spc="0" normalizeH="0" baseline="0" noProof="0" dirty="0" err="1">
                          <a:ln>
                            <a:noFill/>
                          </a:ln>
                          <a:solidFill>
                            <a:schemeClr val="tx1"/>
                          </a:solidFill>
                          <a:effectLst/>
                          <a:uLnTx/>
                          <a:uFillTx/>
                          <a:latin typeface="Calibri" panose="020F0502020204030204" pitchFamily="34" charset="0"/>
                          <a:ea typeface="+mn-ea"/>
                          <a:cs typeface="Calibri" panose="020F0502020204030204" pitchFamily="34" charset="0"/>
                        </a:rPr>
                        <a:t>one</a:t>
                      </a:r>
                      <a:r>
                        <a:rPr kumimoji="0" lang="es-MX" sz="105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a:t>
                      </a:r>
                      <a:r>
                        <a:rPr kumimoji="0" lang="es-MX" sz="1050" b="0" i="0" u="none" strike="noStrike" kern="1200" cap="none" spc="0" normalizeH="0" baseline="0" noProof="0" dirty="0" err="1">
                          <a:ln>
                            <a:noFill/>
                          </a:ln>
                          <a:solidFill>
                            <a:schemeClr val="tx1"/>
                          </a:solidFill>
                          <a:effectLst/>
                          <a:uLnTx/>
                          <a:uFillTx/>
                          <a:latin typeface="Calibri" panose="020F0502020204030204" pitchFamily="34" charset="0"/>
                          <a:ea typeface="+mn-ea"/>
                          <a:cs typeface="Calibri" panose="020F0502020204030204" pitchFamily="34" charset="0"/>
                        </a:rPr>
                        <a:t>quality</a:t>
                      </a:r>
                      <a:r>
                        <a:rPr kumimoji="0" lang="es-MX" sz="1050" b="0" i="0" u="none" strike="noStrike" kern="1200" cap="none" spc="0" normalizeH="0" baseline="0" noProof="0" dirty="0" smtClean="0">
                          <a:ln>
                            <a:noFill/>
                          </a:ln>
                          <a:solidFill>
                            <a:schemeClr val="tx1"/>
                          </a:solidFill>
                          <a:effectLst/>
                          <a:uLnTx/>
                          <a:uFillTx/>
                          <a:latin typeface="Calibri" panose="020F0502020204030204" pitchFamily="34" charset="0"/>
                          <a:ea typeface="+mn-ea"/>
                          <a:cs typeface="Calibri" panose="020F0502020204030204" pitchFamily="34" charset="0"/>
                        </a:rPr>
                        <a:t>).</a:t>
                      </a:r>
                      <a:endParaRPr lang="es-MX"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6170" marR="56170" marT="0" marB="0"/>
                </a:tc>
                <a:extLst>
                  <a:ext uri="{0D108BD9-81ED-4DB2-BD59-A6C34878D82A}">
                    <a16:rowId xmlns:a16="http://schemas.microsoft.com/office/drawing/2014/main" val="2752508399"/>
                  </a:ext>
                </a:extLst>
              </a:tr>
            </a:tbl>
          </a:graphicData>
        </a:graphic>
      </p:graphicFrame>
      <p:sp>
        <p:nvSpPr>
          <p:cNvPr id="4" name="Title 1">
            <a:extLst>
              <a:ext uri="{FF2B5EF4-FFF2-40B4-BE49-F238E27FC236}">
                <a16:creationId xmlns:a16="http://schemas.microsoft.com/office/drawing/2014/main" id="{FA0C2F18-8E2E-9E42-A001-5A2B5D4C4CA3}"/>
              </a:ext>
            </a:extLst>
          </p:cNvPr>
          <p:cNvSpPr>
            <a:spLocks noGrp="1"/>
          </p:cNvSpPr>
          <p:nvPr>
            <p:ph type="title"/>
          </p:nvPr>
        </p:nvSpPr>
        <p:spPr>
          <a:xfrm>
            <a:off x="675409" y="143452"/>
            <a:ext cx="10515600" cy="686435"/>
          </a:xfrm>
        </p:spPr>
        <p:txBody>
          <a:bodyPr>
            <a:normAutofit/>
          </a:bodyPr>
          <a:lstStyle/>
          <a:p>
            <a:r>
              <a:rPr lang="es-ES_tradnl" sz="4000" dirty="0"/>
              <a:t>Unidades didácticas del área de concentración</a:t>
            </a:r>
          </a:p>
        </p:txBody>
      </p:sp>
      <p:graphicFrame>
        <p:nvGraphicFramePr>
          <p:cNvPr id="5" name="Marcador de contenido 3">
            <a:extLst>
              <a:ext uri="{FF2B5EF4-FFF2-40B4-BE49-F238E27FC236}">
                <a16:creationId xmlns:a16="http://schemas.microsoft.com/office/drawing/2014/main" id="{CC6496E1-7EDD-4E4E-83B6-8FF250FB91B4}"/>
              </a:ext>
            </a:extLst>
          </p:cNvPr>
          <p:cNvGraphicFramePr>
            <a:graphicFrameLocks/>
          </p:cNvGraphicFramePr>
          <p:nvPr>
            <p:extLst>
              <p:ext uri="{D42A27DB-BD31-4B8C-83A1-F6EECF244321}">
                <p14:modId xmlns:p14="http://schemas.microsoft.com/office/powerpoint/2010/main" val="755492289"/>
              </p:ext>
            </p:extLst>
          </p:nvPr>
        </p:nvGraphicFramePr>
        <p:xfrm>
          <a:off x="438911" y="4075619"/>
          <a:ext cx="11320272" cy="2220474"/>
        </p:xfrm>
        <a:graphic>
          <a:graphicData uri="http://schemas.openxmlformats.org/drawingml/2006/table">
            <a:tbl>
              <a:tblPr firstRow="1" bandRow="1">
                <a:tableStyleId>{5C22544A-7EE6-4342-B048-85BDC9FD1C3A}</a:tableStyleId>
              </a:tblPr>
              <a:tblGrid>
                <a:gridCol w="3773424">
                  <a:extLst>
                    <a:ext uri="{9D8B030D-6E8A-4147-A177-3AD203B41FA5}">
                      <a16:colId xmlns:a16="http://schemas.microsoft.com/office/drawing/2014/main" val="957476774"/>
                    </a:ext>
                  </a:extLst>
                </a:gridCol>
                <a:gridCol w="2672683">
                  <a:extLst>
                    <a:ext uri="{9D8B030D-6E8A-4147-A177-3AD203B41FA5}">
                      <a16:colId xmlns:a16="http://schemas.microsoft.com/office/drawing/2014/main" val="3374847469"/>
                    </a:ext>
                  </a:extLst>
                </a:gridCol>
                <a:gridCol w="4874165">
                  <a:extLst>
                    <a:ext uri="{9D8B030D-6E8A-4147-A177-3AD203B41FA5}">
                      <a16:colId xmlns:a16="http://schemas.microsoft.com/office/drawing/2014/main" val="2126786552"/>
                    </a:ext>
                  </a:extLst>
                </a:gridCol>
              </a:tblGrid>
              <a:tr h="368814">
                <a:tc>
                  <a:txBody>
                    <a:bodyPr/>
                    <a:lstStyle/>
                    <a:p>
                      <a:r>
                        <a:rPr lang="es-ES">
                          <a:solidFill>
                            <a:schemeClr val="tx1"/>
                          </a:solidFill>
                        </a:rPr>
                        <a:t>Competencias específicas</a:t>
                      </a:r>
                      <a:endParaRPr lang="es-MX" dirty="0">
                        <a:solidFill>
                          <a:schemeClr val="tx1"/>
                        </a:solidFill>
                      </a:endParaRPr>
                    </a:p>
                  </a:txBody>
                  <a:tcPr/>
                </a:tc>
                <a:tc>
                  <a:txBody>
                    <a:bodyPr/>
                    <a:lstStyle/>
                    <a:p>
                      <a:r>
                        <a:rPr lang="es-ES" dirty="0">
                          <a:solidFill>
                            <a:schemeClr val="tx1"/>
                          </a:solidFill>
                        </a:rPr>
                        <a:t>UD4</a:t>
                      </a:r>
                      <a:endParaRPr lang="es-MX" dirty="0">
                        <a:solidFill>
                          <a:schemeClr val="tx1"/>
                        </a:solidFill>
                      </a:endParaRPr>
                    </a:p>
                  </a:txBody>
                  <a:tcPr/>
                </a:tc>
                <a:tc>
                  <a:txBody>
                    <a:bodyPr/>
                    <a:lstStyle/>
                    <a:p>
                      <a:r>
                        <a:rPr lang="es-ES" dirty="0">
                          <a:solidFill>
                            <a:schemeClr val="tx1"/>
                          </a:solidFill>
                        </a:rPr>
                        <a:t>Competencias de UD</a:t>
                      </a:r>
                      <a:endParaRPr lang="es-MX" dirty="0">
                        <a:solidFill>
                          <a:schemeClr val="tx1"/>
                        </a:solidFill>
                      </a:endParaRPr>
                    </a:p>
                  </a:txBody>
                  <a:tcPr/>
                </a:tc>
                <a:extLst>
                  <a:ext uri="{0D108BD9-81ED-4DB2-BD59-A6C34878D82A}">
                    <a16:rowId xmlns:a16="http://schemas.microsoft.com/office/drawing/2014/main" val="276687053"/>
                  </a:ext>
                </a:extLst>
              </a:tr>
              <a:tr h="1019175">
                <a:tc>
                  <a:txBody>
                    <a:bodyPr/>
                    <a:lstStyle/>
                    <a:p>
                      <a:pPr marL="228600" marR="0" lvl="0" indent="-228600" algn="l" defTabSz="914400" rtl="0" eaLnBrk="1" fontAlgn="ctr" latinLnBrk="0" hangingPunct="1">
                        <a:lnSpc>
                          <a:spcPct val="100000"/>
                        </a:lnSpc>
                        <a:spcBef>
                          <a:spcPts val="0"/>
                        </a:spcBef>
                        <a:spcAft>
                          <a:spcPts val="0"/>
                        </a:spcAft>
                        <a:buClr>
                          <a:srgbClr val="000000"/>
                        </a:buClr>
                        <a:buSzPts val="1100"/>
                        <a:buFont typeface="+mj-lt"/>
                        <a:buAutoNum type="arabicPeriod"/>
                        <a:tabLst/>
                        <a:defRPr/>
                      </a:pPr>
                      <a:r>
                        <a:rPr kumimoji="0" lang="es-MX"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Formular y desarrollar proyectos de investigación en </a:t>
                      </a:r>
                      <a:r>
                        <a:rPr kumimoji="0" lang="es-MX" sz="105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t>calidad del sistema de salud con perspectiva social y de género. </a:t>
                      </a:r>
                    </a:p>
                    <a:p>
                      <a:pPr marL="228600" marR="0" lvl="0" indent="-228600" algn="l" defTabSz="914400" rtl="0" eaLnBrk="1" fontAlgn="ctr" latinLnBrk="0" hangingPunct="1">
                        <a:lnSpc>
                          <a:spcPct val="100000"/>
                        </a:lnSpc>
                        <a:spcBef>
                          <a:spcPts val="0"/>
                        </a:spcBef>
                        <a:spcAft>
                          <a:spcPts val="0"/>
                        </a:spcAft>
                        <a:buClr>
                          <a:srgbClr val="000000"/>
                        </a:buClr>
                        <a:buSzPts val="1100"/>
                        <a:buFont typeface="+mj-lt"/>
                        <a:buAutoNum type="arabicPeriod"/>
                        <a:tabLst/>
                        <a:defRPr/>
                      </a:pPr>
                      <a:r>
                        <a:rPr kumimoji="0" lang="es-MX"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Diseñar intervenciones innovadoras para la mejora de la calidad sustentadas en evidencia científica para ser implementadas en el sistema de salud con enfoque de salud global y </a:t>
                      </a:r>
                      <a:r>
                        <a:rPr kumimoji="0" lang="es-MX" sz="105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Ecosalud</a:t>
                      </a:r>
                      <a:r>
                        <a:rPr kumimoji="0" lang="es-MX"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t>
                      </a:r>
                    </a:p>
                    <a:p>
                      <a:pPr marL="228600" marR="0" lvl="0" indent="-228600" algn="l" defTabSz="914400" rtl="0" eaLnBrk="1" fontAlgn="ctr" latinLnBrk="0" hangingPunct="1">
                        <a:lnSpc>
                          <a:spcPct val="100000"/>
                        </a:lnSpc>
                        <a:spcBef>
                          <a:spcPts val="0"/>
                        </a:spcBef>
                        <a:spcAft>
                          <a:spcPts val="0"/>
                        </a:spcAft>
                        <a:buClrTx/>
                        <a:buSzTx/>
                        <a:buFont typeface="+mj-lt"/>
                        <a:buAutoNum type="arabicPeriod"/>
                        <a:tabLst/>
                        <a:defRPr/>
                      </a:pPr>
                      <a:r>
                        <a:rPr kumimoji="0" lang="es-MX" sz="1050" b="0" i="0" u="none" strike="noStrike" kern="1200" cap="none" spc="0" normalizeH="0" baseline="0" noProof="0" dirty="0">
                          <a:ln>
                            <a:noFill/>
                          </a:ln>
                          <a:solidFill>
                            <a:prstClr val="black"/>
                          </a:solidFill>
                          <a:effectLst/>
                          <a:uLnTx/>
                          <a:uFillTx/>
                          <a:latin typeface="Calibri" panose="020F0502020204030204"/>
                          <a:ea typeface="+mn-ea"/>
                          <a:cs typeface="+mn-cs"/>
                        </a:rPr>
                        <a:t>Evaluar el diseño, implementación y resultados de las intervenciones y políticas sobre calidad en todas sus dimensiones (equidad, efectividad, eficiencia, oportunidad, seguridad, centrada en el paciente, familia y comunidad, sostenibilidad, integralidad</a:t>
                      </a:r>
                      <a:r>
                        <a:rPr kumimoji="0" lang="es-MX" sz="105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endParaRPr lang="es-MX" sz="1400" dirty="0">
                        <a:solidFill>
                          <a:schemeClr val="tx1"/>
                        </a:solidFill>
                      </a:endParaRPr>
                    </a:p>
                  </a:txBody>
                  <a:tcPr/>
                </a:tc>
                <a:tc>
                  <a:txBody>
                    <a:bodyPr/>
                    <a:lstStyle/>
                    <a:p>
                      <a:pPr algn="ctr"/>
                      <a:r>
                        <a:rPr lang="es-MX" sz="1400" b="1" dirty="0">
                          <a:solidFill>
                            <a:schemeClr val="tx1"/>
                          </a:solidFill>
                        </a:rPr>
                        <a:t>Métodos y técnicas de investigación aplicados a la gestión de la calidad</a:t>
                      </a:r>
                    </a:p>
                    <a:p>
                      <a:endParaRPr lang="es-MX" sz="1400" dirty="0">
                        <a:solidFill>
                          <a:schemeClr val="tx1"/>
                        </a:solidFill>
                      </a:endParaRPr>
                    </a:p>
                    <a:p>
                      <a:pPr algn="ctr"/>
                      <a:r>
                        <a:rPr lang="es-MX" sz="1400" dirty="0">
                          <a:solidFill>
                            <a:schemeClr val="tx1"/>
                          </a:solidFill>
                        </a:rPr>
                        <a:t>Dra. Ofelia Poblano </a:t>
                      </a:r>
                      <a:r>
                        <a:rPr lang="es-MX" sz="1400" dirty="0" err="1">
                          <a:solidFill>
                            <a:schemeClr val="tx1"/>
                          </a:solidFill>
                        </a:rPr>
                        <a:t>Verástegui</a:t>
                      </a:r>
                      <a:endParaRPr lang="es-MX" sz="1400" dirty="0">
                        <a:solidFill>
                          <a:schemeClr val="tx1"/>
                        </a:solidFill>
                      </a:endParaRPr>
                    </a:p>
                  </a:txBody>
                  <a:tcPr/>
                </a:tc>
                <a:tc>
                  <a:txBody>
                    <a:bodyPr/>
                    <a:lstStyle/>
                    <a:p>
                      <a:pPr marL="228600" marR="0" lvl="0" indent="-228600" algn="just" defTabSz="914400" rtl="0" eaLnBrk="1" fontAlgn="auto" latinLnBrk="0" hangingPunct="1">
                        <a:lnSpc>
                          <a:spcPct val="107000"/>
                        </a:lnSpc>
                        <a:spcBef>
                          <a:spcPts val="0"/>
                        </a:spcBef>
                        <a:spcAft>
                          <a:spcPts val="0"/>
                        </a:spcAft>
                        <a:buClrTx/>
                        <a:buSzPts val="900"/>
                        <a:buFont typeface="+mj-lt"/>
                        <a:buAutoNum type="arabicPeriod"/>
                        <a:tabLst>
                          <a:tab pos="457200" algn="l"/>
                        </a:tabLst>
                        <a:defRPr/>
                      </a:pPr>
                      <a:r>
                        <a:rPr kumimoji="0" lang="es-MX" sz="11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Analizar los diferentes diseños de estudios de investigación que pueden ser aplicados a la investigación en sistemas de salud y en calidad de la atención.</a:t>
                      </a:r>
                    </a:p>
                    <a:p>
                      <a:pPr marL="228600" marR="0" lvl="0" indent="-228600" algn="just" defTabSz="914400" rtl="0" eaLnBrk="1" fontAlgn="auto" latinLnBrk="0" hangingPunct="1">
                        <a:lnSpc>
                          <a:spcPct val="107000"/>
                        </a:lnSpc>
                        <a:spcBef>
                          <a:spcPts val="0"/>
                        </a:spcBef>
                        <a:spcAft>
                          <a:spcPts val="0"/>
                        </a:spcAft>
                        <a:buClrTx/>
                        <a:buSzPts val="900"/>
                        <a:buFont typeface="+mj-lt"/>
                        <a:buAutoNum type="arabicPeriod"/>
                        <a:tabLst>
                          <a:tab pos="457200" algn="l"/>
                        </a:tabLst>
                        <a:defRPr/>
                      </a:pPr>
                      <a:r>
                        <a:rPr kumimoji="0" lang="es-MX" sz="11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Identificar los principales referentes teóricos para el abordaje de la calidad de la atención </a:t>
                      </a:r>
                      <a:r>
                        <a:rPr kumimoji="0" lang="es-MX" sz="11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t>con enfoque de salud global, </a:t>
                      </a:r>
                      <a:r>
                        <a:rPr kumimoji="0" lang="es-MX" sz="1100" b="0" i="0" u="none" strike="noStrike" kern="1200" cap="none" spc="0" normalizeH="0" baseline="0" noProof="0" dirty="0" err="1">
                          <a:ln>
                            <a:noFill/>
                          </a:ln>
                          <a:solidFill>
                            <a:schemeClr val="tx1"/>
                          </a:solidFill>
                          <a:effectLst/>
                          <a:uLnTx/>
                          <a:uFillTx/>
                          <a:latin typeface="Calibri" panose="020F0502020204030204" pitchFamily="34" charset="0"/>
                          <a:ea typeface="+mn-ea"/>
                          <a:cs typeface="+mn-cs"/>
                        </a:rPr>
                        <a:t>Ecosalud</a:t>
                      </a:r>
                      <a:r>
                        <a:rPr kumimoji="0" lang="es-MX" sz="11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t>, perspectiva social y de género.</a:t>
                      </a:r>
                    </a:p>
                    <a:p>
                      <a:pPr marL="228600" marR="0" lvl="0" indent="-228600" algn="just" defTabSz="914400" rtl="0" eaLnBrk="1" fontAlgn="auto" latinLnBrk="0" hangingPunct="1">
                        <a:lnSpc>
                          <a:spcPct val="107000"/>
                        </a:lnSpc>
                        <a:spcBef>
                          <a:spcPts val="0"/>
                        </a:spcBef>
                        <a:spcAft>
                          <a:spcPts val="0"/>
                        </a:spcAft>
                        <a:buClrTx/>
                        <a:buSzPts val="900"/>
                        <a:buFont typeface="+mj-lt"/>
                        <a:buAutoNum type="arabicPeriod"/>
                        <a:tabLst>
                          <a:tab pos="457200" algn="l"/>
                        </a:tabLst>
                        <a:defRPr/>
                      </a:pPr>
                      <a:r>
                        <a:rPr kumimoji="0" lang="es-MX" sz="11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t>Seleccionar de entre los diseños de estudios de investigación lo más </a:t>
                      </a:r>
                      <a:r>
                        <a:rPr kumimoji="0" lang="es-MX" sz="1100" b="0" i="0" u="none" strike="noStrike" kern="1200" cap="none" spc="0" normalizeH="0" baseline="0" noProof="0" dirty="0" smtClean="0">
                          <a:ln>
                            <a:noFill/>
                          </a:ln>
                          <a:solidFill>
                            <a:schemeClr val="tx1"/>
                          </a:solidFill>
                          <a:effectLst/>
                          <a:uLnTx/>
                          <a:uFillTx/>
                          <a:latin typeface="Calibri" panose="020F0502020204030204" pitchFamily="34" charset="0"/>
                          <a:ea typeface="+mn-ea"/>
                          <a:cs typeface="+mn-cs"/>
                        </a:rPr>
                        <a:t>adecuados </a:t>
                      </a:r>
                      <a:r>
                        <a:rPr kumimoji="0" lang="es-MX" sz="11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t>para el protocolo de </a:t>
                      </a:r>
                      <a:r>
                        <a:rPr kumimoji="0" lang="es-MX" sz="1100" b="0" i="0" u="none" strike="noStrike" kern="1200" cap="none" spc="0" normalizeH="0" baseline="0" noProof="0" dirty="0" smtClean="0">
                          <a:ln>
                            <a:noFill/>
                          </a:ln>
                          <a:solidFill>
                            <a:schemeClr val="tx1"/>
                          </a:solidFill>
                          <a:effectLst/>
                          <a:uLnTx/>
                          <a:uFillTx/>
                          <a:latin typeface="Calibri" panose="020F0502020204030204" pitchFamily="34" charset="0"/>
                          <a:ea typeface="+mn-ea"/>
                          <a:cs typeface="+mn-cs"/>
                        </a:rPr>
                        <a:t>tesis</a:t>
                      </a:r>
                      <a:r>
                        <a:rPr kumimoji="0" lang="es-MX" sz="1100" b="0" i="0" u="none" strike="noStrike" kern="1200" cap="none" spc="0" normalizeH="0" baseline="0" noProof="0" dirty="0" smtClean="0">
                          <a:ln>
                            <a:noFill/>
                          </a:ln>
                          <a:solidFill>
                            <a:srgbClr val="FF0000"/>
                          </a:solidFill>
                          <a:effectLst/>
                          <a:uLnTx/>
                          <a:uFillTx/>
                          <a:latin typeface="Calibri" panose="020F0502020204030204" pitchFamily="34" charset="0"/>
                          <a:ea typeface="+mn-ea"/>
                          <a:cs typeface="+mn-cs"/>
                        </a:rPr>
                        <a:t>.</a:t>
                      </a:r>
                      <a:endParaRPr kumimoji="0" lang="es-MX" sz="11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07000"/>
                        </a:lnSpc>
                        <a:spcBef>
                          <a:spcPts val="0"/>
                        </a:spcBef>
                        <a:spcAft>
                          <a:spcPts val="0"/>
                        </a:spcAft>
                        <a:buClrTx/>
                        <a:buSzPts val="900"/>
                        <a:buFont typeface="Century Gothic" panose="020B0502020202020204" pitchFamily="34" charset="0"/>
                        <a:buNone/>
                        <a:tabLst/>
                        <a:defRPr/>
                      </a:pPr>
                      <a:endParaRPr kumimoji="0" lang="es-MX" sz="14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2752508399"/>
                  </a:ext>
                </a:extLst>
              </a:tr>
            </a:tbl>
          </a:graphicData>
        </a:graphic>
      </p:graphicFrame>
    </p:spTree>
    <p:extLst>
      <p:ext uri="{BB962C8B-B14F-4D97-AF65-F5344CB8AC3E}">
        <p14:creationId xmlns:p14="http://schemas.microsoft.com/office/powerpoint/2010/main" val="3887993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3">
            <a:extLst>
              <a:ext uri="{FF2B5EF4-FFF2-40B4-BE49-F238E27FC236}">
                <a16:creationId xmlns:a16="http://schemas.microsoft.com/office/drawing/2014/main" id="{CC6496E1-7EDD-4E4E-83B6-8FF250FB91B4}"/>
              </a:ext>
            </a:extLst>
          </p:cNvPr>
          <p:cNvGraphicFramePr>
            <a:graphicFrameLocks/>
          </p:cNvGraphicFramePr>
          <p:nvPr>
            <p:extLst>
              <p:ext uri="{D42A27DB-BD31-4B8C-83A1-F6EECF244321}">
                <p14:modId xmlns:p14="http://schemas.microsoft.com/office/powerpoint/2010/main" val="3801504442"/>
              </p:ext>
            </p:extLst>
          </p:nvPr>
        </p:nvGraphicFramePr>
        <p:xfrm>
          <a:off x="219458" y="631982"/>
          <a:ext cx="11795759" cy="2254129"/>
        </p:xfrm>
        <a:graphic>
          <a:graphicData uri="http://schemas.openxmlformats.org/drawingml/2006/table">
            <a:tbl>
              <a:tblPr firstRow="1" bandRow="1">
                <a:tableStyleId>{5C22544A-7EE6-4342-B048-85BDC9FD1C3A}</a:tableStyleId>
              </a:tblPr>
              <a:tblGrid>
                <a:gridCol w="3931920">
                  <a:extLst>
                    <a:ext uri="{9D8B030D-6E8A-4147-A177-3AD203B41FA5}">
                      <a16:colId xmlns:a16="http://schemas.microsoft.com/office/drawing/2014/main" val="957476774"/>
                    </a:ext>
                  </a:extLst>
                </a:gridCol>
                <a:gridCol w="2784944">
                  <a:extLst>
                    <a:ext uri="{9D8B030D-6E8A-4147-A177-3AD203B41FA5}">
                      <a16:colId xmlns:a16="http://schemas.microsoft.com/office/drawing/2014/main" val="3374847469"/>
                    </a:ext>
                  </a:extLst>
                </a:gridCol>
                <a:gridCol w="5078895">
                  <a:extLst>
                    <a:ext uri="{9D8B030D-6E8A-4147-A177-3AD203B41FA5}">
                      <a16:colId xmlns:a16="http://schemas.microsoft.com/office/drawing/2014/main" val="2126786552"/>
                    </a:ext>
                  </a:extLst>
                </a:gridCol>
              </a:tblGrid>
              <a:tr h="368814">
                <a:tc>
                  <a:txBody>
                    <a:bodyPr/>
                    <a:lstStyle/>
                    <a:p>
                      <a:r>
                        <a:rPr lang="es-ES" dirty="0">
                          <a:solidFill>
                            <a:schemeClr val="tx1"/>
                          </a:solidFill>
                        </a:rPr>
                        <a:t>Competencias específicas</a:t>
                      </a:r>
                      <a:endParaRPr lang="es-MX" dirty="0">
                        <a:solidFill>
                          <a:schemeClr val="tx1"/>
                        </a:solidFill>
                      </a:endParaRPr>
                    </a:p>
                  </a:txBody>
                  <a:tcPr/>
                </a:tc>
                <a:tc>
                  <a:txBody>
                    <a:bodyPr/>
                    <a:lstStyle/>
                    <a:p>
                      <a:r>
                        <a:rPr lang="es-ES" dirty="0">
                          <a:solidFill>
                            <a:schemeClr val="tx1"/>
                          </a:solidFill>
                        </a:rPr>
                        <a:t>UD5</a:t>
                      </a:r>
                      <a:endParaRPr lang="es-MX" dirty="0">
                        <a:solidFill>
                          <a:schemeClr val="tx1"/>
                        </a:solidFill>
                      </a:endParaRPr>
                    </a:p>
                  </a:txBody>
                  <a:tcPr/>
                </a:tc>
                <a:tc>
                  <a:txBody>
                    <a:bodyPr/>
                    <a:lstStyle/>
                    <a:p>
                      <a:r>
                        <a:rPr lang="es-ES" dirty="0">
                          <a:solidFill>
                            <a:schemeClr val="tx1"/>
                          </a:solidFill>
                        </a:rPr>
                        <a:t>Competencias de UD</a:t>
                      </a:r>
                      <a:endParaRPr lang="es-MX" dirty="0">
                        <a:solidFill>
                          <a:schemeClr val="tx1"/>
                        </a:solidFill>
                      </a:endParaRPr>
                    </a:p>
                  </a:txBody>
                  <a:tcPr/>
                </a:tc>
                <a:extLst>
                  <a:ext uri="{0D108BD9-81ED-4DB2-BD59-A6C34878D82A}">
                    <a16:rowId xmlns:a16="http://schemas.microsoft.com/office/drawing/2014/main" val="276687053"/>
                  </a:ext>
                </a:extLst>
              </a:tr>
              <a:tr h="1019175">
                <a:tc>
                  <a:txBody>
                    <a:bodyPr/>
                    <a:lstStyle/>
                    <a:p>
                      <a:pPr marL="228600" marR="0" lvl="0" indent="-228600" algn="l" defTabSz="914400" rtl="0" eaLnBrk="1" fontAlgn="ctr" latinLnBrk="0" hangingPunct="1">
                        <a:lnSpc>
                          <a:spcPct val="100000"/>
                        </a:lnSpc>
                        <a:spcBef>
                          <a:spcPts val="0"/>
                        </a:spcBef>
                        <a:spcAft>
                          <a:spcPts val="0"/>
                        </a:spcAft>
                        <a:buClr>
                          <a:srgbClr val="000000"/>
                        </a:buClr>
                        <a:buSzPts val="1100"/>
                        <a:buFont typeface="+mj-lt"/>
                        <a:buAutoNum type="arabicPeriod"/>
                        <a:tabLst/>
                        <a:defRPr/>
                      </a:pPr>
                      <a:r>
                        <a:rPr kumimoji="0" lang="es-MX"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Formular y desarrollar proyectos de investigación en calidad del sistema de salud con perspectiva social y de género</a:t>
                      </a:r>
                      <a:r>
                        <a:rPr kumimoji="0" lang="es-MX" sz="1100" b="0"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a:t>
                      </a:r>
                      <a:r>
                        <a:rPr kumimoji="0" lang="es-MX"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p>
                    <a:p>
                      <a:pPr marL="228600" marR="0" lvl="0" indent="-228600" algn="l" defTabSz="914400" rtl="0" eaLnBrk="1" fontAlgn="ctr" latinLnBrk="0" hangingPunct="1">
                        <a:lnSpc>
                          <a:spcPct val="100000"/>
                        </a:lnSpc>
                        <a:spcBef>
                          <a:spcPts val="0"/>
                        </a:spcBef>
                        <a:spcAft>
                          <a:spcPts val="0"/>
                        </a:spcAft>
                        <a:buClrTx/>
                        <a:buSzTx/>
                        <a:buFont typeface="+mj-lt"/>
                        <a:buAutoNum type="arabicPeriod"/>
                        <a:tabLst/>
                        <a:defRPr/>
                      </a:pPr>
                      <a:r>
                        <a:rPr kumimoji="0" lang="es-MX" sz="1100" b="0" i="0" u="none" strike="noStrike" kern="1200" cap="none" spc="0" normalizeH="0" baseline="0" noProof="0" dirty="0">
                          <a:ln>
                            <a:noFill/>
                          </a:ln>
                          <a:solidFill>
                            <a:prstClr val="black"/>
                          </a:solidFill>
                          <a:effectLst/>
                          <a:uLnTx/>
                          <a:uFillTx/>
                          <a:latin typeface="Calibri" panose="020F0502020204030204"/>
                          <a:ea typeface="+mn-ea"/>
                          <a:cs typeface="+mn-cs"/>
                        </a:rPr>
                        <a:t>Evaluar el diseño, implementación y resultados de las intervenciones y políticas sobre calidad en todas sus dimensiones (equidad, efectividad, eficiencia, oportunidad, seguridad, centrada en el paciente, familia y comunidad, sostenibilidad, integralidad).</a:t>
                      </a:r>
                    </a:p>
                    <a:p>
                      <a:pPr marL="228600" marR="0" lvl="0" indent="-228600" algn="l" defTabSz="914400" rtl="0" eaLnBrk="1" fontAlgn="ctr" latinLnBrk="0" hangingPunct="1">
                        <a:lnSpc>
                          <a:spcPct val="100000"/>
                        </a:lnSpc>
                        <a:spcBef>
                          <a:spcPts val="0"/>
                        </a:spcBef>
                        <a:spcAft>
                          <a:spcPts val="0"/>
                        </a:spcAft>
                        <a:buClr>
                          <a:srgbClr val="000000"/>
                        </a:buClr>
                        <a:buSzPts val="1100"/>
                        <a:buFont typeface="+mj-lt"/>
                        <a:buAutoNum type="arabicPeriod"/>
                        <a:tabLst/>
                        <a:defRPr/>
                      </a:pPr>
                      <a:endParaRPr lang="es-MX" sz="1600" dirty="0">
                        <a:solidFill>
                          <a:schemeClr val="tx1"/>
                        </a:solidFill>
                      </a:endParaRPr>
                    </a:p>
                  </a:txBody>
                  <a:tcPr/>
                </a:tc>
                <a:tc>
                  <a:txBody>
                    <a:bodyPr/>
                    <a:lstStyle/>
                    <a:p>
                      <a:pPr algn="ctr"/>
                      <a:r>
                        <a:rPr lang="es-MX" sz="1600" b="1" dirty="0" smtClean="0">
                          <a:solidFill>
                            <a:schemeClr val="tx1"/>
                          </a:solidFill>
                        </a:rPr>
                        <a:t>Metodología </a:t>
                      </a:r>
                      <a:r>
                        <a:rPr lang="es-MX" sz="1600" b="1" baseline="0" dirty="0" smtClean="0">
                          <a:solidFill>
                            <a:schemeClr val="tx1"/>
                          </a:solidFill>
                        </a:rPr>
                        <a:t>para </a:t>
                      </a:r>
                      <a:r>
                        <a:rPr lang="es-MX" sz="1600" b="1" baseline="0" dirty="0">
                          <a:solidFill>
                            <a:schemeClr val="tx1"/>
                          </a:solidFill>
                        </a:rPr>
                        <a:t>la revisión </a:t>
                      </a:r>
                      <a:r>
                        <a:rPr lang="es-MX" sz="1600" b="1" baseline="0" dirty="0" smtClean="0">
                          <a:solidFill>
                            <a:schemeClr val="tx1"/>
                          </a:solidFill>
                        </a:rPr>
                        <a:t>sistemática</a:t>
                      </a:r>
                      <a:endParaRPr lang="es-MX" sz="1600" b="1" dirty="0">
                        <a:solidFill>
                          <a:schemeClr val="tx1"/>
                        </a:solidFill>
                      </a:endParaRPr>
                    </a:p>
                    <a:p>
                      <a:endParaRPr lang="es-MX" sz="1600" dirty="0" smtClean="0">
                        <a:solidFill>
                          <a:schemeClr val="tx1"/>
                        </a:solidFill>
                      </a:endParaRPr>
                    </a:p>
                    <a:p>
                      <a:r>
                        <a:rPr lang="es-MX" sz="1600" dirty="0" smtClean="0">
                          <a:solidFill>
                            <a:schemeClr val="tx1"/>
                          </a:solidFill>
                        </a:rPr>
                        <a:t>Dr</a:t>
                      </a:r>
                      <a:r>
                        <a:rPr lang="es-MX" sz="1600" dirty="0">
                          <a:solidFill>
                            <a:schemeClr val="tx1"/>
                          </a:solidFill>
                        </a:rPr>
                        <a:t>. Daniel Ángel García</a:t>
                      </a:r>
                    </a:p>
                  </a:txBody>
                  <a:tcPr/>
                </a:tc>
                <a:tc>
                  <a:txBody>
                    <a:bodyPr/>
                    <a:lstStyle/>
                    <a:p>
                      <a:pPr marL="228600" marR="0" lvl="0" indent="-228600" algn="just" defTabSz="914400" rtl="0" eaLnBrk="1" fontAlgn="auto" latinLnBrk="0" hangingPunct="1">
                        <a:lnSpc>
                          <a:spcPct val="107000"/>
                        </a:lnSpc>
                        <a:spcBef>
                          <a:spcPts val="0"/>
                        </a:spcBef>
                        <a:spcAft>
                          <a:spcPts val="0"/>
                        </a:spcAft>
                        <a:buClrTx/>
                        <a:buSzPts val="900"/>
                        <a:buFont typeface="+mj-lt"/>
                        <a:buAutoNum type="arabicPeriod"/>
                        <a:tabLst>
                          <a:tab pos="457200" algn="l"/>
                        </a:tabLst>
                        <a:defRPr/>
                      </a:pPr>
                      <a:r>
                        <a:rPr kumimoji="0" lang="es-MX" sz="11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Realizar búsquedas en las diferentes bases de datos utilizando los operadores boléanos y los términos controlados.</a:t>
                      </a:r>
                    </a:p>
                    <a:p>
                      <a:pPr marL="228600" marR="0" lvl="0" indent="-228600" algn="just" defTabSz="914400" rtl="0" eaLnBrk="1" fontAlgn="auto" latinLnBrk="0" hangingPunct="1">
                        <a:lnSpc>
                          <a:spcPct val="107000"/>
                        </a:lnSpc>
                        <a:spcBef>
                          <a:spcPts val="0"/>
                        </a:spcBef>
                        <a:spcAft>
                          <a:spcPts val="0"/>
                        </a:spcAft>
                        <a:buClrTx/>
                        <a:buSzPts val="900"/>
                        <a:buFont typeface="+mj-lt"/>
                        <a:buAutoNum type="arabicPeriod"/>
                        <a:tabLst>
                          <a:tab pos="457200" algn="l"/>
                        </a:tabLst>
                        <a:defRPr/>
                      </a:pPr>
                      <a:r>
                        <a:rPr kumimoji="0" lang="es-MX" sz="11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Comprender los resultados de las búsquedas y cómo manejarlos utilizando criterios de inclusión para selección de artículos.</a:t>
                      </a:r>
                    </a:p>
                    <a:p>
                      <a:pPr marL="228600" marR="0" lvl="0" indent="-228600" algn="just" defTabSz="914400" rtl="0" eaLnBrk="1" fontAlgn="auto" latinLnBrk="0" hangingPunct="1">
                        <a:lnSpc>
                          <a:spcPct val="107000"/>
                        </a:lnSpc>
                        <a:spcBef>
                          <a:spcPts val="0"/>
                        </a:spcBef>
                        <a:spcAft>
                          <a:spcPts val="0"/>
                        </a:spcAft>
                        <a:buClrTx/>
                        <a:buSzPts val="900"/>
                        <a:buFont typeface="+mj-lt"/>
                        <a:buAutoNum type="arabicPeriod"/>
                        <a:tabLst>
                          <a:tab pos="457200" algn="l"/>
                        </a:tabLst>
                        <a:defRPr/>
                      </a:pPr>
                      <a:r>
                        <a:rPr kumimoji="0" lang="es-MX" sz="11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Analizar de manera crítica literatura en la investigación de la calidad de la atención mediante el uso de las diferentes escalas de evaluación de la calidad metodológica de los artículos.</a:t>
                      </a:r>
                    </a:p>
                    <a:p>
                      <a:pPr marL="228600" marR="0" lvl="0" indent="-228600" algn="just" defTabSz="914400" rtl="0" eaLnBrk="1" fontAlgn="auto" latinLnBrk="0" hangingPunct="1">
                        <a:lnSpc>
                          <a:spcPct val="107000"/>
                        </a:lnSpc>
                        <a:spcBef>
                          <a:spcPts val="0"/>
                        </a:spcBef>
                        <a:spcAft>
                          <a:spcPts val="0"/>
                        </a:spcAft>
                        <a:buClrTx/>
                        <a:buSzPts val="900"/>
                        <a:buFont typeface="+mj-lt"/>
                        <a:buAutoNum type="arabicPeriod"/>
                        <a:tabLst>
                          <a:tab pos="457200" algn="l"/>
                        </a:tabLst>
                        <a:defRPr/>
                      </a:pPr>
                      <a:r>
                        <a:rPr kumimoji="0" lang="es-MX" sz="11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Organizar la información que se obtiene de las búsquedas que permita planificar nuevas búsquedas en función de las necesidades identificadas en el protocolo de tesis.</a:t>
                      </a:r>
                      <a:endParaRPr kumimoji="0" lang="es-MX" sz="14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2752508399"/>
                  </a:ext>
                </a:extLst>
              </a:tr>
            </a:tbl>
          </a:graphicData>
        </a:graphic>
      </p:graphicFrame>
      <p:sp>
        <p:nvSpPr>
          <p:cNvPr id="6" name="Title 1">
            <a:extLst>
              <a:ext uri="{FF2B5EF4-FFF2-40B4-BE49-F238E27FC236}">
                <a16:creationId xmlns:a16="http://schemas.microsoft.com/office/drawing/2014/main" id="{FA0C2F18-8E2E-9E42-A001-5A2B5D4C4CA3}"/>
              </a:ext>
            </a:extLst>
          </p:cNvPr>
          <p:cNvSpPr>
            <a:spLocks noGrp="1"/>
          </p:cNvSpPr>
          <p:nvPr>
            <p:ph type="title"/>
          </p:nvPr>
        </p:nvSpPr>
        <p:spPr>
          <a:xfrm>
            <a:off x="675409" y="15436"/>
            <a:ext cx="10515600" cy="686435"/>
          </a:xfrm>
        </p:spPr>
        <p:txBody>
          <a:bodyPr>
            <a:normAutofit/>
          </a:bodyPr>
          <a:lstStyle/>
          <a:p>
            <a:r>
              <a:rPr lang="es-ES_tradnl" sz="4000" dirty="0"/>
              <a:t>Unidades didácticas del área de concentración</a:t>
            </a:r>
          </a:p>
        </p:txBody>
      </p:sp>
      <p:graphicFrame>
        <p:nvGraphicFramePr>
          <p:cNvPr id="7" name="Marcador de contenido 3">
            <a:extLst>
              <a:ext uri="{FF2B5EF4-FFF2-40B4-BE49-F238E27FC236}">
                <a16:creationId xmlns:a16="http://schemas.microsoft.com/office/drawing/2014/main" id="{CC6496E1-7EDD-4E4E-83B6-8FF250FB91B4}"/>
              </a:ext>
            </a:extLst>
          </p:cNvPr>
          <p:cNvGraphicFramePr>
            <a:graphicFrameLocks/>
          </p:cNvGraphicFramePr>
          <p:nvPr>
            <p:extLst>
              <p:ext uri="{D42A27DB-BD31-4B8C-83A1-F6EECF244321}">
                <p14:modId xmlns:p14="http://schemas.microsoft.com/office/powerpoint/2010/main" val="4116654102"/>
              </p:ext>
            </p:extLst>
          </p:nvPr>
        </p:nvGraphicFramePr>
        <p:xfrm>
          <a:off x="219457" y="2886111"/>
          <a:ext cx="11795760" cy="1382957"/>
        </p:xfrm>
        <a:graphic>
          <a:graphicData uri="http://schemas.openxmlformats.org/drawingml/2006/table">
            <a:tbl>
              <a:tblPr firstRow="1" bandRow="1">
                <a:tableStyleId>{5C22544A-7EE6-4342-B048-85BDC9FD1C3A}</a:tableStyleId>
              </a:tblPr>
              <a:tblGrid>
                <a:gridCol w="3931919">
                  <a:extLst>
                    <a:ext uri="{9D8B030D-6E8A-4147-A177-3AD203B41FA5}">
                      <a16:colId xmlns:a16="http://schemas.microsoft.com/office/drawing/2014/main" val="957476774"/>
                    </a:ext>
                  </a:extLst>
                </a:gridCol>
                <a:gridCol w="2810785">
                  <a:extLst>
                    <a:ext uri="{9D8B030D-6E8A-4147-A177-3AD203B41FA5}">
                      <a16:colId xmlns:a16="http://schemas.microsoft.com/office/drawing/2014/main" val="3374847469"/>
                    </a:ext>
                  </a:extLst>
                </a:gridCol>
                <a:gridCol w="5053056">
                  <a:extLst>
                    <a:ext uri="{9D8B030D-6E8A-4147-A177-3AD203B41FA5}">
                      <a16:colId xmlns:a16="http://schemas.microsoft.com/office/drawing/2014/main" val="2126786552"/>
                    </a:ext>
                  </a:extLst>
                </a:gridCol>
              </a:tblGrid>
              <a:tr h="321220">
                <a:tc>
                  <a:txBody>
                    <a:bodyPr/>
                    <a:lstStyle/>
                    <a:p>
                      <a:r>
                        <a:rPr lang="es-ES">
                          <a:solidFill>
                            <a:schemeClr val="tx1"/>
                          </a:solidFill>
                        </a:rPr>
                        <a:t>Competencias específicas</a:t>
                      </a:r>
                      <a:endParaRPr lang="es-MX" dirty="0">
                        <a:solidFill>
                          <a:schemeClr val="tx1"/>
                        </a:solidFill>
                      </a:endParaRPr>
                    </a:p>
                  </a:txBody>
                  <a:tcPr/>
                </a:tc>
                <a:tc>
                  <a:txBody>
                    <a:bodyPr/>
                    <a:lstStyle/>
                    <a:p>
                      <a:pPr algn="l"/>
                      <a:r>
                        <a:rPr lang="es-ES" dirty="0">
                          <a:solidFill>
                            <a:schemeClr val="tx1"/>
                          </a:solidFill>
                        </a:rPr>
                        <a:t>UD6</a:t>
                      </a:r>
                      <a:endParaRPr lang="es-MX" dirty="0">
                        <a:solidFill>
                          <a:schemeClr val="tx1"/>
                        </a:solidFill>
                      </a:endParaRPr>
                    </a:p>
                  </a:txBody>
                  <a:tcPr/>
                </a:tc>
                <a:tc>
                  <a:txBody>
                    <a:bodyPr/>
                    <a:lstStyle/>
                    <a:p>
                      <a:r>
                        <a:rPr lang="es-ES" dirty="0">
                          <a:solidFill>
                            <a:schemeClr val="tx1"/>
                          </a:solidFill>
                        </a:rPr>
                        <a:t>Competencias de UD</a:t>
                      </a:r>
                      <a:endParaRPr lang="es-MX" dirty="0">
                        <a:solidFill>
                          <a:schemeClr val="tx1"/>
                        </a:solidFill>
                      </a:endParaRPr>
                    </a:p>
                  </a:txBody>
                  <a:tcPr/>
                </a:tc>
                <a:extLst>
                  <a:ext uri="{0D108BD9-81ED-4DB2-BD59-A6C34878D82A}">
                    <a16:rowId xmlns:a16="http://schemas.microsoft.com/office/drawing/2014/main" val="276687053"/>
                  </a:ext>
                </a:extLst>
              </a:tr>
              <a:tr h="1017197">
                <a:tc>
                  <a:txBody>
                    <a:bodyPr/>
                    <a:lstStyle/>
                    <a:p>
                      <a:pPr marL="228600" marR="0" lvl="0" indent="-228600" algn="just" defTabSz="914400" rtl="0" eaLnBrk="1" fontAlgn="ctr" latinLnBrk="0" hangingPunct="1">
                        <a:lnSpc>
                          <a:spcPct val="100000"/>
                        </a:lnSpc>
                        <a:spcBef>
                          <a:spcPts val="0"/>
                        </a:spcBef>
                        <a:spcAft>
                          <a:spcPts val="0"/>
                        </a:spcAft>
                        <a:buClrTx/>
                        <a:buSzTx/>
                        <a:buFont typeface="+mj-lt"/>
                        <a:buAutoNum type="arabicPeriod"/>
                        <a:tabLst/>
                        <a:defRPr/>
                      </a:pPr>
                      <a:r>
                        <a:rPr kumimoji="0" lang="es-MX"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Evaluar el diseño, implementación y resultados de las intervenciones y políticas sobre calidad en todas sus dimensiones (equidad, efectividad, eficiencia, oportunidad, seguridad, centrada en el paciente, familia y comunidad, sostenibilidad, integralidad</a:t>
                      </a:r>
                      <a:r>
                        <a:rPr kumimoji="0" lang="es-MX" sz="11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a:t>
                      </a:r>
                      <a:endParaRPr lang="es-MX" sz="1400" dirty="0">
                        <a:solidFill>
                          <a:schemeClr val="tx1"/>
                        </a:solidFill>
                        <a:latin typeface="Calibri" panose="020F0502020204030204" pitchFamily="34" charset="0"/>
                        <a:cs typeface="Calibri" panose="020F0502020204030204" pitchFamily="34" charset="0"/>
                      </a:endParaRPr>
                    </a:p>
                  </a:txBody>
                  <a:tcPr/>
                </a:tc>
                <a:tc>
                  <a:txBody>
                    <a:bodyPr/>
                    <a:lstStyle/>
                    <a:p>
                      <a:pPr algn="ctr"/>
                      <a:r>
                        <a:rPr lang="es-MX" sz="1400" b="1" dirty="0">
                          <a:solidFill>
                            <a:schemeClr val="tx1"/>
                          </a:solidFill>
                          <a:latin typeface="+mn-lt"/>
                          <a:cs typeface="Calibri" panose="020F0502020204030204" pitchFamily="34" charset="0"/>
                        </a:rPr>
                        <a:t>Estadística aplicada a la gestión de la calidad</a:t>
                      </a:r>
                    </a:p>
                    <a:p>
                      <a:pPr algn="ctr"/>
                      <a:endParaRPr lang="es-MX" sz="1400" dirty="0">
                        <a:solidFill>
                          <a:schemeClr val="tx1"/>
                        </a:solidFill>
                        <a:latin typeface="+mn-lt"/>
                        <a:cs typeface="Calibri" panose="020F0502020204030204" pitchFamily="34" charset="0"/>
                      </a:endParaRPr>
                    </a:p>
                    <a:p>
                      <a:pPr algn="ctr"/>
                      <a:r>
                        <a:rPr lang="es-MX" sz="1400" dirty="0">
                          <a:solidFill>
                            <a:schemeClr val="tx1"/>
                          </a:solidFill>
                          <a:latin typeface="+mn-lt"/>
                          <a:cs typeface="Calibri" panose="020F0502020204030204" pitchFamily="34" charset="0"/>
                        </a:rPr>
                        <a:t>Dr. Ismael Martínez </a:t>
                      </a:r>
                      <a:r>
                        <a:rPr lang="es-MX" sz="1400" dirty="0" smtClean="0">
                          <a:solidFill>
                            <a:schemeClr val="tx1"/>
                          </a:solidFill>
                          <a:latin typeface="+mn-lt"/>
                          <a:cs typeface="Calibri" panose="020F0502020204030204" pitchFamily="34" charset="0"/>
                        </a:rPr>
                        <a:t>Nicolás</a:t>
                      </a:r>
                      <a:endParaRPr lang="es-MX" sz="1400" dirty="0">
                        <a:solidFill>
                          <a:schemeClr val="tx1"/>
                        </a:solidFill>
                        <a:latin typeface="Calibri" panose="020F0502020204030204" pitchFamily="34" charset="0"/>
                        <a:cs typeface="Calibri" panose="020F0502020204030204" pitchFamily="34" charset="0"/>
                      </a:endParaRPr>
                    </a:p>
                  </a:txBody>
                  <a:tcPr/>
                </a:tc>
                <a:tc>
                  <a:txBody>
                    <a:bodyPr/>
                    <a:lstStyle/>
                    <a:p>
                      <a:pPr marL="228600" marR="0" lvl="0" indent="-228600" algn="just" defTabSz="914400" rtl="0" eaLnBrk="1" fontAlgn="auto" latinLnBrk="0" hangingPunct="1">
                        <a:lnSpc>
                          <a:spcPct val="107000"/>
                        </a:lnSpc>
                        <a:spcBef>
                          <a:spcPts val="0"/>
                        </a:spcBef>
                        <a:spcAft>
                          <a:spcPts val="0"/>
                        </a:spcAft>
                        <a:buClrTx/>
                        <a:buSzPts val="900"/>
                        <a:buFont typeface="+mj-lt"/>
                        <a:buAutoNum type="arabicPeriod"/>
                        <a:tabLst>
                          <a:tab pos="457200" algn="l"/>
                        </a:tabLst>
                        <a:defRPr/>
                      </a:pPr>
                      <a:r>
                        <a:rPr kumimoji="0" lang="es-MX" sz="11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Analizar los conceptos teóricos y los fundamentos estadísticos de los gráficos  para el control estadístico de la calidad y del LQAS.</a:t>
                      </a:r>
                    </a:p>
                    <a:p>
                      <a:pPr marL="228600" marR="0" lvl="0" indent="-228600" algn="just" defTabSz="914400" rtl="0" eaLnBrk="1" fontAlgn="auto" latinLnBrk="0" hangingPunct="1">
                        <a:lnSpc>
                          <a:spcPct val="107000"/>
                        </a:lnSpc>
                        <a:spcBef>
                          <a:spcPts val="0"/>
                        </a:spcBef>
                        <a:spcAft>
                          <a:spcPts val="0"/>
                        </a:spcAft>
                        <a:buClrTx/>
                        <a:buSzPts val="900"/>
                        <a:buFont typeface="+mj-lt"/>
                        <a:buAutoNum type="arabicPeriod"/>
                        <a:tabLst>
                          <a:tab pos="457200" algn="l"/>
                        </a:tabLst>
                        <a:defRPr/>
                      </a:pPr>
                      <a:r>
                        <a:rPr kumimoji="0" lang="es-MX" sz="11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Aplicar las herramientas estadísticas de mayor uso en ciencias específicamente en aquellas con mayor utilización en la gestión de la calidad. </a:t>
                      </a:r>
                    </a:p>
                  </a:txBody>
                  <a:tcPr/>
                </a:tc>
                <a:extLst>
                  <a:ext uri="{0D108BD9-81ED-4DB2-BD59-A6C34878D82A}">
                    <a16:rowId xmlns:a16="http://schemas.microsoft.com/office/drawing/2014/main" val="2752508399"/>
                  </a:ext>
                </a:extLst>
              </a:tr>
            </a:tbl>
          </a:graphicData>
        </a:graphic>
      </p:graphicFrame>
      <p:graphicFrame>
        <p:nvGraphicFramePr>
          <p:cNvPr id="8" name="Marcador de contenido 3">
            <a:extLst>
              <a:ext uri="{FF2B5EF4-FFF2-40B4-BE49-F238E27FC236}">
                <a16:creationId xmlns:a16="http://schemas.microsoft.com/office/drawing/2014/main" id="{CC6496E1-7EDD-4E4E-83B6-8FF250FB91B4}"/>
              </a:ext>
            </a:extLst>
          </p:cNvPr>
          <p:cNvGraphicFramePr>
            <a:graphicFrameLocks/>
          </p:cNvGraphicFramePr>
          <p:nvPr>
            <p:extLst>
              <p:ext uri="{D42A27DB-BD31-4B8C-83A1-F6EECF244321}">
                <p14:modId xmlns:p14="http://schemas.microsoft.com/office/powerpoint/2010/main" val="902917829"/>
              </p:ext>
            </p:extLst>
          </p:nvPr>
        </p:nvGraphicFramePr>
        <p:xfrm>
          <a:off x="219458" y="4269068"/>
          <a:ext cx="11795760" cy="2609850"/>
        </p:xfrm>
        <a:graphic>
          <a:graphicData uri="http://schemas.openxmlformats.org/drawingml/2006/table">
            <a:tbl>
              <a:tblPr firstRow="1" bandRow="1">
                <a:tableStyleId>{5C22544A-7EE6-4342-B048-85BDC9FD1C3A}</a:tableStyleId>
              </a:tblPr>
              <a:tblGrid>
                <a:gridCol w="3941062">
                  <a:extLst>
                    <a:ext uri="{9D8B030D-6E8A-4147-A177-3AD203B41FA5}">
                      <a16:colId xmlns:a16="http://schemas.microsoft.com/office/drawing/2014/main" val="957476774"/>
                    </a:ext>
                  </a:extLst>
                </a:gridCol>
                <a:gridCol w="2792206">
                  <a:extLst>
                    <a:ext uri="{9D8B030D-6E8A-4147-A177-3AD203B41FA5}">
                      <a16:colId xmlns:a16="http://schemas.microsoft.com/office/drawing/2014/main" val="3374847469"/>
                    </a:ext>
                  </a:extLst>
                </a:gridCol>
                <a:gridCol w="5062492">
                  <a:extLst>
                    <a:ext uri="{9D8B030D-6E8A-4147-A177-3AD203B41FA5}">
                      <a16:colId xmlns:a16="http://schemas.microsoft.com/office/drawing/2014/main" val="2126786552"/>
                    </a:ext>
                  </a:extLst>
                </a:gridCol>
              </a:tblGrid>
              <a:tr h="249614">
                <a:tc>
                  <a:txBody>
                    <a:bodyPr/>
                    <a:lstStyle/>
                    <a:p>
                      <a:r>
                        <a:rPr lang="es-ES">
                          <a:solidFill>
                            <a:schemeClr val="tx1"/>
                          </a:solidFill>
                        </a:rPr>
                        <a:t>Competencias específicas</a:t>
                      </a:r>
                      <a:endParaRPr lang="es-MX" dirty="0">
                        <a:solidFill>
                          <a:schemeClr val="tx1"/>
                        </a:solidFill>
                      </a:endParaRPr>
                    </a:p>
                  </a:txBody>
                  <a:tcPr/>
                </a:tc>
                <a:tc>
                  <a:txBody>
                    <a:bodyPr/>
                    <a:lstStyle/>
                    <a:p>
                      <a:pPr algn="l"/>
                      <a:r>
                        <a:rPr lang="es-ES" dirty="0">
                          <a:solidFill>
                            <a:schemeClr val="tx1"/>
                          </a:solidFill>
                        </a:rPr>
                        <a:t>UD7</a:t>
                      </a:r>
                      <a:endParaRPr lang="es-MX" dirty="0">
                        <a:solidFill>
                          <a:schemeClr val="tx1"/>
                        </a:solidFill>
                      </a:endParaRPr>
                    </a:p>
                  </a:txBody>
                  <a:tcPr/>
                </a:tc>
                <a:tc>
                  <a:txBody>
                    <a:bodyPr/>
                    <a:lstStyle/>
                    <a:p>
                      <a:r>
                        <a:rPr lang="es-ES" dirty="0">
                          <a:solidFill>
                            <a:schemeClr val="tx1"/>
                          </a:solidFill>
                        </a:rPr>
                        <a:t>Competencias de UD</a:t>
                      </a:r>
                      <a:endParaRPr lang="es-MX" dirty="0">
                        <a:solidFill>
                          <a:schemeClr val="tx1"/>
                        </a:solidFill>
                      </a:endParaRPr>
                    </a:p>
                  </a:txBody>
                  <a:tcPr/>
                </a:tc>
                <a:extLst>
                  <a:ext uri="{0D108BD9-81ED-4DB2-BD59-A6C34878D82A}">
                    <a16:rowId xmlns:a16="http://schemas.microsoft.com/office/drawing/2014/main" val="276687053"/>
                  </a:ext>
                </a:extLst>
              </a:tr>
              <a:tr h="2011759">
                <a:tc>
                  <a:txBody>
                    <a:bodyPr/>
                    <a:lstStyle/>
                    <a:p>
                      <a:pPr marL="228600" marR="0" lvl="0" indent="-228600" algn="just" defTabSz="914400" rtl="0" eaLnBrk="1" fontAlgn="ctr" latinLnBrk="0" hangingPunct="1">
                        <a:lnSpc>
                          <a:spcPct val="100000"/>
                        </a:lnSpc>
                        <a:spcBef>
                          <a:spcPts val="0"/>
                        </a:spcBef>
                        <a:spcAft>
                          <a:spcPts val="0"/>
                        </a:spcAft>
                        <a:buClr>
                          <a:srgbClr val="000000"/>
                        </a:buClr>
                        <a:buSzPts val="1100"/>
                        <a:buFont typeface="+mj-lt"/>
                        <a:buAutoNum type="arabicPeriod"/>
                        <a:tabLst/>
                        <a:defRPr/>
                      </a:pPr>
                      <a:r>
                        <a:rPr kumimoji="0" lang="es-MX"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Formular y desarrollar proyectos de investigación en calidad del sistema de salud con perspectiva social y de género</a:t>
                      </a:r>
                      <a:r>
                        <a:rPr kumimoji="0" lang="es-MX" sz="1100" b="0"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a:t>
                      </a:r>
                      <a:r>
                        <a:rPr kumimoji="0" lang="es-MX"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p>
                    <a:p>
                      <a:pPr marL="228600" marR="0" lvl="0" indent="-228600" algn="just" defTabSz="914400" rtl="0" eaLnBrk="1" fontAlgn="ctr" latinLnBrk="0" hangingPunct="1">
                        <a:lnSpc>
                          <a:spcPct val="100000"/>
                        </a:lnSpc>
                        <a:spcBef>
                          <a:spcPts val="0"/>
                        </a:spcBef>
                        <a:spcAft>
                          <a:spcPts val="0"/>
                        </a:spcAft>
                        <a:buClrTx/>
                        <a:buSzTx/>
                        <a:buFont typeface="+mj-lt"/>
                        <a:buAutoNum type="arabicPeriod"/>
                        <a:tabLst/>
                        <a:defRPr/>
                      </a:pPr>
                      <a:r>
                        <a:rPr kumimoji="0" lang="es-MX" sz="1100" b="0" i="0" u="none" strike="noStrike" kern="1200" cap="none" spc="0" normalizeH="0" baseline="0" noProof="0" dirty="0">
                          <a:ln>
                            <a:noFill/>
                          </a:ln>
                          <a:solidFill>
                            <a:prstClr val="black"/>
                          </a:solidFill>
                          <a:effectLst/>
                          <a:uLnTx/>
                          <a:uFillTx/>
                          <a:latin typeface="Calibri" panose="020F0502020204030204"/>
                          <a:ea typeface="+mn-ea"/>
                          <a:cs typeface="+mn-cs"/>
                        </a:rPr>
                        <a:t>Proponer políticas públicas para mejorar la calidad del sistema de salud abarcando los aspectos de salud humana, animal y ambiental (</a:t>
                      </a:r>
                      <a:r>
                        <a:rPr kumimoji="0" lang="es-MX" sz="1100" b="0" i="0" u="none" strike="noStrike" kern="1200" cap="none" spc="0" normalizeH="0" baseline="0" noProof="0" dirty="0" err="1">
                          <a:ln>
                            <a:noFill/>
                          </a:ln>
                          <a:solidFill>
                            <a:prstClr val="black"/>
                          </a:solidFill>
                          <a:effectLst/>
                          <a:uLnTx/>
                          <a:uFillTx/>
                          <a:latin typeface="Calibri" panose="020F0502020204030204"/>
                          <a:ea typeface="+mn-ea"/>
                          <a:cs typeface="+mn-cs"/>
                        </a:rPr>
                        <a:t>one</a:t>
                      </a:r>
                      <a:r>
                        <a:rPr kumimoji="0" lang="es-MX"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s-MX" sz="1100" b="0" i="0" u="none" strike="noStrike" kern="1200" cap="none" spc="0" normalizeH="0" baseline="0" noProof="0" dirty="0" err="1">
                          <a:ln>
                            <a:noFill/>
                          </a:ln>
                          <a:solidFill>
                            <a:prstClr val="black"/>
                          </a:solidFill>
                          <a:effectLst/>
                          <a:uLnTx/>
                          <a:uFillTx/>
                          <a:latin typeface="Calibri" panose="020F0502020204030204"/>
                          <a:ea typeface="+mn-ea"/>
                          <a:cs typeface="+mn-cs"/>
                        </a:rPr>
                        <a:t>health</a:t>
                      </a:r>
                      <a:r>
                        <a:rPr kumimoji="0" lang="es-MX"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s-MX" sz="1100" b="0" i="0" u="none" strike="noStrike" kern="1200" cap="none" spc="0" normalizeH="0" baseline="0" noProof="0" dirty="0" err="1">
                          <a:ln>
                            <a:noFill/>
                          </a:ln>
                          <a:solidFill>
                            <a:prstClr val="black"/>
                          </a:solidFill>
                          <a:effectLst/>
                          <a:uLnTx/>
                          <a:uFillTx/>
                          <a:latin typeface="Calibri" panose="020F0502020204030204"/>
                          <a:ea typeface="+mn-ea"/>
                          <a:cs typeface="+mn-cs"/>
                        </a:rPr>
                        <a:t>one</a:t>
                      </a:r>
                      <a:r>
                        <a:rPr kumimoji="0" lang="es-MX"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s-MX" sz="1100" b="0" i="0" u="none" strike="noStrike" kern="1200" cap="none" spc="0" normalizeH="0" baseline="0" noProof="0" dirty="0" err="1">
                          <a:ln>
                            <a:noFill/>
                          </a:ln>
                          <a:solidFill>
                            <a:prstClr val="black"/>
                          </a:solidFill>
                          <a:effectLst/>
                          <a:uLnTx/>
                          <a:uFillTx/>
                          <a:latin typeface="Calibri" panose="020F0502020204030204"/>
                          <a:ea typeface="+mn-ea"/>
                          <a:cs typeface="+mn-cs"/>
                        </a:rPr>
                        <a:t>quality</a:t>
                      </a:r>
                      <a:r>
                        <a:rPr kumimoji="0" lang="es-MX" sz="11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p>
                    <a:p>
                      <a:pPr marL="0" marR="0" lvl="0" indent="0" algn="l" defTabSz="914400" rtl="0" eaLnBrk="1" fontAlgn="ctr" latinLnBrk="0" hangingPunct="1">
                        <a:lnSpc>
                          <a:spcPct val="100000"/>
                        </a:lnSpc>
                        <a:spcBef>
                          <a:spcPts val="0"/>
                        </a:spcBef>
                        <a:spcAft>
                          <a:spcPts val="0"/>
                        </a:spcAft>
                        <a:buClrTx/>
                        <a:buSzTx/>
                        <a:buFont typeface="+mj-lt"/>
                        <a:buNone/>
                        <a:tabLst/>
                        <a:defRPr/>
                      </a:pPr>
                      <a:endParaRPr lang="es-MX" sz="1100" dirty="0">
                        <a:solidFill>
                          <a:schemeClr val="tx1"/>
                        </a:solidFill>
                      </a:endParaRPr>
                    </a:p>
                  </a:txBody>
                  <a:tcPr/>
                </a:tc>
                <a:tc>
                  <a:txBody>
                    <a:bodyPr/>
                    <a:lstStyle/>
                    <a:p>
                      <a:pPr algn="ctr"/>
                      <a:r>
                        <a:rPr lang="es-MX" sz="1400" b="1" dirty="0">
                          <a:solidFill>
                            <a:schemeClr val="tx1"/>
                          </a:solidFill>
                        </a:rPr>
                        <a:t>Redacción de textos científicos</a:t>
                      </a:r>
                    </a:p>
                    <a:p>
                      <a:pPr algn="ctr"/>
                      <a:endParaRPr lang="es-MX" sz="1400" dirty="0">
                        <a:solidFill>
                          <a:schemeClr val="tx1"/>
                        </a:solidFill>
                      </a:endParaRPr>
                    </a:p>
                    <a:p>
                      <a:pPr algn="ctr"/>
                      <a:r>
                        <a:rPr lang="es-MX" sz="1400" dirty="0">
                          <a:solidFill>
                            <a:schemeClr val="tx1"/>
                          </a:solidFill>
                        </a:rPr>
                        <a:t>Dra. Gladys Faba Beaumont </a:t>
                      </a:r>
                    </a:p>
                  </a:txBody>
                  <a:tcPr/>
                </a:tc>
                <a:tc>
                  <a:txBody>
                    <a:bodyPr/>
                    <a:lstStyle/>
                    <a:p>
                      <a:pPr marL="228600" marR="0" lvl="0" indent="-228600" algn="just" defTabSz="914400" rtl="0" eaLnBrk="1" fontAlgn="auto" latinLnBrk="0" hangingPunct="1">
                        <a:lnSpc>
                          <a:spcPct val="107000"/>
                        </a:lnSpc>
                        <a:spcBef>
                          <a:spcPts val="0"/>
                        </a:spcBef>
                        <a:spcAft>
                          <a:spcPts val="0"/>
                        </a:spcAft>
                        <a:buClrTx/>
                        <a:buSzPts val="900"/>
                        <a:buFont typeface="+mj-lt"/>
                        <a:buAutoNum type="arabicPeriod"/>
                        <a:tabLst>
                          <a:tab pos="457200" algn="l"/>
                        </a:tabLst>
                        <a:defRPr/>
                      </a:pPr>
                      <a:r>
                        <a:rPr kumimoji="0" lang="es-MX" sz="1100" b="0" i="0" u="none" strike="noStrike" kern="1200" cap="none" spc="0" normalizeH="0" baseline="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Escribir ideas, conceptos, argumentos y resultados de una forma lógica, coherente y rigurosa, apegada a los estándares de uso en el medio científico.</a:t>
                      </a:r>
                    </a:p>
                    <a:p>
                      <a:pPr marL="228600" marR="0" lvl="0" indent="-228600" algn="just" defTabSz="914400" rtl="0" eaLnBrk="1" fontAlgn="auto" latinLnBrk="0" hangingPunct="1">
                        <a:lnSpc>
                          <a:spcPct val="107000"/>
                        </a:lnSpc>
                        <a:spcBef>
                          <a:spcPts val="0"/>
                        </a:spcBef>
                        <a:spcAft>
                          <a:spcPts val="0"/>
                        </a:spcAft>
                        <a:buClrTx/>
                        <a:buSzPts val="900"/>
                        <a:buFont typeface="+mj-lt"/>
                        <a:buAutoNum type="arabicPeriod"/>
                        <a:tabLst>
                          <a:tab pos="457200" algn="l"/>
                        </a:tabLst>
                        <a:defRPr/>
                      </a:pPr>
                      <a:r>
                        <a:rPr kumimoji="0" lang="es-MX" sz="1100" b="0" i="0" u="none" strike="noStrike" kern="1200" cap="none" spc="0" normalizeH="0" baseline="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Escribir un texto científico concerniente a un tema específico de la gestión de la calidad </a:t>
                      </a:r>
                      <a:r>
                        <a:rPr kumimoji="0" lang="es-MX" sz="11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t>con perspectiva social y de género, </a:t>
                      </a:r>
                      <a:r>
                        <a:rPr kumimoji="0" lang="es-MX" sz="1100" b="0" i="0" u="none" strike="noStrike" kern="1200" cap="none" spc="0" normalizeH="0" baseline="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siguiendo los lineamientos editoriales internacionales. </a:t>
                      </a:r>
                    </a:p>
                    <a:p>
                      <a:pPr marL="228600" marR="0" lvl="0" indent="-228600" algn="just" defTabSz="914400" rtl="0" eaLnBrk="1" fontAlgn="auto" latinLnBrk="0" hangingPunct="1">
                        <a:lnSpc>
                          <a:spcPct val="107000"/>
                        </a:lnSpc>
                        <a:spcBef>
                          <a:spcPts val="0"/>
                        </a:spcBef>
                        <a:spcAft>
                          <a:spcPts val="0"/>
                        </a:spcAft>
                        <a:buClrTx/>
                        <a:buSzPts val="900"/>
                        <a:buFont typeface="+mj-lt"/>
                        <a:buAutoNum type="arabicPeriod"/>
                        <a:tabLst>
                          <a:tab pos="457200" algn="l"/>
                        </a:tabLst>
                        <a:defRPr/>
                      </a:pPr>
                      <a:r>
                        <a:rPr kumimoji="0" lang="es-MX" sz="1100" b="0" i="0" u="none" strike="noStrike" kern="1200" cap="none" spc="0" normalizeH="0" baseline="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Utilizar estrategias de presentación de un texto científico acondicionado a la revista o al público potencial. </a:t>
                      </a:r>
                    </a:p>
                    <a:p>
                      <a:pPr marL="228600" marR="0" lvl="0" indent="-228600" algn="just" defTabSz="914400" rtl="0" eaLnBrk="1" fontAlgn="auto" latinLnBrk="0" hangingPunct="1">
                        <a:lnSpc>
                          <a:spcPct val="107000"/>
                        </a:lnSpc>
                        <a:spcBef>
                          <a:spcPts val="0"/>
                        </a:spcBef>
                        <a:spcAft>
                          <a:spcPts val="0"/>
                        </a:spcAft>
                        <a:buClrTx/>
                        <a:buSzPts val="900"/>
                        <a:buFont typeface="+mj-lt"/>
                        <a:buAutoNum type="arabicPeriod"/>
                        <a:tabLst>
                          <a:tab pos="457200" algn="l"/>
                        </a:tabLst>
                        <a:defRPr/>
                      </a:pPr>
                      <a:r>
                        <a:rPr kumimoji="0" lang="es-MX" sz="1100" b="0" i="0" u="none" strike="noStrike" kern="1200" cap="none" spc="0" normalizeH="0" baseline="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Comunicar de manera efectiva, a públicos especializados y no especializados, resultados y experiencias en la conducción de proyectos de investigación y propuestas de políticas públicas </a:t>
                      </a:r>
                      <a:r>
                        <a:rPr kumimoji="0" lang="es-MX" sz="1100" b="0" i="0" u="none" strike="noStrike" kern="1200" cap="none" spc="0" normalizeH="0" baseline="0" noProof="0" dirty="0">
                          <a:ln>
                            <a:noFill/>
                          </a:ln>
                          <a:solidFill>
                            <a:schemeClr val="tx1"/>
                          </a:solidFill>
                          <a:effectLst/>
                          <a:uLnTx/>
                          <a:uFillTx/>
                          <a:latin typeface="Calibri" panose="020F0502020204030204"/>
                          <a:ea typeface="+mn-ea"/>
                          <a:cs typeface="+mn-cs"/>
                        </a:rPr>
                        <a:t>para mejorar la calidad del sistema de salud abarcando los aspectos de salud humana, animal y ambiental (</a:t>
                      </a:r>
                      <a:r>
                        <a:rPr kumimoji="0" lang="es-MX" sz="1100" b="0" i="0" u="none" strike="noStrike" kern="1200" cap="none" spc="0" normalizeH="0" baseline="0" noProof="0" dirty="0" err="1">
                          <a:ln>
                            <a:noFill/>
                          </a:ln>
                          <a:solidFill>
                            <a:schemeClr val="tx1"/>
                          </a:solidFill>
                          <a:effectLst/>
                          <a:uLnTx/>
                          <a:uFillTx/>
                          <a:latin typeface="Calibri" panose="020F0502020204030204"/>
                          <a:ea typeface="+mn-ea"/>
                          <a:cs typeface="+mn-cs"/>
                        </a:rPr>
                        <a:t>one</a:t>
                      </a:r>
                      <a:r>
                        <a:rPr kumimoji="0" lang="es-MX" sz="1100" b="0" i="0" u="none" strike="noStrike" kern="1200" cap="none" spc="0" normalizeH="0" baseline="0" noProof="0" dirty="0">
                          <a:ln>
                            <a:noFill/>
                          </a:ln>
                          <a:solidFill>
                            <a:schemeClr val="tx1"/>
                          </a:solidFill>
                          <a:effectLst/>
                          <a:uLnTx/>
                          <a:uFillTx/>
                          <a:latin typeface="Calibri" panose="020F0502020204030204"/>
                          <a:ea typeface="+mn-ea"/>
                          <a:cs typeface="+mn-cs"/>
                        </a:rPr>
                        <a:t> </a:t>
                      </a:r>
                      <a:r>
                        <a:rPr kumimoji="0" lang="es-MX" sz="1100" b="0" i="0" u="none" strike="noStrike" kern="1200" cap="none" spc="0" normalizeH="0" baseline="0" noProof="0" dirty="0" err="1">
                          <a:ln>
                            <a:noFill/>
                          </a:ln>
                          <a:solidFill>
                            <a:schemeClr val="tx1"/>
                          </a:solidFill>
                          <a:effectLst/>
                          <a:uLnTx/>
                          <a:uFillTx/>
                          <a:latin typeface="Calibri" panose="020F0502020204030204"/>
                          <a:ea typeface="+mn-ea"/>
                          <a:cs typeface="+mn-cs"/>
                        </a:rPr>
                        <a:t>health</a:t>
                      </a:r>
                      <a:r>
                        <a:rPr kumimoji="0" lang="es-MX" sz="1100" b="0" i="0" u="none" strike="noStrike" kern="1200" cap="none" spc="0" normalizeH="0" baseline="0" noProof="0" dirty="0">
                          <a:ln>
                            <a:noFill/>
                          </a:ln>
                          <a:solidFill>
                            <a:schemeClr val="tx1"/>
                          </a:solidFill>
                          <a:effectLst/>
                          <a:uLnTx/>
                          <a:uFillTx/>
                          <a:latin typeface="Calibri" panose="020F0502020204030204"/>
                          <a:ea typeface="+mn-ea"/>
                          <a:cs typeface="+mn-cs"/>
                        </a:rPr>
                        <a:t>, </a:t>
                      </a:r>
                      <a:r>
                        <a:rPr kumimoji="0" lang="es-MX" sz="1100" b="0" i="0" u="none" strike="noStrike" kern="1200" cap="none" spc="0" normalizeH="0" baseline="0" noProof="0" dirty="0" err="1">
                          <a:ln>
                            <a:noFill/>
                          </a:ln>
                          <a:solidFill>
                            <a:schemeClr val="tx1"/>
                          </a:solidFill>
                          <a:effectLst/>
                          <a:uLnTx/>
                          <a:uFillTx/>
                          <a:latin typeface="Calibri" panose="020F0502020204030204"/>
                          <a:ea typeface="+mn-ea"/>
                          <a:cs typeface="+mn-cs"/>
                        </a:rPr>
                        <a:t>one</a:t>
                      </a:r>
                      <a:r>
                        <a:rPr kumimoji="0" lang="es-MX" sz="1100" b="0" i="0" u="none" strike="noStrike" kern="1200" cap="none" spc="0" normalizeH="0" baseline="0" noProof="0" dirty="0">
                          <a:ln>
                            <a:noFill/>
                          </a:ln>
                          <a:solidFill>
                            <a:schemeClr val="tx1"/>
                          </a:solidFill>
                          <a:effectLst/>
                          <a:uLnTx/>
                          <a:uFillTx/>
                          <a:latin typeface="Calibri" panose="020F0502020204030204"/>
                          <a:ea typeface="+mn-ea"/>
                          <a:cs typeface="+mn-cs"/>
                        </a:rPr>
                        <a:t> </a:t>
                      </a:r>
                      <a:r>
                        <a:rPr kumimoji="0" lang="es-MX" sz="1100" b="0" i="0" u="none" strike="noStrike" kern="1200" cap="none" spc="0" normalizeH="0" baseline="0" noProof="0" dirty="0" err="1">
                          <a:ln>
                            <a:noFill/>
                          </a:ln>
                          <a:solidFill>
                            <a:schemeClr val="tx1"/>
                          </a:solidFill>
                          <a:effectLst/>
                          <a:uLnTx/>
                          <a:uFillTx/>
                          <a:latin typeface="Calibri" panose="020F0502020204030204"/>
                          <a:ea typeface="+mn-ea"/>
                          <a:cs typeface="+mn-cs"/>
                        </a:rPr>
                        <a:t>quality</a:t>
                      </a:r>
                      <a:r>
                        <a:rPr kumimoji="0" lang="es-MX" sz="1100" b="0" i="0" u="none" strike="noStrike" kern="1200" cap="none" spc="0" normalizeH="0" baseline="0" noProof="0" dirty="0" smtClean="0">
                          <a:ln>
                            <a:noFill/>
                          </a:ln>
                          <a:solidFill>
                            <a:schemeClr val="tx1"/>
                          </a:solidFill>
                          <a:effectLst/>
                          <a:uLnTx/>
                          <a:uFillTx/>
                          <a:latin typeface="Calibri" panose="020F0502020204030204"/>
                          <a:ea typeface="+mn-ea"/>
                          <a:cs typeface="+mn-cs"/>
                        </a:rPr>
                        <a:t>).</a:t>
                      </a:r>
                      <a:endParaRPr lang="es-MX" sz="1100" u="none" dirty="0">
                        <a:solidFill>
                          <a:schemeClr val="tx1"/>
                        </a:solidFill>
                      </a:endParaRPr>
                    </a:p>
                  </a:txBody>
                  <a:tcPr/>
                </a:tc>
                <a:extLst>
                  <a:ext uri="{0D108BD9-81ED-4DB2-BD59-A6C34878D82A}">
                    <a16:rowId xmlns:a16="http://schemas.microsoft.com/office/drawing/2014/main" val="2752508399"/>
                  </a:ext>
                </a:extLst>
              </a:tr>
            </a:tbl>
          </a:graphicData>
        </a:graphic>
      </p:graphicFrame>
    </p:spTree>
    <p:extLst>
      <p:ext uri="{BB962C8B-B14F-4D97-AF65-F5344CB8AC3E}">
        <p14:creationId xmlns:p14="http://schemas.microsoft.com/office/powerpoint/2010/main" val="29356056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insp2020">
      <a:dk1>
        <a:srgbClr val="000000"/>
      </a:dk1>
      <a:lt1>
        <a:srgbClr val="FFFFFF"/>
      </a:lt1>
      <a:dk2>
        <a:srgbClr val="44546A"/>
      </a:dk2>
      <a:lt2>
        <a:srgbClr val="E7E6E6"/>
      </a:lt2>
      <a:accent1>
        <a:srgbClr val="91A7BC"/>
      </a:accent1>
      <a:accent2>
        <a:srgbClr val="3C5ACF"/>
      </a:accent2>
      <a:accent3>
        <a:srgbClr val="7C43B4"/>
      </a:accent3>
      <a:accent4>
        <a:srgbClr val="EE4846"/>
      </a:accent4>
      <a:accent5>
        <a:srgbClr val="8975C0"/>
      </a:accent5>
      <a:accent6>
        <a:srgbClr val="496582"/>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5AEC412076FAF3409E51874A207A0569" ma:contentTypeVersion="0" ma:contentTypeDescription="Crear nuevo documento." ma:contentTypeScope="" ma:versionID="1d5ce6b2249ca8867d4417a497e65d9c">
  <xsd:schema xmlns:xsd="http://www.w3.org/2001/XMLSchema" xmlns:xs="http://www.w3.org/2001/XMLSchema" xmlns:p="http://schemas.microsoft.com/office/2006/metadata/properties" targetNamespace="http://schemas.microsoft.com/office/2006/metadata/properties" ma:root="true" ma:fieldsID="5b2b1fa7a59e354d7f595b773242440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1479A2B-B42F-435D-97D2-8FE58F67FCE3}"/>
</file>

<file path=customXml/itemProps2.xml><?xml version="1.0" encoding="utf-8"?>
<ds:datastoreItem xmlns:ds="http://schemas.openxmlformats.org/officeDocument/2006/customXml" ds:itemID="{012B75E5-DED9-416A-A17F-B96B090A565E}"/>
</file>

<file path=customXml/itemProps3.xml><?xml version="1.0" encoding="utf-8"?>
<ds:datastoreItem xmlns:ds="http://schemas.openxmlformats.org/officeDocument/2006/customXml" ds:itemID="{0255BDA7-38D7-4010-9099-9FE430F76930}"/>
</file>

<file path=docProps/app.xml><?xml version="1.0" encoding="utf-8"?>
<Properties xmlns="http://schemas.openxmlformats.org/officeDocument/2006/extended-properties" xmlns:vt="http://schemas.openxmlformats.org/officeDocument/2006/docPropsVTypes">
  <TotalTime>1294</TotalTime>
  <Words>2125</Words>
  <Application>Microsoft Office PowerPoint</Application>
  <PresentationFormat>Panorámica</PresentationFormat>
  <Paragraphs>152</Paragraphs>
  <Slides>10</Slides>
  <Notes>1</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10</vt:i4>
      </vt:variant>
    </vt:vector>
  </HeadingPairs>
  <TitlesOfParts>
    <vt:vector size="20" baseType="lpstr">
      <vt:lpstr>Arial</vt:lpstr>
      <vt:lpstr>Arial Narrow</vt:lpstr>
      <vt:lpstr>Calibri</vt:lpstr>
      <vt:lpstr>Century Gothic</vt:lpstr>
      <vt:lpstr>Franklin Gothic Book</vt:lpstr>
      <vt:lpstr>Franklin Gothic Medium</vt:lpstr>
      <vt:lpstr>Franklin Gothic Medium Cond</vt:lpstr>
      <vt:lpstr>Times New Roman</vt:lpstr>
      <vt:lpstr>Wingdings</vt:lpstr>
      <vt:lpstr>Office Theme</vt:lpstr>
      <vt:lpstr>Reestructura curricular de los programas de la ESPM</vt:lpstr>
      <vt:lpstr>Contenido</vt:lpstr>
      <vt:lpstr>Objetivo de formación del programa </vt:lpstr>
      <vt:lpstr>Perfil de ingreso  Competencias de Ingreso</vt:lpstr>
      <vt:lpstr>Perfil de egreso</vt:lpstr>
      <vt:lpstr>Competencias específicas del área de concentración </vt:lpstr>
      <vt:lpstr>Unidades didácticas del área de concentración</vt:lpstr>
      <vt:lpstr>Unidades didácticas del área de concentración</vt:lpstr>
      <vt:lpstr>Unidades didácticas del área de concentración</vt:lpstr>
      <vt:lpstr>Unidades didácticas del área de concentración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paola ng</dc:creator>
  <cp:lastModifiedBy>Ofelia Poblano Verastegui</cp:lastModifiedBy>
  <cp:revision>89</cp:revision>
  <dcterms:created xsi:type="dcterms:W3CDTF">2021-01-22T21:37:47Z</dcterms:created>
  <dcterms:modified xsi:type="dcterms:W3CDTF">2022-11-09T16:18:06Z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0x0101005AEC412076FAF3409E51874A207A0569</vt:lpwstr>
  </property>
</Properties>
</file>