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9.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18.xml" ContentType="application/vnd.openxmlformats-officedocument.presentationml.slide+xml"/>
  <Override PartName="/ppt/slides/slide48.xml" ContentType="application/vnd.openxmlformats-officedocument.presentationml.slide+xml"/>
  <Override PartName="/ppt/slides/slide17.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49.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3.xml" ContentType="application/vnd.openxmlformats-officedocument.presentationml.slide+xml"/>
  <Override PartName="/ppt/slides/slide10.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1"/>
  </p:notesMasterIdLst>
  <p:sldIdLst>
    <p:sldId id="305" r:id="rId2"/>
    <p:sldId id="256" r:id="rId3"/>
    <p:sldId id="259" r:id="rId4"/>
    <p:sldId id="262" r:id="rId5"/>
    <p:sldId id="264" r:id="rId6"/>
    <p:sldId id="257" r:id="rId7"/>
    <p:sldId id="258" r:id="rId8"/>
    <p:sldId id="260" r:id="rId9"/>
    <p:sldId id="265" r:id="rId10"/>
    <p:sldId id="266" r:id="rId11"/>
    <p:sldId id="267" r:id="rId12"/>
    <p:sldId id="268" r:id="rId13"/>
    <p:sldId id="306" r:id="rId14"/>
    <p:sldId id="307" r:id="rId15"/>
    <p:sldId id="308" r:id="rId16"/>
    <p:sldId id="309" r:id="rId17"/>
    <p:sldId id="310" r:id="rId18"/>
    <p:sldId id="311" r:id="rId19"/>
    <p:sldId id="312" r:id="rId20"/>
    <p:sldId id="313"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314" r:id="rId35"/>
    <p:sldId id="315" r:id="rId36"/>
    <p:sldId id="316" r:id="rId37"/>
    <p:sldId id="317" r:id="rId38"/>
    <p:sldId id="318" r:id="rId39"/>
    <p:sldId id="319" r:id="rId40"/>
    <p:sldId id="320" r:id="rId41"/>
    <p:sldId id="321" r:id="rId42"/>
    <p:sldId id="297" r:id="rId43"/>
    <p:sldId id="298" r:id="rId44"/>
    <p:sldId id="299" r:id="rId45"/>
    <p:sldId id="300" r:id="rId46"/>
    <p:sldId id="301" r:id="rId47"/>
    <p:sldId id="302" r:id="rId48"/>
    <p:sldId id="303" r:id="rId49"/>
    <p:sldId id="304" r:id="rId50"/>
  </p:sldIdLst>
  <p:sldSz cx="12192000" cy="6858000"/>
  <p:notesSz cx="6858000" cy="9144000"/>
  <p:defaultTextStyle>
    <a:defPPr>
      <a:defRPr lang="en-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62" autoAdjust="0"/>
    <p:restoredTop sz="92430" autoAdjust="0"/>
  </p:normalViewPr>
  <p:slideViewPr>
    <p:cSldViewPr snapToGrid="0" snapToObjects="1" showGuides="1">
      <p:cViewPr varScale="1">
        <p:scale>
          <a:sx n="50" d="100"/>
          <a:sy n="50" d="100"/>
        </p:scale>
        <p:origin x="710"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8" Type="http://schemas.openxmlformats.org/officeDocument/2006/relationships/customXml" Target="../customXml/item3.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ustomXml" Target="../customXml/item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ustomXml" Target="../customXml/item2.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A36564-0C8A-4306-8C1A-CFE0CA0EDCF0}" type="datetimeFigureOut">
              <a:rPr lang="es-MX" smtClean="0"/>
              <a:t>14/11/2022</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86DF39-1BDE-4C3C-A9F7-F7AB8DC13E16}" type="slidenum">
              <a:rPr lang="es-MX" smtClean="0"/>
              <a:t>‹Nº›</a:t>
            </a:fld>
            <a:endParaRPr lang="es-MX"/>
          </a:p>
        </p:txBody>
      </p:sp>
    </p:spTree>
    <p:extLst>
      <p:ext uri="{BB962C8B-B14F-4D97-AF65-F5344CB8AC3E}">
        <p14:creationId xmlns:p14="http://schemas.microsoft.com/office/powerpoint/2010/main" val="2596336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3" name="Google Shape;29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952050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A picture containing text, indoor&#10;&#10;Description automatically generated">
            <a:extLst>
              <a:ext uri="{FF2B5EF4-FFF2-40B4-BE49-F238E27FC236}">
                <a16:creationId xmlns:a16="http://schemas.microsoft.com/office/drawing/2014/main" id="{0468000E-442D-6145-BE66-D1A72B3271B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05596D2-C1BD-ED48-B6C5-F58BE90ABC46}"/>
              </a:ext>
            </a:extLst>
          </p:cNvPr>
          <p:cNvSpPr>
            <a:spLocks noGrp="1"/>
          </p:cNvSpPr>
          <p:nvPr>
            <p:ph type="ctrTitle"/>
          </p:nvPr>
        </p:nvSpPr>
        <p:spPr>
          <a:xfrm>
            <a:off x="220717" y="3201003"/>
            <a:ext cx="5517931" cy="2387600"/>
          </a:xfrm>
        </p:spPr>
        <p:txBody>
          <a:bodyPr anchor="b"/>
          <a:lstStyle>
            <a:lvl1pPr algn="l">
              <a:defRPr sz="6000">
                <a:solidFill>
                  <a:schemeClr val="bg1"/>
                </a:solidFill>
              </a:defRPr>
            </a:lvl1pPr>
          </a:lstStyle>
          <a:p>
            <a:r>
              <a:rPr lang="en-US" dirty="0"/>
              <a:t>Click to edit Master title style</a:t>
            </a:r>
            <a:endParaRPr lang="es-ES_tradnl" dirty="0"/>
          </a:p>
        </p:txBody>
      </p:sp>
      <p:sp>
        <p:nvSpPr>
          <p:cNvPr id="3" name="Subtitle 2">
            <a:extLst>
              <a:ext uri="{FF2B5EF4-FFF2-40B4-BE49-F238E27FC236}">
                <a16:creationId xmlns:a16="http://schemas.microsoft.com/office/drawing/2014/main" id="{4E76904F-8D9B-6442-9E62-5DFD8D9207E8}"/>
              </a:ext>
            </a:extLst>
          </p:cNvPr>
          <p:cNvSpPr>
            <a:spLocks noGrp="1"/>
          </p:cNvSpPr>
          <p:nvPr>
            <p:ph type="subTitle" idx="1"/>
          </p:nvPr>
        </p:nvSpPr>
        <p:spPr>
          <a:xfrm>
            <a:off x="220717" y="5725128"/>
            <a:ext cx="5517931" cy="423424"/>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s-ES_tradnl" dirty="0"/>
          </a:p>
        </p:txBody>
      </p:sp>
    </p:spTree>
    <p:extLst>
      <p:ext uri="{BB962C8B-B14F-4D97-AF65-F5344CB8AC3E}">
        <p14:creationId xmlns:p14="http://schemas.microsoft.com/office/powerpoint/2010/main" val="1211895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0700A-B058-1D4F-8CD0-CDA7EA2773B0}"/>
              </a:ext>
            </a:extLst>
          </p:cNvPr>
          <p:cNvSpPr>
            <a:spLocks noGrp="1"/>
          </p:cNvSpPr>
          <p:nvPr>
            <p:ph type="title"/>
          </p:nvPr>
        </p:nvSpPr>
        <p:spPr/>
        <p:txBody>
          <a:bodyPr/>
          <a:lstStyle/>
          <a:p>
            <a:r>
              <a:rPr lang="en-US"/>
              <a:t>Click to edit Master title style</a:t>
            </a:r>
            <a:endParaRPr lang="es-ES_tradnl"/>
          </a:p>
        </p:txBody>
      </p:sp>
      <p:sp>
        <p:nvSpPr>
          <p:cNvPr id="3" name="Vertical Text Placeholder 2">
            <a:extLst>
              <a:ext uri="{FF2B5EF4-FFF2-40B4-BE49-F238E27FC236}">
                <a16:creationId xmlns:a16="http://schemas.microsoft.com/office/drawing/2014/main" id="{A0C8F66F-FBE5-6B4C-A44E-17D3C201E1A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4" name="Date Placeholder 3">
            <a:extLst>
              <a:ext uri="{FF2B5EF4-FFF2-40B4-BE49-F238E27FC236}">
                <a16:creationId xmlns:a16="http://schemas.microsoft.com/office/drawing/2014/main" id="{25CEAD9F-8A7E-004C-B0D0-3F54A7F407A7}"/>
              </a:ext>
            </a:extLst>
          </p:cNvPr>
          <p:cNvSpPr>
            <a:spLocks noGrp="1"/>
          </p:cNvSpPr>
          <p:nvPr>
            <p:ph type="dt" sz="half" idx="10"/>
          </p:nvPr>
        </p:nvSpPr>
        <p:spPr>
          <a:xfrm>
            <a:off x="838200" y="6356350"/>
            <a:ext cx="2743200" cy="365125"/>
          </a:xfrm>
          <a:prstGeom prst="rect">
            <a:avLst/>
          </a:prstGeom>
        </p:spPr>
        <p:txBody>
          <a:bodyPr/>
          <a:lstStyle/>
          <a:p>
            <a:fld id="{9A99CF41-DDBA-8C48-99A3-7144CF75A667}" type="datetimeFigureOut">
              <a:rPr lang="es-ES_tradnl" smtClean="0"/>
              <a:t>14/11/2022</a:t>
            </a:fld>
            <a:endParaRPr lang="es-ES_tradnl"/>
          </a:p>
        </p:txBody>
      </p:sp>
      <p:sp>
        <p:nvSpPr>
          <p:cNvPr id="5" name="Footer Placeholder 4">
            <a:extLst>
              <a:ext uri="{FF2B5EF4-FFF2-40B4-BE49-F238E27FC236}">
                <a16:creationId xmlns:a16="http://schemas.microsoft.com/office/drawing/2014/main" id="{1E1FE2F2-61A0-9F43-B9D7-7C7A96012FD0}"/>
              </a:ext>
            </a:extLst>
          </p:cNvPr>
          <p:cNvSpPr>
            <a:spLocks noGrp="1"/>
          </p:cNvSpPr>
          <p:nvPr>
            <p:ph type="ftr" sz="quarter" idx="11"/>
          </p:nvPr>
        </p:nvSpPr>
        <p:spPr>
          <a:xfrm>
            <a:off x="4038600" y="6356350"/>
            <a:ext cx="4114800" cy="365125"/>
          </a:xfrm>
          <a:prstGeom prst="rect">
            <a:avLst/>
          </a:prstGeom>
        </p:spPr>
        <p:txBody>
          <a:bodyPr/>
          <a:lstStyle/>
          <a:p>
            <a:endParaRPr lang="es-ES_tradnl"/>
          </a:p>
        </p:txBody>
      </p:sp>
      <p:sp>
        <p:nvSpPr>
          <p:cNvPr id="6" name="Slide Number Placeholder 5">
            <a:extLst>
              <a:ext uri="{FF2B5EF4-FFF2-40B4-BE49-F238E27FC236}">
                <a16:creationId xmlns:a16="http://schemas.microsoft.com/office/drawing/2014/main" id="{CB6ED14E-1848-7E40-849C-87474D04AD83}"/>
              </a:ext>
            </a:extLst>
          </p:cNvPr>
          <p:cNvSpPr>
            <a:spLocks noGrp="1"/>
          </p:cNvSpPr>
          <p:nvPr>
            <p:ph type="sldNum" sz="quarter" idx="12"/>
          </p:nvPr>
        </p:nvSpPr>
        <p:spPr>
          <a:xfrm>
            <a:off x="8610600" y="6356350"/>
            <a:ext cx="2743200" cy="365125"/>
          </a:xfrm>
          <a:prstGeom prst="rect">
            <a:avLst/>
          </a:prstGeom>
        </p:spPr>
        <p:txBody>
          <a:bodyPr/>
          <a:lstStyle/>
          <a:p>
            <a:fld id="{B36F9008-E273-0B40-A267-184369995FB0}" type="slidenum">
              <a:rPr lang="es-ES_tradnl" smtClean="0"/>
              <a:t>‹Nº›</a:t>
            </a:fld>
            <a:endParaRPr lang="es-ES_tradnl"/>
          </a:p>
        </p:txBody>
      </p:sp>
    </p:spTree>
    <p:extLst>
      <p:ext uri="{BB962C8B-B14F-4D97-AF65-F5344CB8AC3E}">
        <p14:creationId xmlns:p14="http://schemas.microsoft.com/office/powerpoint/2010/main" val="1938469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F16B367-5A85-0D44-81FF-42AA3341E62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s-ES_tradnl"/>
          </a:p>
        </p:txBody>
      </p:sp>
      <p:sp>
        <p:nvSpPr>
          <p:cNvPr id="3" name="Vertical Text Placeholder 2">
            <a:extLst>
              <a:ext uri="{FF2B5EF4-FFF2-40B4-BE49-F238E27FC236}">
                <a16:creationId xmlns:a16="http://schemas.microsoft.com/office/drawing/2014/main" id="{F0BE9460-F952-0349-AE99-63E5215FDA1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4" name="Date Placeholder 3">
            <a:extLst>
              <a:ext uri="{FF2B5EF4-FFF2-40B4-BE49-F238E27FC236}">
                <a16:creationId xmlns:a16="http://schemas.microsoft.com/office/drawing/2014/main" id="{A28F43F4-D86C-9345-8340-4163DDCCCA9F}"/>
              </a:ext>
            </a:extLst>
          </p:cNvPr>
          <p:cNvSpPr>
            <a:spLocks noGrp="1"/>
          </p:cNvSpPr>
          <p:nvPr>
            <p:ph type="dt" sz="half" idx="10"/>
          </p:nvPr>
        </p:nvSpPr>
        <p:spPr>
          <a:xfrm>
            <a:off x="838200" y="6356350"/>
            <a:ext cx="2743200" cy="365125"/>
          </a:xfrm>
          <a:prstGeom prst="rect">
            <a:avLst/>
          </a:prstGeom>
        </p:spPr>
        <p:txBody>
          <a:bodyPr/>
          <a:lstStyle/>
          <a:p>
            <a:fld id="{9A99CF41-DDBA-8C48-99A3-7144CF75A667}" type="datetimeFigureOut">
              <a:rPr lang="es-ES_tradnl" smtClean="0"/>
              <a:t>14/11/2022</a:t>
            </a:fld>
            <a:endParaRPr lang="es-ES_tradnl"/>
          </a:p>
        </p:txBody>
      </p:sp>
      <p:sp>
        <p:nvSpPr>
          <p:cNvPr id="5" name="Footer Placeholder 4">
            <a:extLst>
              <a:ext uri="{FF2B5EF4-FFF2-40B4-BE49-F238E27FC236}">
                <a16:creationId xmlns:a16="http://schemas.microsoft.com/office/drawing/2014/main" id="{6F3C804F-4D98-B945-A75C-88636E748256}"/>
              </a:ext>
            </a:extLst>
          </p:cNvPr>
          <p:cNvSpPr>
            <a:spLocks noGrp="1"/>
          </p:cNvSpPr>
          <p:nvPr>
            <p:ph type="ftr" sz="quarter" idx="11"/>
          </p:nvPr>
        </p:nvSpPr>
        <p:spPr>
          <a:xfrm>
            <a:off x="4038600" y="6356350"/>
            <a:ext cx="4114800" cy="365125"/>
          </a:xfrm>
          <a:prstGeom prst="rect">
            <a:avLst/>
          </a:prstGeom>
        </p:spPr>
        <p:txBody>
          <a:bodyPr/>
          <a:lstStyle/>
          <a:p>
            <a:endParaRPr lang="es-ES_tradnl"/>
          </a:p>
        </p:txBody>
      </p:sp>
      <p:sp>
        <p:nvSpPr>
          <p:cNvPr id="6" name="Slide Number Placeholder 5">
            <a:extLst>
              <a:ext uri="{FF2B5EF4-FFF2-40B4-BE49-F238E27FC236}">
                <a16:creationId xmlns:a16="http://schemas.microsoft.com/office/drawing/2014/main" id="{810D0CDB-5B2A-4344-8DBE-50F7B8A8E62F}"/>
              </a:ext>
            </a:extLst>
          </p:cNvPr>
          <p:cNvSpPr>
            <a:spLocks noGrp="1"/>
          </p:cNvSpPr>
          <p:nvPr>
            <p:ph type="sldNum" sz="quarter" idx="12"/>
          </p:nvPr>
        </p:nvSpPr>
        <p:spPr>
          <a:xfrm>
            <a:off x="8610600" y="6356350"/>
            <a:ext cx="2743200" cy="365125"/>
          </a:xfrm>
          <a:prstGeom prst="rect">
            <a:avLst/>
          </a:prstGeom>
        </p:spPr>
        <p:txBody>
          <a:bodyPr/>
          <a:lstStyle/>
          <a:p>
            <a:fld id="{B36F9008-E273-0B40-A267-184369995FB0}" type="slidenum">
              <a:rPr lang="es-ES_tradnl" smtClean="0"/>
              <a:t>‹Nº›</a:t>
            </a:fld>
            <a:endParaRPr lang="es-ES_tradnl"/>
          </a:p>
        </p:txBody>
      </p:sp>
    </p:spTree>
    <p:extLst>
      <p:ext uri="{BB962C8B-B14F-4D97-AF65-F5344CB8AC3E}">
        <p14:creationId xmlns:p14="http://schemas.microsoft.com/office/powerpoint/2010/main" val="1461770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BD452-FDE6-EB4E-8A04-093B9532F3B2}"/>
              </a:ext>
            </a:extLst>
          </p:cNvPr>
          <p:cNvSpPr>
            <a:spLocks noGrp="1"/>
          </p:cNvSpPr>
          <p:nvPr>
            <p:ph type="title"/>
          </p:nvPr>
        </p:nvSpPr>
        <p:spPr/>
        <p:txBody>
          <a:bodyPr/>
          <a:lstStyle/>
          <a:p>
            <a:r>
              <a:rPr lang="en-US"/>
              <a:t>Click to edit Master title style</a:t>
            </a:r>
            <a:endParaRPr lang="es-ES_tradnl"/>
          </a:p>
        </p:txBody>
      </p:sp>
      <p:sp>
        <p:nvSpPr>
          <p:cNvPr id="3" name="Content Placeholder 2">
            <a:extLst>
              <a:ext uri="{FF2B5EF4-FFF2-40B4-BE49-F238E27FC236}">
                <a16:creationId xmlns:a16="http://schemas.microsoft.com/office/drawing/2014/main" id="{75D10B0A-980F-3644-95A8-40F1BDADD0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4" name="Date Placeholder 3">
            <a:extLst>
              <a:ext uri="{FF2B5EF4-FFF2-40B4-BE49-F238E27FC236}">
                <a16:creationId xmlns:a16="http://schemas.microsoft.com/office/drawing/2014/main" id="{6AAC16F3-A6C8-4C49-858A-1C422240B5C0}"/>
              </a:ext>
            </a:extLst>
          </p:cNvPr>
          <p:cNvSpPr>
            <a:spLocks noGrp="1"/>
          </p:cNvSpPr>
          <p:nvPr>
            <p:ph type="dt" sz="half" idx="10"/>
          </p:nvPr>
        </p:nvSpPr>
        <p:spPr>
          <a:xfrm>
            <a:off x="838200" y="6356350"/>
            <a:ext cx="2743200" cy="365125"/>
          </a:xfrm>
          <a:prstGeom prst="rect">
            <a:avLst/>
          </a:prstGeom>
        </p:spPr>
        <p:txBody>
          <a:bodyPr/>
          <a:lstStyle/>
          <a:p>
            <a:fld id="{9A99CF41-DDBA-8C48-99A3-7144CF75A667}" type="datetimeFigureOut">
              <a:rPr lang="es-ES_tradnl" smtClean="0"/>
              <a:t>14/11/2022</a:t>
            </a:fld>
            <a:endParaRPr lang="es-ES_tradnl"/>
          </a:p>
        </p:txBody>
      </p:sp>
      <p:sp>
        <p:nvSpPr>
          <p:cNvPr id="5" name="Footer Placeholder 4">
            <a:extLst>
              <a:ext uri="{FF2B5EF4-FFF2-40B4-BE49-F238E27FC236}">
                <a16:creationId xmlns:a16="http://schemas.microsoft.com/office/drawing/2014/main" id="{44FB51FD-945A-874E-A1C9-6D9094921573}"/>
              </a:ext>
            </a:extLst>
          </p:cNvPr>
          <p:cNvSpPr>
            <a:spLocks noGrp="1"/>
          </p:cNvSpPr>
          <p:nvPr>
            <p:ph type="ftr" sz="quarter" idx="11"/>
          </p:nvPr>
        </p:nvSpPr>
        <p:spPr>
          <a:xfrm>
            <a:off x="4038600" y="6356350"/>
            <a:ext cx="4114800" cy="365125"/>
          </a:xfrm>
          <a:prstGeom prst="rect">
            <a:avLst/>
          </a:prstGeom>
        </p:spPr>
        <p:txBody>
          <a:bodyPr/>
          <a:lstStyle/>
          <a:p>
            <a:endParaRPr lang="es-ES_tradnl"/>
          </a:p>
        </p:txBody>
      </p:sp>
      <p:sp>
        <p:nvSpPr>
          <p:cNvPr id="6" name="Slide Number Placeholder 5">
            <a:extLst>
              <a:ext uri="{FF2B5EF4-FFF2-40B4-BE49-F238E27FC236}">
                <a16:creationId xmlns:a16="http://schemas.microsoft.com/office/drawing/2014/main" id="{8CB6F444-6F2B-D849-9370-E07501FA9578}"/>
              </a:ext>
            </a:extLst>
          </p:cNvPr>
          <p:cNvSpPr>
            <a:spLocks noGrp="1"/>
          </p:cNvSpPr>
          <p:nvPr>
            <p:ph type="sldNum" sz="quarter" idx="12"/>
          </p:nvPr>
        </p:nvSpPr>
        <p:spPr>
          <a:xfrm>
            <a:off x="8610600" y="6356350"/>
            <a:ext cx="2743200" cy="365125"/>
          </a:xfrm>
          <a:prstGeom prst="rect">
            <a:avLst/>
          </a:prstGeom>
        </p:spPr>
        <p:txBody>
          <a:bodyPr/>
          <a:lstStyle/>
          <a:p>
            <a:fld id="{B36F9008-E273-0B40-A267-184369995FB0}" type="slidenum">
              <a:rPr lang="es-ES_tradnl" smtClean="0"/>
              <a:t>‹Nº›</a:t>
            </a:fld>
            <a:endParaRPr lang="es-ES_tradnl"/>
          </a:p>
        </p:txBody>
      </p:sp>
    </p:spTree>
    <p:extLst>
      <p:ext uri="{BB962C8B-B14F-4D97-AF65-F5344CB8AC3E}">
        <p14:creationId xmlns:p14="http://schemas.microsoft.com/office/powerpoint/2010/main" val="415399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A picture containing text, person, computer, indoor&#10;&#10;Description automatically generated">
            <a:extLst>
              <a:ext uri="{FF2B5EF4-FFF2-40B4-BE49-F238E27FC236}">
                <a16:creationId xmlns:a16="http://schemas.microsoft.com/office/drawing/2014/main" id="{49A9E924-7C78-3B40-AB0A-8ED4A6EFC62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5E0EC90-D585-7F49-A201-95C1A5688DDD}"/>
              </a:ext>
            </a:extLst>
          </p:cNvPr>
          <p:cNvSpPr>
            <a:spLocks noGrp="1"/>
          </p:cNvSpPr>
          <p:nvPr>
            <p:ph type="title"/>
          </p:nvPr>
        </p:nvSpPr>
        <p:spPr>
          <a:xfrm>
            <a:off x="705726" y="768350"/>
            <a:ext cx="5232619" cy="2852737"/>
          </a:xfrm>
        </p:spPr>
        <p:txBody>
          <a:bodyPr anchor="b"/>
          <a:lstStyle>
            <a:lvl1pPr>
              <a:defRPr sz="6000" b="0" i="0">
                <a:solidFill>
                  <a:schemeClr val="bg1"/>
                </a:solidFill>
                <a:latin typeface="Franklin Gothic Medium Cond" panose="020B0606030402020204" pitchFamily="34" charset="0"/>
              </a:defRPr>
            </a:lvl1pPr>
          </a:lstStyle>
          <a:p>
            <a:r>
              <a:rPr lang="en-US" dirty="0"/>
              <a:t>Click to edit Master title style</a:t>
            </a:r>
            <a:endParaRPr lang="es-ES_tradnl" dirty="0"/>
          </a:p>
        </p:txBody>
      </p:sp>
      <p:sp>
        <p:nvSpPr>
          <p:cNvPr id="3" name="Text Placeholder 2">
            <a:extLst>
              <a:ext uri="{FF2B5EF4-FFF2-40B4-BE49-F238E27FC236}">
                <a16:creationId xmlns:a16="http://schemas.microsoft.com/office/drawing/2014/main" id="{691BD052-4DE5-E941-80AC-68C2ED84C6AE}"/>
              </a:ext>
            </a:extLst>
          </p:cNvPr>
          <p:cNvSpPr>
            <a:spLocks noGrp="1"/>
          </p:cNvSpPr>
          <p:nvPr>
            <p:ph type="body" idx="1"/>
          </p:nvPr>
        </p:nvSpPr>
        <p:spPr>
          <a:xfrm>
            <a:off x="6558454" y="748424"/>
            <a:ext cx="4603532"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16715247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E6C06-1F6A-604C-8547-C810B39E1DB4}"/>
              </a:ext>
            </a:extLst>
          </p:cNvPr>
          <p:cNvSpPr>
            <a:spLocks noGrp="1"/>
          </p:cNvSpPr>
          <p:nvPr>
            <p:ph type="title"/>
          </p:nvPr>
        </p:nvSpPr>
        <p:spPr/>
        <p:txBody>
          <a:bodyPr/>
          <a:lstStyle/>
          <a:p>
            <a:r>
              <a:rPr lang="en-US"/>
              <a:t>Click to edit Master title style</a:t>
            </a:r>
            <a:endParaRPr lang="es-ES_tradnl"/>
          </a:p>
        </p:txBody>
      </p:sp>
      <p:sp>
        <p:nvSpPr>
          <p:cNvPr id="3" name="Content Placeholder 2">
            <a:extLst>
              <a:ext uri="{FF2B5EF4-FFF2-40B4-BE49-F238E27FC236}">
                <a16:creationId xmlns:a16="http://schemas.microsoft.com/office/drawing/2014/main" id="{0743815B-6302-B748-A167-8F27591A54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4" name="Content Placeholder 3">
            <a:extLst>
              <a:ext uri="{FF2B5EF4-FFF2-40B4-BE49-F238E27FC236}">
                <a16:creationId xmlns:a16="http://schemas.microsoft.com/office/drawing/2014/main" id="{68517C0D-ECF0-B54C-B1E3-30B35432D0D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5" name="Date Placeholder 4">
            <a:extLst>
              <a:ext uri="{FF2B5EF4-FFF2-40B4-BE49-F238E27FC236}">
                <a16:creationId xmlns:a16="http://schemas.microsoft.com/office/drawing/2014/main" id="{9ACDA5C2-A0F0-7546-8E97-9B3BE88F12DC}"/>
              </a:ext>
            </a:extLst>
          </p:cNvPr>
          <p:cNvSpPr>
            <a:spLocks noGrp="1"/>
          </p:cNvSpPr>
          <p:nvPr>
            <p:ph type="dt" sz="half" idx="10"/>
          </p:nvPr>
        </p:nvSpPr>
        <p:spPr>
          <a:xfrm>
            <a:off x="838200" y="6356350"/>
            <a:ext cx="2743200" cy="365125"/>
          </a:xfrm>
          <a:prstGeom prst="rect">
            <a:avLst/>
          </a:prstGeom>
        </p:spPr>
        <p:txBody>
          <a:bodyPr/>
          <a:lstStyle/>
          <a:p>
            <a:fld id="{9A99CF41-DDBA-8C48-99A3-7144CF75A667}" type="datetimeFigureOut">
              <a:rPr lang="es-ES_tradnl" smtClean="0"/>
              <a:t>14/11/2022</a:t>
            </a:fld>
            <a:endParaRPr lang="es-ES_tradnl"/>
          </a:p>
        </p:txBody>
      </p:sp>
      <p:sp>
        <p:nvSpPr>
          <p:cNvPr id="6" name="Footer Placeholder 5">
            <a:extLst>
              <a:ext uri="{FF2B5EF4-FFF2-40B4-BE49-F238E27FC236}">
                <a16:creationId xmlns:a16="http://schemas.microsoft.com/office/drawing/2014/main" id="{5F671A06-EE76-0340-9C62-593E215B6C69}"/>
              </a:ext>
            </a:extLst>
          </p:cNvPr>
          <p:cNvSpPr>
            <a:spLocks noGrp="1"/>
          </p:cNvSpPr>
          <p:nvPr>
            <p:ph type="ftr" sz="quarter" idx="11"/>
          </p:nvPr>
        </p:nvSpPr>
        <p:spPr>
          <a:xfrm>
            <a:off x="4038600" y="6356350"/>
            <a:ext cx="4114800" cy="365125"/>
          </a:xfrm>
          <a:prstGeom prst="rect">
            <a:avLst/>
          </a:prstGeom>
        </p:spPr>
        <p:txBody>
          <a:bodyPr/>
          <a:lstStyle/>
          <a:p>
            <a:endParaRPr lang="es-ES_tradnl"/>
          </a:p>
        </p:txBody>
      </p:sp>
      <p:sp>
        <p:nvSpPr>
          <p:cNvPr id="7" name="Slide Number Placeholder 6">
            <a:extLst>
              <a:ext uri="{FF2B5EF4-FFF2-40B4-BE49-F238E27FC236}">
                <a16:creationId xmlns:a16="http://schemas.microsoft.com/office/drawing/2014/main" id="{023F3ADB-D421-184D-B5B9-3BD88A7609F9}"/>
              </a:ext>
            </a:extLst>
          </p:cNvPr>
          <p:cNvSpPr>
            <a:spLocks noGrp="1"/>
          </p:cNvSpPr>
          <p:nvPr>
            <p:ph type="sldNum" sz="quarter" idx="12"/>
          </p:nvPr>
        </p:nvSpPr>
        <p:spPr>
          <a:xfrm>
            <a:off x="8610600" y="6356350"/>
            <a:ext cx="2743200" cy="365125"/>
          </a:xfrm>
          <a:prstGeom prst="rect">
            <a:avLst/>
          </a:prstGeom>
        </p:spPr>
        <p:txBody>
          <a:bodyPr/>
          <a:lstStyle/>
          <a:p>
            <a:fld id="{B36F9008-E273-0B40-A267-184369995FB0}" type="slidenum">
              <a:rPr lang="es-ES_tradnl" smtClean="0"/>
              <a:t>‹Nº›</a:t>
            </a:fld>
            <a:endParaRPr lang="es-ES_tradnl"/>
          </a:p>
        </p:txBody>
      </p:sp>
    </p:spTree>
    <p:extLst>
      <p:ext uri="{BB962C8B-B14F-4D97-AF65-F5344CB8AC3E}">
        <p14:creationId xmlns:p14="http://schemas.microsoft.com/office/powerpoint/2010/main" val="2861653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5DF94-BF87-BF45-8320-DC913F816DF3}"/>
              </a:ext>
            </a:extLst>
          </p:cNvPr>
          <p:cNvSpPr>
            <a:spLocks noGrp="1"/>
          </p:cNvSpPr>
          <p:nvPr>
            <p:ph type="title"/>
          </p:nvPr>
        </p:nvSpPr>
        <p:spPr>
          <a:xfrm>
            <a:off x="839788" y="365125"/>
            <a:ext cx="10515600" cy="1325563"/>
          </a:xfrm>
        </p:spPr>
        <p:txBody>
          <a:bodyPr/>
          <a:lstStyle/>
          <a:p>
            <a:r>
              <a:rPr lang="en-US"/>
              <a:t>Click to edit Master title style</a:t>
            </a:r>
            <a:endParaRPr lang="es-ES_tradnl"/>
          </a:p>
        </p:txBody>
      </p:sp>
      <p:sp>
        <p:nvSpPr>
          <p:cNvPr id="3" name="Text Placeholder 2">
            <a:extLst>
              <a:ext uri="{FF2B5EF4-FFF2-40B4-BE49-F238E27FC236}">
                <a16:creationId xmlns:a16="http://schemas.microsoft.com/office/drawing/2014/main" id="{01B7A2E0-4F92-904D-A435-2E1E2C92DC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7AF5D58-F2B4-4C49-863A-72BF021DD4B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5" name="Text Placeholder 4">
            <a:extLst>
              <a:ext uri="{FF2B5EF4-FFF2-40B4-BE49-F238E27FC236}">
                <a16:creationId xmlns:a16="http://schemas.microsoft.com/office/drawing/2014/main" id="{E96ECB84-F4BC-964B-96D1-5210C5F606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55922B3-5FE6-134C-AAFF-73FF9FC705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7" name="Date Placeholder 6">
            <a:extLst>
              <a:ext uri="{FF2B5EF4-FFF2-40B4-BE49-F238E27FC236}">
                <a16:creationId xmlns:a16="http://schemas.microsoft.com/office/drawing/2014/main" id="{553ECB88-816A-1B48-B2F3-5B5260A7E271}"/>
              </a:ext>
            </a:extLst>
          </p:cNvPr>
          <p:cNvSpPr>
            <a:spLocks noGrp="1"/>
          </p:cNvSpPr>
          <p:nvPr>
            <p:ph type="dt" sz="half" idx="10"/>
          </p:nvPr>
        </p:nvSpPr>
        <p:spPr>
          <a:xfrm>
            <a:off x="838200" y="6356350"/>
            <a:ext cx="2743200" cy="365125"/>
          </a:xfrm>
          <a:prstGeom prst="rect">
            <a:avLst/>
          </a:prstGeom>
        </p:spPr>
        <p:txBody>
          <a:bodyPr/>
          <a:lstStyle/>
          <a:p>
            <a:fld id="{9A99CF41-DDBA-8C48-99A3-7144CF75A667}" type="datetimeFigureOut">
              <a:rPr lang="es-ES_tradnl" smtClean="0"/>
              <a:t>14/11/2022</a:t>
            </a:fld>
            <a:endParaRPr lang="es-ES_tradnl"/>
          </a:p>
        </p:txBody>
      </p:sp>
      <p:sp>
        <p:nvSpPr>
          <p:cNvPr id="8" name="Footer Placeholder 7">
            <a:extLst>
              <a:ext uri="{FF2B5EF4-FFF2-40B4-BE49-F238E27FC236}">
                <a16:creationId xmlns:a16="http://schemas.microsoft.com/office/drawing/2014/main" id="{0B172FFD-8489-5340-BB28-350C1F24D410}"/>
              </a:ext>
            </a:extLst>
          </p:cNvPr>
          <p:cNvSpPr>
            <a:spLocks noGrp="1"/>
          </p:cNvSpPr>
          <p:nvPr>
            <p:ph type="ftr" sz="quarter" idx="11"/>
          </p:nvPr>
        </p:nvSpPr>
        <p:spPr>
          <a:xfrm>
            <a:off x="4038600" y="6356350"/>
            <a:ext cx="4114800" cy="365125"/>
          </a:xfrm>
          <a:prstGeom prst="rect">
            <a:avLst/>
          </a:prstGeom>
        </p:spPr>
        <p:txBody>
          <a:bodyPr/>
          <a:lstStyle/>
          <a:p>
            <a:endParaRPr lang="es-ES_tradnl"/>
          </a:p>
        </p:txBody>
      </p:sp>
      <p:sp>
        <p:nvSpPr>
          <p:cNvPr id="9" name="Slide Number Placeholder 8">
            <a:extLst>
              <a:ext uri="{FF2B5EF4-FFF2-40B4-BE49-F238E27FC236}">
                <a16:creationId xmlns:a16="http://schemas.microsoft.com/office/drawing/2014/main" id="{8FD3970E-610E-CD45-9F58-F1AA553D814B}"/>
              </a:ext>
            </a:extLst>
          </p:cNvPr>
          <p:cNvSpPr>
            <a:spLocks noGrp="1"/>
          </p:cNvSpPr>
          <p:nvPr>
            <p:ph type="sldNum" sz="quarter" idx="12"/>
          </p:nvPr>
        </p:nvSpPr>
        <p:spPr>
          <a:xfrm>
            <a:off x="8610600" y="6356350"/>
            <a:ext cx="2743200" cy="365125"/>
          </a:xfrm>
          <a:prstGeom prst="rect">
            <a:avLst/>
          </a:prstGeom>
        </p:spPr>
        <p:txBody>
          <a:bodyPr/>
          <a:lstStyle/>
          <a:p>
            <a:fld id="{B36F9008-E273-0B40-A267-184369995FB0}" type="slidenum">
              <a:rPr lang="es-ES_tradnl" smtClean="0"/>
              <a:t>‹Nº›</a:t>
            </a:fld>
            <a:endParaRPr lang="es-ES_tradnl"/>
          </a:p>
        </p:txBody>
      </p:sp>
    </p:spTree>
    <p:extLst>
      <p:ext uri="{BB962C8B-B14F-4D97-AF65-F5344CB8AC3E}">
        <p14:creationId xmlns:p14="http://schemas.microsoft.com/office/powerpoint/2010/main" val="2616786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F9C5D-B84B-B24B-88C6-47B6D274C45E}"/>
              </a:ext>
            </a:extLst>
          </p:cNvPr>
          <p:cNvSpPr>
            <a:spLocks noGrp="1"/>
          </p:cNvSpPr>
          <p:nvPr>
            <p:ph type="title"/>
          </p:nvPr>
        </p:nvSpPr>
        <p:spPr/>
        <p:txBody>
          <a:bodyPr/>
          <a:lstStyle/>
          <a:p>
            <a:r>
              <a:rPr lang="en-US"/>
              <a:t>Click to edit Master title style</a:t>
            </a:r>
            <a:endParaRPr lang="es-ES_tradnl"/>
          </a:p>
        </p:txBody>
      </p:sp>
      <p:sp>
        <p:nvSpPr>
          <p:cNvPr id="3" name="Date Placeholder 2">
            <a:extLst>
              <a:ext uri="{FF2B5EF4-FFF2-40B4-BE49-F238E27FC236}">
                <a16:creationId xmlns:a16="http://schemas.microsoft.com/office/drawing/2014/main" id="{24285C90-C421-B54C-BE68-EF5531480DCB}"/>
              </a:ext>
            </a:extLst>
          </p:cNvPr>
          <p:cNvSpPr>
            <a:spLocks noGrp="1"/>
          </p:cNvSpPr>
          <p:nvPr>
            <p:ph type="dt" sz="half" idx="10"/>
          </p:nvPr>
        </p:nvSpPr>
        <p:spPr>
          <a:xfrm>
            <a:off x="838200" y="6356350"/>
            <a:ext cx="2743200" cy="365125"/>
          </a:xfrm>
          <a:prstGeom prst="rect">
            <a:avLst/>
          </a:prstGeom>
        </p:spPr>
        <p:txBody>
          <a:bodyPr/>
          <a:lstStyle/>
          <a:p>
            <a:fld id="{9A99CF41-DDBA-8C48-99A3-7144CF75A667}" type="datetimeFigureOut">
              <a:rPr lang="es-ES_tradnl" smtClean="0"/>
              <a:t>14/11/2022</a:t>
            </a:fld>
            <a:endParaRPr lang="es-ES_tradnl"/>
          </a:p>
        </p:txBody>
      </p:sp>
      <p:sp>
        <p:nvSpPr>
          <p:cNvPr id="4" name="Footer Placeholder 3">
            <a:extLst>
              <a:ext uri="{FF2B5EF4-FFF2-40B4-BE49-F238E27FC236}">
                <a16:creationId xmlns:a16="http://schemas.microsoft.com/office/drawing/2014/main" id="{BCCE90A7-86D0-C149-B058-8C2A8E9998EC}"/>
              </a:ext>
            </a:extLst>
          </p:cNvPr>
          <p:cNvSpPr>
            <a:spLocks noGrp="1"/>
          </p:cNvSpPr>
          <p:nvPr>
            <p:ph type="ftr" sz="quarter" idx="11"/>
          </p:nvPr>
        </p:nvSpPr>
        <p:spPr>
          <a:xfrm>
            <a:off x="4038600" y="6356350"/>
            <a:ext cx="4114800" cy="365125"/>
          </a:xfrm>
          <a:prstGeom prst="rect">
            <a:avLst/>
          </a:prstGeom>
        </p:spPr>
        <p:txBody>
          <a:bodyPr/>
          <a:lstStyle/>
          <a:p>
            <a:endParaRPr lang="es-ES_tradnl"/>
          </a:p>
        </p:txBody>
      </p:sp>
      <p:sp>
        <p:nvSpPr>
          <p:cNvPr id="5" name="Slide Number Placeholder 4">
            <a:extLst>
              <a:ext uri="{FF2B5EF4-FFF2-40B4-BE49-F238E27FC236}">
                <a16:creationId xmlns:a16="http://schemas.microsoft.com/office/drawing/2014/main" id="{E56D7E50-F208-494E-A403-D3C6CF44C80B}"/>
              </a:ext>
            </a:extLst>
          </p:cNvPr>
          <p:cNvSpPr>
            <a:spLocks noGrp="1"/>
          </p:cNvSpPr>
          <p:nvPr>
            <p:ph type="sldNum" sz="quarter" idx="12"/>
          </p:nvPr>
        </p:nvSpPr>
        <p:spPr>
          <a:xfrm>
            <a:off x="8610600" y="6356350"/>
            <a:ext cx="2743200" cy="365125"/>
          </a:xfrm>
          <a:prstGeom prst="rect">
            <a:avLst/>
          </a:prstGeom>
        </p:spPr>
        <p:txBody>
          <a:bodyPr/>
          <a:lstStyle/>
          <a:p>
            <a:fld id="{B36F9008-E273-0B40-A267-184369995FB0}" type="slidenum">
              <a:rPr lang="es-ES_tradnl" smtClean="0"/>
              <a:t>‹Nº›</a:t>
            </a:fld>
            <a:endParaRPr lang="es-ES_tradnl"/>
          </a:p>
        </p:txBody>
      </p:sp>
    </p:spTree>
    <p:extLst>
      <p:ext uri="{BB962C8B-B14F-4D97-AF65-F5344CB8AC3E}">
        <p14:creationId xmlns:p14="http://schemas.microsoft.com/office/powerpoint/2010/main" val="1534043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9E37C5-DE15-4B48-AD67-8D2ECA2571AB}"/>
              </a:ext>
            </a:extLst>
          </p:cNvPr>
          <p:cNvSpPr>
            <a:spLocks noGrp="1"/>
          </p:cNvSpPr>
          <p:nvPr>
            <p:ph type="dt" sz="half" idx="10"/>
          </p:nvPr>
        </p:nvSpPr>
        <p:spPr>
          <a:xfrm>
            <a:off x="838200" y="6356350"/>
            <a:ext cx="2743200" cy="365125"/>
          </a:xfrm>
          <a:prstGeom prst="rect">
            <a:avLst/>
          </a:prstGeom>
        </p:spPr>
        <p:txBody>
          <a:bodyPr/>
          <a:lstStyle/>
          <a:p>
            <a:fld id="{9A99CF41-DDBA-8C48-99A3-7144CF75A667}" type="datetimeFigureOut">
              <a:rPr lang="es-ES_tradnl" smtClean="0"/>
              <a:t>14/11/2022</a:t>
            </a:fld>
            <a:endParaRPr lang="es-ES_tradnl"/>
          </a:p>
        </p:txBody>
      </p:sp>
      <p:sp>
        <p:nvSpPr>
          <p:cNvPr id="3" name="Footer Placeholder 2">
            <a:extLst>
              <a:ext uri="{FF2B5EF4-FFF2-40B4-BE49-F238E27FC236}">
                <a16:creationId xmlns:a16="http://schemas.microsoft.com/office/drawing/2014/main" id="{DE9F9DCE-B7D5-8249-9D9A-1DC3097FAD88}"/>
              </a:ext>
            </a:extLst>
          </p:cNvPr>
          <p:cNvSpPr>
            <a:spLocks noGrp="1"/>
          </p:cNvSpPr>
          <p:nvPr>
            <p:ph type="ftr" sz="quarter" idx="11"/>
          </p:nvPr>
        </p:nvSpPr>
        <p:spPr>
          <a:xfrm>
            <a:off x="4038600" y="6356350"/>
            <a:ext cx="4114800" cy="365125"/>
          </a:xfrm>
          <a:prstGeom prst="rect">
            <a:avLst/>
          </a:prstGeom>
        </p:spPr>
        <p:txBody>
          <a:bodyPr/>
          <a:lstStyle/>
          <a:p>
            <a:endParaRPr lang="es-ES_tradnl"/>
          </a:p>
        </p:txBody>
      </p:sp>
      <p:sp>
        <p:nvSpPr>
          <p:cNvPr id="4" name="Slide Number Placeholder 3">
            <a:extLst>
              <a:ext uri="{FF2B5EF4-FFF2-40B4-BE49-F238E27FC236}">
                <a16:creationId xmlns:a16="http://schemas.microsoft.com/office/drawing/2014/main" id="{DACFB0E4-9E90-1543-9261-4F77450AC0DC}"/>
              </a:ext>
            </a:extLst>
          </p:cNvPr>
          <p:cNvSpPr>
            <a:spLocks noGrp="1"/>
          </p:cNvSpPr>
          <p:nvPr>
            <p:ph type="sldNum" sz="quarter" idx="12"/>
          </p:nvPr>
        </p:nvSpPr>
        <p:spPr>
          <a:xfrm>
            <a:off x="8610600" y="6356350"/>
            <a:ext cx="2743200" cy="365125"/>
          </a:xfrm>
          <a:prstGeom prst="rect">
            <a:avLst/>
          </a:prstGeom>
        </p:spPr>
        <p:txBody>
          <a:bodyPr/>
          <a:lstStyle/>
          <a:p>
            <a:fld id="{B36F9008-E273-0B40-A267-184369995FB0}" type="slidenum">
              <a:rPr lang="es-ES_tradnl" smtClean="0"/>
              <a:t>‹Nº›</a:t>
            </a:fld>
            <a:endParaRPr lang="es-ES_tradnl"/>
          </a:p>
        </p:txBody>
      </p:sp>
      <p:pic>
        <p:nvPicPr>
          <p:cNvPr id="6" name="Picture 5" descr="A picture containing text, screenshot, businesscard, sign&#10;&#10;Description automatically generated">
            <a:extLst>
              <a:ext uri="{FF2B5EF4-FFF2-40B4-BE49-F238E27FC236}">
                <a16:creationId xmlns:a16="http://schemas.microsoft.com/office/drawing/2014/main" id="{F7B15E59-CF4B-1746-A396-976E2DA9C0A2}"/>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801523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ACEDC-09F2-5E42-83F7-509156C9A9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ES_tradnl"/>
          </a:p>
        </p:txBody>
      </p:sp>
      <p:sp>
        <p:nvSpPr>
          <p:cNvPr id="3" name="Content Placeholder 2">
            <a:extLst>
              <a:ext uri="{FF2B5EF4-FFF2-40B4-BE49-F238E27FC236}">
                <a16:creationId xmlns:a16="http://schemas.microsoft.com/office/drawing/2014/main" id="{174521B9-E035-4443-93CE-B805CDFD67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4" name="Text Placeholder 3">
            <a:extLst>
              <a:ext uri="{FF2B5EF4-FFF2-40B4-BE49-F238E27FC236}">
                <a16:creationId xmlns:a16="http://schemas.microsoft.com/office/drawing/2014/main" id="{15EC5491-9FF9-E648-8653-40076CEAF9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A8108C-580A-6D46-BF4A-DC946C536BB3}"/>
              </a:ext>
            </a:extLst>
          </p:cNvPr>
          <p:cNvSpPr>
            <a:spLocks noGrp="1"/>
          </p:cNvSpPr>
          <p:nvPr>
            <p:ph type="dt" sz="half" idx="10"/>
          </p:nvPr>
        </p:nvSpPr>
        <p:spPr>
          <a:xfrm>
            <a:off x="838200" y="6356350"/>
            <a:ext cx="2743200" cy="365125"/>
          </a:xfrm>
          <a:prstGeom prst="rect">
            <a:avLst/>
          </a:prstGeom>
        </p:spPr>
        <p:txBody>
          <a:bodyPr/>
          <a:lstStyle/>
          <a:p>
            <a:fld id="{9A99CF41-DDBA-8C48-99A3-7144CF75A667}" type="datetimeFigureOut">
              <a:rPr lang="es-ES_tradnl" smtClean="0"/>
              <a:t>14/11/2022</a:t>
            </a:fld>
            <a:endParaRPr lang="es-ES_tradnl"/>
          </a:p>
        </p:txBody>
      </p:sp>
      <p:sp>
        <p:nvSpPr>
          <p:cNvPr id="6" name="Footer Placeholder 5">
            <a:extLst>
              <a:ext uri="{FF2B5EF4-FFF2-40B4-BE49-F238E27FC236}">
                <a16:creationId xmlns:a16="http://schemas.microsoft.com/office/drawing/2014/main" id="{894E5C6C-CC23-9643-886C-1B644613D012}"/>
              </a:ext>
            </a:extLst>
          </p:cNvPr>
          <p:cNvSpPr>
            <a:spLocks noGrp="1"/>
          </p:cNvSpPr>
          <p:nvPr>
            <p:ph type="ftr" sz="quarter" idx="11"/>
          </p:nvPr>
        </p:nvSpPr>
        <p:spPr>
          <a:xfrm>
            <a:off x="4038600" y="6356350"/>
            <a:ext cx="4114800" cy="365125"/>
          </a:xfrm>
          <a:prstGeom prst="rect">
            <a:avLst/>
          </a:prstGeom>
        </p:spPr>
        <p:txBody>
          <a:bodyPr/>
          <a:lstStyle/>
          <a:p>
            <a:endParaRPr lang="es-ES_tradnl"/>
          </a:p>
        </p:txBody>
      </p:sp>
      <p:sp>
        <p:nvSpPr>
          <p:cNvPr id="7" name="Slide Number Placeholder 6">
            <a:extLst>
              <a:ext uri="{FF2B5EF4-FFF2-40B4-BE49-F238E27FC236}">
                <a16:creationId xmlns:a16="http://schemas.microsoft.com/office/drawing/2014/main" id="{B53D54EC-CB35-5F49-9383-633541FC042B}"/>
              </a:ext>
            </a:extLst>
          </p:cNvPr>
          <p:cNvSpPr>
            <a:spLocks noGrp="1"/>
          </p:cNvSpPr>
          <p:nvPr>
            <p:ph type="sldNum" sz="quarter" idx="12"/>
          </p:nvPr>
        </p:nvSpPr>
        <p:spPr>
          <a:xfrm>
            <a:off x="8610600" y="6356350"/>
            <a:ext cx="2743200" cy="365125"/>
          </a:xfrm>
          <a:prstGeom prst="rect">
            <a:avLst/>
          </a:prstGeom>
        </p:spPr>
        <p:txBody>
          <a:bodyPr/>
          <a:lstStyle/>
          <a:p>
            <a:fld id="{B36F9008-E273-0B40-A267-184369995FB0}" type="slidenum">
              <a:rPr lang="es-ES_tradnl" smtClean="0"/>
              <a:t>‹Nº›</a:t>
            </a:fld>
            <a:endParaRPr lang="es-ES_tradnl"/>
          </a:p>
        </p:txBody>
      </p:sp>
    </p:spTree>
    <p:extLst>
      <p:ext uri="{BB962C8B-B14F-4D97-AF65-F5344CB8AC3E}">
        <p14:creationId xmlns:p14="http://schemas.microsoft.com/office/powerpoint/2010/main" val="3052259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C84D0-00DD-E541-8647-D1395A63D6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ES_tradnl"/>
          </a:p>
        </p:txBody>
      </p:sp>
      <p:sp>
        <p:nvSpPr>
          <p:cNvPr id="3" name="Picture Placeholder 2">
            <a:extLst>
              <a:ext uri="{FF2B5EF4-FFF2-40B4-BE49-F238E27FC236}">
                <a16:creationId xmlns:a16="http://schemas.microsoft.com/office/drawing/2014/main" id="{2609A9FF-AA45-F74B-9A55-DF32ACA56D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Text Placeholder 3">
            <a:extLst>
              <a:ext uri="{FF2B5EF4-FFF2-40B4-BE49-F238E27FC236}">
                <a16:creationId xmlns:a16="http://schemas.microsoft.com/office/drawing/2014/main" id="{B7A65689-A7D4-1944-B6D0-B49794A8E7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74F958-A444-2B40-BD83-B5219C6FA76B}"/>
              </a:ext>
            </a:extLst>
          </p:cNvPr>
          <p:cNvSpPr>
            <a:spLocks noGrp="1"/>
          </p:cNvSpPr>
          <p:nvPr>
            <p:ph type="dt" sz="half" idx="10"/>
          </p:nvPr>
        </p:nvSpPr>
        <p:spPr>
          <a:xfrm>
            <a:off x="838200" y="6356350"/>
            <a:ext cx="2743200" cy="365125"/>
          </a:xfrm>
          <a:prstGeom prst="rect">
            <a:avLst/>
          </a:prstGeom>
        </p:spPr>
        <p:txBody>
          <a:bodyPr/>
          <a:lstStyle/>
          <a:p>
            <a:fld id="{9A99CF41-DDBA-8C48-99A3-7144CF75A667}" type="datetimeFigureOut">
              <a:rPr lang="es-ES_tradnl" smtClean="0"/>
              <a:t>14/11/2022</a:t>
            </a:fld>
            <a:endParaRPr lang="es-ES_tradnl"/>
          </a:p>
        </p:txBody>
      </p:sp>
      <p:sp>
        <p:nvSpPr>
          <p:cNvPr id="6" name="Footer Placeholder 5">
            <a:extLst>
              <a:ext uri="{FF2B5EF4-FFF2-40B4-BE49-F238E27FC236}">
                <a16:creationId xmlns:a16="http://schemas.microsoft.com/office/drawing/2014/main" id="{1DD4CC98-11E7-E547-B098-6631F36EEA42}"/>
              </a:ext>
            </a:extLst>
          </p:cNvPr>
          <p:cNvSpPr>
            <a:spLocks noGrp="1"/>
          </p:cNvSpPr>
          <p:nvPr>
            <p:ph type="ftr" sz="quarter" idx="11"/>
          </p:nvPr>
        </p:nvSpPr>
        <p:spPr>
          <a:xfrm>
            <a:off x="4038600" y="6356350"/>
            <a:ext cx="4114800" cy="365125"/>
          </a:xfrm>
          <a:prstGeom prst="rect">
            <a:avLst/>
          </a:prstGeom>
        </p:spPr>
        <p:txBody>
          <a:bodyPr/>
          <a:lstStyle/>
          <a:p>
            <a:endParaRPr lang="es-ES_tradnl"/>
          </a:p>
        </p:txBody>
      </p:sp>
      <p:sp>
        <p:nvSpPr>
          <p:cNvPr id="7" name="Slide Number Placeholder 6">
            <a:extLst>
              <a:ext uri="{FF2B5EF4-FFF2-40B4-BE49-F238E27FC236}">
                <a16:creationId xmlns:a16="http://schemas.microsoft.com/office/drawing/2014/main" id="{EFB15B01-01FB-B44A-9CC9-225646127509}"/>
              </a:ext>
            </a:extLst>
          </p:cNvPr>
          <p:cNvSpPr>
            <a:spLocks noGrp="1"/>
          </p:cNvSpPr>
          <p:nvPr>
            <p:ph type="sldNum" sz="quarter" idx="12"/>
          </p:nvPr>
        </p:nvSpPr>
        <p:spPr>
          <a:xfrm>
            <a:off x="8610600" y="6356350"/>
            <a:ext cx="2743200" cy="365125"/>
          </a:xfrm>
          <a:prstGeom prst="rect">
            <a:avLst/>
          </a:prstGeom>
        </p:spPr>
        <p:txBody>
          <a:bodyPr/>
          <a:lstStyle/>
          <a:p>
            <a:fld id="{B36F9008-E273-0B40-A267-184369995FB0}" type="slidenum">
              <a:rPr lang="es-ES_tradnl" smtClean="0"/>
              <a:t>‹Nº›</a:t>
            </a:fld>
            <a:endParaRPr lang="es-ES_tradnl"/>
          </a:p>
        </p:txBody>
      </p:sp>
    </p:spTree>
    <p:extLst>
      <p:ext uri="{BB962C8B-B14F-4D97-AF65-F5344CB8AC3E}">
        <p14:creationId xmlns:p14="http://schemas.microsoft.com/office/powerpoint/2010/main" val="1639478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14BFBB-1C11-A240-AF1F-D0397E0B5A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s-ES_tradnl"/>
          </a:p>
        </p:txBody>
      </p:sp>
      <p:sp>
        <p:nvSpPr>
          <p:cNvPr id="3" name="Text Placeholder 2">
            <a:extLst>
              <a:ext uri="{FF2B5EF4-FFF2-40B4-BE49-F238E27FC236}">
                <a16:creationId xmlns:a16="http://schemas.microsoft.com/office/drawing/2014/main" id="{8F206784-B5CA-DC4E-9654-40D7E32657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s-ES_tradnl" dirty="0"/>
          </a:p>
        </p:txBody>
      </p:sp>
      <p:pic>
        <p:nvPicPr>
          <p:cNvPr id="8" name="Picture 7">
            <a:extLst>
              <a:ext uri="{FF2B5EF4-FFF2-40B4-BE49-F238E27FC236}">
                <a16:creationId xmlns:a16="http://schemas.microsoft.com/office/drawing/2014/main" id="{E2804DAA-0B15-E842-BE46-4DB1E7F45CE8}"/>
              </a:ext>
            </a:extLst>
          </p:cNvPr>
          <p:cNvPicPr>
            <a:picLocks noChangeAspect="1"/>
          </p:cNvPicPr>
          <p:nvPr userDrawn="1"/>
        </p:nvPicPr>
        <p:blipFill>
          <a:blip r:embed="rId13"/>
          <a:stretch>
            <a:fillRect/>
          </a:stretch>
        </p:blipFill>
        <p:spPr>
          <a:xfrm>
            <a:off x="0" y="6375400"/>
            <a:ext cx="12192000" cy="482600"/>
          </a:xfrm>
          <a:prstGeom prst="rect">
            <a:avLst/>
          </a:prstGeom>
        </p:spPr>
      </p:pic>
      <p:sp>
        <p:nvSpPr>
          <p:cNvPr id="9" name="3 Rectángulo">
            <a:extLst>
              <a:ext uri="{FF2B5EF4-FFF2-40B4-BE49-F238E27FC236}">
                <a16:creationId xmlns:a16="http://schemas.microsoft.com/office/drawing/2014/main" id="{92933529-7FEF-3549-B12C-C8EF218D25EA}"/>
              </a:ext>
            </a:extLst>
          </p:cNvPr>
          <p:cNvSpPr/>
          <p:nvPr userDrawn="1"/>
        </p:nvSpPr>
        <p:spPr>
          <a:xfrm>
            <a:off x="11469410" y="18285"/>
            <a:ext cx="689612" cy="707886"/>
          </a:xfrm>
          <a:prstGeom prst="rect">
            <a:avLst/>
          </a:prstGeom>
        </p:spPr>
        <p:txBody>
          <a:bodyPr wrap="none">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6F36876-3309-4425-B0B8-9B9BFED9D3D6}" type="slidenum">
              <a:rPr lang="es-MX" sz="4000" b="0" i="0" smtClean="0">
                <a:solidFill>
                  <a:schemeClr val="bg1">
                    <a:lumMod val="85000"/>
                  </a:schemeClr>
                </a:solidFill>
                <a:latin typeface="Franklin Gothic Medium Cond" panose="020B0606030402020204" pitchFamily="34" charset="0"/>
              </a:rPr>
              <a:pPr algn="ctr"/>
              <a:t>‹Nº›</a:t>
            </a:fld>
            <a:endParaRPr lang="es-MX" sz="4000" b="0" i="0" dirty="0">
              <a:solidFill>
                <a:schemeClr val="bg1">
                  <a:lumMod val="85000"/>
                </a:schemeClr>
              </a:solidFill>
              <a:latin typeface="Franklin Gothic Medium Cond" panose="020B0606030402020204" pitchFamily="34" charset="0"/>
            </a:endParaRPr>
          </a:p>
        </p:txBody>
      </p:sp>
      <p:sp>
        <p:nvSpPr>
          <p:cNvPr id="14" name="Rectangle 13">
            <a:extLst>
              <a:ext uri="{FF2B5EF4-FFF2-40B4-BE49-F238E27FC236}">
                <a16:creationId xmlns:a16="http://schemas.microsoft.com/office/drawing/2014/main" id="{9324B8C5-BDB8-1C44-9078-4EFB37859215}"/>
              </a:ext>
            </a:extLst>
          </p:cNvPr>
          <p:cNvSpPr/>
          <p:nvPr userDrawn="1"/>
        </p:nvSpPr>
        <p:spPr>
          <a:xfrm>
            <a:off x="0" y="0"/>
            <a:ext cx="271463"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1898608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accent2">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4"/>
        </a:buClr>
        <a:buFont typeface="Wingdings"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pic>
        <p:nvPicPr>
          <p:cNvPr id="3" name="Picture 2" descr="A picture containing tree, outdoor, seat&#10;&#10;Description automatically generated">
            <a:extLst>
              <a:ext uri="{FF2B5EF4-FFF2-40B4-BE49-F238E27FC236}">
                <a16:creationId xmlns:a16="http://schemas.microsoft.com/office/drawing/2014/main" id="{8F0569B6-7E95-D24A-8C1A-7CA32EE1566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152" y="-22776"/>
            <a:ext cx="12336304" cy="6939171"/>
          </a:xfrm>
          <a:prstGeom prst="rect">
            <a:avLst/>
          </a:prstGeom>
        </p:spPr>
      </p:pic>
      <p:sp>
        <p:nvSpPr>
          <p:cNvPr id="305" name="Google Shape;305;p19"/>
          <p:cNvSpPr txBox="1"/>
          <p:nvPr/>
        </p:nvSpPr>
        <p:spPr>
          <a:xfrm>
            <a:off x="6188473" y="1956661"/>
            <a:ext cx="6096000" cy="4276499"/>
          </a:xfrm>
          <a:prstGeom prst="rect">
            <a:avLst/>
          </a:prstGeom>
          <a:noFill/>
          <a:ln>
            <a:noFill/>
          </a:ln>
        </p:spPr>
        <p:txBody>
          <a:bodyPr spcFirstLastPara="1" wrap="square" lIns="91425" tIns="45700" rIns="91425" bIns="45700" anchor="ctr" anchorCtr="0">
            <a:noAutofit/>
          </a:bodyPr>
          <a:lstStyle/>
          <a:p>
            <a:pPr lvl="0" algn="ctr">
              <a:buClr>
                <a:schemeClr val="dk1"/>
              </a:buClr>
              <a:buSzPts val="2400"/>
            </a:pPr>
            <a:r>
              <a:rPr lang="en-US" sz="3600" b="1" dirty="0" err="1" smtClean="0">
                <a:solidFill>
                  <a:schemeClr val="accent1">
                    <a:lumMod val="50000"/>
                  </a:schemeClr>
                </a:solidFill>
                <a:latin typeface="Franklin Gothic Medium Cond" panose="020B0606030402020204" pitchFamily="34" charset="0"/>
                <a:ea typeface="Open Sans"/>
                <a:cs typeface="Open Sans"/>
                <a:sym typeface="Open Sans"/>
              </a:rPr>
              <a:t>Gabinete</a:t>
            </a:r>
            <a:r>
              <a:rPr lang="en-US" sz="3600" b="1" dirty="0" smtClean="0">
                <a:solidFill>
                  <a:schemeClr val="accent1">
                    <a:lumMod val="50000"/>
                  </a:schemeClr>
                </a:solidFill>
                <a:latin typeface="Franklin Gothic Medium Cond" panose="020B0606030402020204" pitchFamily="34" charset="0"/>
                <a:ea typeface="Open Sans"/>
                <a:cs typeface="Open Sans"/>
                <a:sym typeface="Open Sans"/>
              </a:rPr>
              <a:t> </a:t>
            </a:r>
            <a:r>
              <a:rPr lang="en-US" sz="3600" b="1" dirty="0" err="1" smtClean="0">
                <a:solidFill>
                  <a:schemeClr val="accent1">
                    <a:lumMod val="50000"/>
                  </a:schemeClr>
                </a:solidFill>
                <a:latin typeface="Franklin Gothic Medium Cond" panose="020B0606030402020204" pitchFamily="34" charset="0"/>
                <a:ea typeface="Open Sans"/>
                <a:cs typeface="Open Sans"/>
                <a:sym typeface="Open Sans"/>
              </a:rPr>
              <a:t>Académico</a:t>
            </a:r>
            <a:r>
              <a:rPr lang="en-US" sz="3600" b="1" dirty="0" smtClean="0">
                <a:solidFill>
                  <a:schemeClr val="accent1">
                    <a:lumMod val="50000"/>
                  </a:schemeClr>
                </a:solidFill>
                <a:latin typeface="Franklin Gothic Medium Cond" panose="020B0606030402020204" pitchFamily="34" charset="0"/>
                <a:ea typeface="Open Sans"/>
                <a:cs typeface="Open Sans"/>
                <a:sym typeface="Open Sans"/>
              </a:rPr>
              <a:t> </a:t>
            </a:r>
          </a:p>
          <a:p>
            <a:pPr lvl="0" algn="ctr">
              <a:buClr>
                <a:schemeClr val="dk1"/>
              </a:buClr>
              <a:buSzPts val="2400"/>
            </a:pPr>
            <a:r>
              <a:rPr lang="en-US" sz="3600" b="1" dirty="0" smtClean="0">
                <a:solidFill>
                  <a:schemeClr val="accent1">
                    <a:lumMod val="50000"/>
                  </a:schemeClr>
                </a:solidFill>
                <a:latin typeface="Franklin Gothic Medium Cond" panose="020B0606030402020204" pitchFamily="34" charset="0"/>
                <a:ea typeface="Open Sans"/>
                <a:cs typeface="Open Sans"/>
                <a:sym typeface="Open Sans"/>
              </a:rPr>
              <a:t>de </a:t>
            </a:r>
            <a:r>
              <a:rPr lang="en-US" sz="3600" b="1" dirty="0" err="1" smtClean="0">
                <a:solidFill>
                  <a:schemeClr val="accent1">
                    <a:lumMod val="50000"/>
                  </a:schemeClr>
                </a:solidFill>
                <a:latin typeface="Franklin Gothic Medium Cond" panose="020B0606030402020204" pitchFamily="34" charset="0"/>
                <a:ea typeface="Open Sans"/>
                <a:cs typeface="Open Sans"/>
                <a:sym typeface="Open Sans"/>
              </a:rPr>
              <a:t>Docencia</a:t>
            </a:r>
            <a:r>
              <a:rPr lang="en-US" sz="3600" b="1" dirty="0">
                <a:solidFill>
                  <a:schemeClr val="accent1">
                    <a:lumMod val="50000"/>
                  </a:schemeClr>
                </a:solidFill>
                <a:latin typeface="Franklin Gothic Medium Cond" panose="020B0606030402020204" pitchFamily="34" charset="0"/>
                <a:ea typeface="Open Sans"/>
                <a:cs typeface="Open Sans"/>
                <a:sym typeface="Open Sans"/>
              </a:rPr>
              <a:t> </a:t>
            </a:r>
            <a:r>
              <a:rPr lang="en-US" sz="3600" b="1" dirty="0" smtClean="0">
                <a:solidFill>
                  <a:schemeClr val="accent1">
                    <a:lumMod val="50000"/>
                  </a:schemeClr>
                </a:solidFill>
                <a:latin typeface="Franklin Gothic Medium Cond" panose="020B0606030402020204" pitchFamily="34" charset="0"/>
                <a:ea typeface="Open Sans"/>
                <a:cs typeface="Open Sans"/>
                <a:sym typeface="Open Sans"/>
              </a:rPr>
              <a:t>e </a:t>
            </a:r>
            <a:r>
              <a:rPr lang="en-US" sz="3600" b="1" dirty="0" err="1" smtClean="0">
                <a:solidFill>
                  <a:schemeClr val="accent1">
                    <a:lumMod val="50000"/>
                  </a:schemeClr>
                </a:solidFill>
                <a:latin typeface="Franklin Gothic Medium Cond" panose="020B0606030402020204" pitchFamily="34" charset="0"/>
                <a:ea typeface="Open Sans"/>
                <a:cs typeface="Open Sans"/>
                <a:sym typeface="Open Sans"/>
              </a:rPr>
              <a:t>Investigación</a:t>
            </a:r>
            <a:endParaRPr lang="en-US" sz="3600" b="1" dirty="0" smtClean="0">
              <a:solidFill>
                <a:schemeClr val="accent1">
                  <a:lumMod val="50000"/>
                </a:schemeClr>
              </a:solidFill>
              <a:latin typeface="Franklin Gothic Medium Cond" panose="020B0606030402020204" pitchFamily="34" charset="0"/>
              <a:ea typeface="Open Sans"/>
              <a:cs typeface="Open Sans"/>
              <a:sym typeface="Open Sans"/>
            </a:endParaRPr>
          </a:p>
          <a:p>
            <a:pPr lvl="0" algn="ctr">
              <a:buClr>
                <a:schemeClr val="dk1"/>
              </a:buClr>
              <a:buSzPts val="2400"/>
            </a:pPr>
            <a:endParaRPr lang="en-US" sz="3200" b="1" dirty="0">
              <a:solidFill>
                <a:schemeClr val="accent1">
                  <a:lumMod val="50000"/>
                </a:schemeClr>
              </a:solidFill>
              <a:latin typeface="Franklin Gothic Medium Cond" panose="020B0606030402020204" pitchFamily="34" charset="0"/>
              <a:ea typeface="Open Sans"/>
              <a:cs typeface="Open Sans"/>
              <a:sym typeface="Open Sans"/>
            </a:endParaRPr>
          </a:p>
          <a:p>
            <a:pPr lvl="0" algn="ctr">
              <a:buClr>
                <a:schemeClr val="dk1"/>
              </a:buClr>
              <a:buSzPts val="2400"/>
            </a:pPr>
            <a:endParaRPr lang="en-US" sz="3200" b="1" dirty="0" smtClean="0">
              <a:solidFill>
                <a:schemeClr val="accent1">
                  <a:lumMod val="50000"/>
                </a:schemeClr>
              </a:solidFill>
              <a:latin typeface="Franklin Gothic Medium Cond" panose="020B0606030402020204" pitchFamily="34" charset="0"/>
              <a:ea typeface="Open Sans"/>
              <a:cs typeface="Open Sans"/>
              <a:sym typeface="Open Sans"/>
            </a:endParaRPr>
          </a:p>
          <a:p>
            <a:pPr lvl="0" algn="ctr">
              <a:buClr>
                <a:schemeClr val="dk1"/>
              </a:buClr>
              <a:buSzPts val="2400"/>
            </a:pPr>
            <a:endParaRPr lang="en-US" sz="3200" b="1" dirty="0">
              <a:solidFill>
                <a:schemeClr val="accent1">
                  <a:lumMod val="50000"/>
                </a:schemeClr>
              </a:solidFill>
              <a:latin typeface="Franklin Gothic Medium Cond" panose="020B0606030402020204" pitchFamily="34" charset="0"/>
              <a:ea typeface="Open Sans"/>
              <a:cs typeface="Open Sans"/>
              <a:sym typeface="Open Sans"/>
            </a:endParaRPr>
          </a:p>
          <a:p>
            <a:pPr lvl="0" algn="ctr">
              <a:buClr>
                <a:schemeClr val="dk1"/>
              </a:buClr>
              <a:buSzPts val="2400"/>
            </a:pPr>
            <a:r>
              <a:rPr lang="en-US" sz="3200" b="1" dirty="0" smtClean="0">
                <a:solidFill>
                  <a:schemeClr val="accent1">
                    <a:lumMod val="50000"/>
                  </a:schemeClr>
                </a:solidFill>
                <a:latin typeface="Franklin Gothic Medium Cond" panose="020B0606030402020204" pitchFamily="34" charset="0"/>
                <a:ea typeface="Open Sans"/>
                <a:cs typeface="Open Sans"/>
                <a:sym typeface="Open Sans"/>
              </a:rPr>
              <a:t>Centro de </a:t>
            </a:r>
            <a:r>
              <a:rPr lang="en-US" sz="3200" b="1" dirty="0" err="1" smtClean="0">
                <a:solidFill>
                  <a:schemeClr val="accent1">
                    <a:lumMod val="50000"/>
                  </a:schemeClr>
                </a:solidFill>
                <a:latin typeface="Franklin Gothic Medium Cond" panose="020B0606030402020204" pitchFamily="34" charset="0"/>
                <a:ea typeface="Open Sans"/>
                <a:cs typeface="Open Sans"/>
                <a:sym typeface="Open Sans"/>
              </a:rPr>
              <a:t>Investigación</a:t>
            </a:r>
            <a:r>
              <a:rPr lang="en-US" sz="3200" b="1" dirty="0" smtClean="0">
                <a:solidFill>
                  <a:schemeClr val="accent1">
                    <a:lumMod val="50000"/>
                  </a:schemeClr>
                </a:solidFill>
                <a:latin typeface="Franklin Gothic Medium Cond" panose="020B0606030402020204" pitchFamily="34" charset="0"/>
                <a:ea typeface="Open Sans"/>
                <a:cs typeface="Open Sans"/>
                <a:sym typeface="Open Sans"/>
              </a:rPr>
              <a:t> </a:t>
            </a:r>
            <a:r>
              <a:rPr lang="en-US" sz="3200" b="1" dirty="0" err="1" smtClean="0">
                <a:solidFill>
                  <a:schemeClr val="accent1">
                    <a:lumMod val="50000"/>
                  </a:schemeClr>
                </a:solidFill>
                <a:latin typeface="Franklin Gothic Medium Cond" panose="020B0606030402020204" pitchFamily="34" charset="0"/>
                <a:ea typeface="Open Sans"/>
                <a:cs typeface="Open Sans"/>
                <a:sym typeface="Open Sans"/>
              </a:rPr>
              <a:t>en</a:t>
            </a:r>
            <a:r>
              <a:rPr lang="en-US" sz="3200" b="1" dirty="0" smtClean="0">
                <a:solidFill>
                  <a:schemeClr val="accent1">
                    <a:lumMod val="50000"/>
                  </a:schemeClr>
                </a:solidFill>
                <a:latin typeface="Franklin Gothic Medium Cond" panose="020B0606030402020204" pitchFamily="34" charset="0"/>
                <a:ea typeface="Open Sans"/>
                <a:cs typeface="Open Sans"/>
                <a:sym typeface="Open Sans"/>
              </a:rPr>
              <a:t> </a:t>
            </a:r>
          </a:p>
          <a:p>
            <a:pPr lvl="0" algn="ctr">
              <a:buClr>
                <a:schemeClr val="dk1"/>
              </a:buClr>
              <a:buSzPts val="2400"/>
            </a:pPr>
            <a:r>
              <a:rPr lang="en-US" sz="3200" b="1" dirty="0" err="1" smtClean="0">
                <a:solidFill>
                  <a:schemeClr val="accent1">
                    <a:lumMod val="50000"/>
                  </a:schemeClr>
                </a:solidFill>
                <a:latin typeface="Franklin Gothic Medium Cond" panose="020B0606030402020204" pitchFamily="34" charset="0"/>
                <a:ea typeface="Open Sans"/>
                <a:cs typeface="Open Sans"/>
                <a:sym typeface="Open Sans"/>
              </a:rPr>
              <a:t>Sistemas</a:t>
            </a:r>
            <a:r>
              <a:rPr lang="en-US" sz="3200" b="1" dirty="0" smtClean="0">
                <a:solidFill>
                  <a:schemeClr val="accent1">
                    <a:lumMod val="50000"/>
                  </a:schemeClr>
                </a:solidFill>
                <a:latin typeface="Franklin Gothic Medium Cond" panose="020B0606030402020204" pitchFamily="34" charset="0"/>
                <a:ea typeface="Open Sans"/>
                <a:cs typeface="Open Sans"/>
                <a:sym typeface="Open Sans"/>
              </a:rPr>
              <a:t> de Salud</a:t>
            </a:r>
            <a:endParaRPr sz="3200" b="1" dirty="0">
              <a:solidFill>
                <a:schemeClr val="accent1">
                  <a:lumMod val="50000"/>
                </a:schemeClr>
              </a:solidFill>
              <a:latin typeface="Franklin Gothic Medium Cond" panose="020B0606030402020204" pitchFamily="34" charset="0"/>
            </a:endParaRPr>
          </a:p>
        </p:txBody>
      </p:sp>
      <p:sp>
        <p:nvSpPr>
          <p:cNvPr id="4" name="Rectangle 3">
            <a:extLst>
              <a:ext uri="{FF2B5EF4-FFF2-40B4-BE49-F238E27FC236}">
                <a16:creationId xmlns:a16="http://schemas.microsoft.com/office/drawing/2014/main" id="{A404E4EE-92FE-6D4E-BB16-2E2AE016A4E5}"/>
              </a:ext>
            </a:extLst>
          </p:cNvPr>
          <p:cNvSpPr/>
          <p:nvPr/>
        </p:nvSpPr>
        <p:spPr>
          <a:xfrm>
            <a:off x="5911243" y="3815352"/>
            <a:ext cx="6342750" cy="613908"/>
          </a:xfrm>
          <a:custGeom>
            <a:avLst/>
            <a:gdLst>
              <a:gd name="connsiteX0" fmla="*/ 0 w 6345952"/>
              <a:gd name="connsiteY0" fmla="*/ 0 h 577464"/>
              <a:gd name="connsiteX1" fmla="*/ 6345952 w 6345952"/>
              <a:gd name="connsiteY1" fmla="*/ 0 h 577464"/>
              <a:gd name="connsiteX2" fmla="*/ 6345952 w 6345952"/>
              <a:gd name="connsiteY2" fmla="*/ 577464 h 577464"/>
              <a:gd name="connsiteX3" fmla="*/ 0 w 6345952"/>
              <a:gd name="connsiteY3" fmla="*/ 577464 h 577464"/>
              <a:gd name="connsiteX4" fmla="*/ 0 w 6345952"/>
              <a:gd name="connsiteY4" fmla="*/ 0 h 577464"/>
              <a:gd name="connsiteX0" fmla="*/ 152400 w 6345952"/>
              <a:gd name="connsiteY0" fmla="*/ 0 h 577464"/>
              <a:gd name="connsiteX1" fmla="*/ 6345952 w 6345952"/>
              <a:gd name="connsiteY1" fmla="*/ 0 h 577464"/>
              <a:gd name="connsiteX2" fmla="*/ 6345952 w 6345952"/>
              <a:gd name="connsiteY2" fmla="*/ 577464 h 577464"/>
              <a:gd name="connsiteX3" fmla="*/ 0 w 6345952"/>
              <a:gd name="connsiteY3" fmla="*/ 577464 h 577464"/>
              <a:gd name="connsiteX4" fmla="*/ 152400 w 6345952"/>
              <a:gd name="connsiteY4" fmla="*/ 0 h 577464"/>
              <a:gd name="connsiteX0" fmla="*/ 114300 w 6307852"/>
              <a:gd name="connsiteY0" fmla="*/ 0 h 653664"/>
              <a:gd name="connsiteX1" fmla="*/ 6307852 w 6307852"/>
              <a:gd name="connsiteY1" fmla="*/ 0 h 653664"/>
              <a:gd name="connsiteX2" fmla="*/ 6307852 w 6307852"/>
              <a:gd name="connsiteY2" fmla="*/ 577464 h 653664"/>
              <a:gd name="connsiteX3" fmla="*/ 0 w 6307852"/>
              <a:gd name="connsiteY3" fmla="*/ 653664 h 653664"/>
              <a:gd name="connsiteX4" fmla="*/ 114300 w 6307852"/>
              <a:gd name="connsiteY4" fmla="*/ 0 h 653664"/>
              <a:gd name="connsiteX0" fmla="*/ 165100 w 6358652"/>
              <a:gd name="connsiteY0" fmla="*/ 0 h 653664"/>
              <a:gd name="connsiteX1" fmla="*/ 6358652 w 6358652"/>
              <a:gd name="connsiteY1" fmla="*/ 0 h 653664"/>
              <a:gd name="connsiteX2" fmla="*/ 6358652 w 6358652"/>
              <a:gd name="connsiteY2" fmla="*/ 577464 h 653664"/>
              <a:gd name="connsiteX3" fmla="*/ 0 w 6358652"/>
              <a:gd name="connsiteY3" fmla="*/ 653664 h 653664"/>
              <a:gd name="connsiteX4" fmla="*/ 165100 w 6358652"/>
              <a:gd name="connsiteY4" fmla="*/ 0 h 653664"/>
              <a:gd name="connsiteX0" fmla="*/ 165100 w 6358652"/>
              <a:gd name="connsiteY0" fmla="*/ 0 h 653664"/>
              <a:gd name="connsiteX1" fmla="*/ 6358652 w 6358652"/>
              <a:gd name="connsiteY1" fmla="*/ 0 h 653664"/>
              <a:gd name="connsiteX2" fmla="*/ 6358652 w 6358652"/>
              <a:gd name="connsiteY2" fmla="*/ 577464 h 653664"/>
              <a:gd name="connsiteX3" fmla="*/ 0 w 6358652"/>
              <a:gd name="connsiteY3" fmla="*/ 653664 h 653664"/>
              <a:gd name="connsiteX4" fmla="*/ 165100 w 6358652"/>
              <a:gd name="connsiteY4" fmla="*/ 0 h 653664"/>
              <a:gd name="connsiteX0" fmla="*/ 133295 w 6326847"/>
              <a:gd name="connsiteY0" fmla="*/ 0 h 613908"/>
              <a:gd name="connsiteX1" fmla="*/ 6326847 w 6326847"/>
              <a:gd name="connsiteY1" fmla="*/ 0 h 613908"/>
              <a:gd name="connsiteX2" fmla="*/ 6326847 w 6326847"/>
              <a:gd name="connsiteY2" fmla="*/ 577464 h 613908"/>
              <a:gd name="connsiteX3" fmla="*/ 0 w 6326847"/>
              <a:gd name="connsiteY3" fmla="*/ 613908 h 613908"/>
              <a:gd name="connsiteX4" fmla="*/ 133295 w 6326847"/>
              <a:gd name="connsiteY4" fmla="*/ 0 h 613908"/>
              <a:gd name="connsiteX0" fmla="*/ 149198 w 6342750"/>
              <a:gd name="connsiteY0" fmla="*/ 0 h 613908"/>
              <a:gd name="connsiteX1" fmla="*/ 6342750 w 6342750"/>
              <a:gd name="connsiteY1" fmla="*/ 0 h 613908"/>
              <a:gd name="connsiteX2" fmla="*/ 6342750 w 6342750"/>
              <a:gd name="connsiteY2" fmla="*/ 577464 h 613908"/>
              <a:gd name="connsiteX3" fmla="*/ 0 w 6342750"/>
              <a:gd name="connsiteY3" fmla="*/ 613908 h 613908"/>
              <a:gd name="connsiteX4" fmla="*/ 149198 w 6342750"/>
              <a:gd name="connsiteY4" fmla="*/ 0 h 613908"/>
              <a:gd name="connsiteX0" fmla="*/ 149198 w 6342750"/>
              <a:gd name="connsiteY0" fmla="*/ 0 h 613908"/>
              <a:gd name="connsiteX1" fmla="*/ 6342750 w 6342750"/>
              <a:gd name="connsiteY1" fmla="*/ 0 h 613908"/>
              <a:gd name="connsiteX2" fmla="*/ 6342750 w 6342750"/>
              <a:gd name="connsiteY2" fmla="*/ 577464 h 613908"/>
              <a:gd name="connsiteX3" fmla="*/ 0 w 6342750"/>
              <a:gd name="connsiteY3" fmla="*/ 613908 h 613908"/>
              <a:gd name="connsiteX4" fmla="*/ 149198 w 6342750"/>
              <a:gd name="connsiteY4" fmla="*/ 0 h 613908"/>
              <a:gd name="connsiteX0" fmla="*/ 149198 w 6342750"/>
              <a:gd name="connsiteY0" fmla="*/ 0 h 613908"/>
              <a:gd name="connsiteX1" fmla="*/ 6342750 w 6342750"/>
              <a:gd name="connsiteY1" fmla="*/ 0 h 613908"/>
              <a:gd name="connsiteX2" fmla="*/ 6342750 w 6342750"/>
              <a:gd name="connsiteY2" fmla="*/ 577464 h 613908"/>
              <a:gd name="connsiteX3" fmla="*/ 0 w 6342750"/>
              <a:gd name="connsiteY3" fmla="*/ 613908 h 613908"/>
              <a:gd name="connsiteX4" fmla="*/ 149198 w 6342750"/>
              <a:gd name="connsiteY4" fmla="*/ 0 h 613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2750" h="613908">
                <a:moveTo>
                  <a:pt x="149198" y="0"/>
                </a:moveTo>
                <a:lnTo>
                  <a:pt x="6342750" y="0"/>
                </a:lnTo>
                <a:lnTo>
                  <a:pt x="6342750" y="577464"/>
                </a:lnTo>
                <a:lnTo>
                  <a:pt x="0" y="613908"/>
                </a:lnTo>
                <a:cubicBezTo>
                  <a:pt x="102740" y="284701"/>
                  <a:pt x="94165" y="217888"/>
                  <a:pt x="149198" y="0"/>
                </a:cubicBezTo>
                <a:close/>
              </a:path>
            </a:pathLst>
          </a:custGeom>
          <a:solidFill>
            <a:srgbClr val="EE3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b="1" dirty="0" smtClean="0">
                <a:latin typeface="Franklin Gothic Medium Cond" panose="020B0606030402020204" pitchFamily="34" charset="0"/>
              </a:rPr>
              <a:t>CISS</a:t>
            </a:r>
            <a:endParaRPr lang="en-MX" sz="3600" b="1" dirty="0">
              <a:latin typeface="Franklin Gothic Medium Cond" panose="020B0606030402020204" pitchFamily="34" charset="0"/>
            </a:endParaRPr>
          </a:p>
        </p:txBody>
      </p:sp>
      <p:pic>
        <p:nvPicPr>
          <p:cNvPr id="2" name="Imagen 1"/>
          <p:cNvPicPr>
            <a:picLocks noChangeAspect="1"/>
          </p:cNvPicPr>
          <p:nvPr/>
        </p:nvPicPr>
        <p:blipFill>
          <a:blip r:embed="rId4"/>
          <a:stretch>
            <a:fillRect/>
          </a:stretch>
        </p:blipFill>
        <p:spPr>
          <a:xfrm>
            <a:off x="8592893" y="3786408"/>
            <a:ext cx="938642" cy="671796"/>
          </a:xfrm>
          <a:prstGeom prst="rect">
            <a:avLst/>
          </a:prstGeom>
        </p:spPr>
      </p:pic>
      <p:pic>
        <p:nvPicPr>
          <p:cNvPr id="5" name="Imagen 4"/>
          <p:cNvPicPr>
            <a:picLocks noChangeAspect="1"/>
          </p:cNvPicPr>
          <p:nvPr/>
        </p:nvPicPr>
        <p:blipFill>
          <a:blip r:embed="rId5"/>
          <a:stretch>
            <a:fillRect/>
          </a:stretch>
        </p:blipFill>
        <p:spPr>
          <a:xfrm>
            <a:off x="9178273" y="732563"/>
            <a:ext cx="2785127" cy="1431517"/>
          </a:xfrm>
          <a:prstGeom prst="rect">
            <a:avLst/>
          </a:prstGeom>
        </p:spPr>
      </p:pic>
    </p:spTree>
    <p:extLst>
      <p:ext uri="{BB962C8B-B14F-4D97-AF65-F5344CB8AC3E}">
        <p14:creationId xmlns:p14="http://schemas.microsoft.com/office/powerpoint/2010/main" val="38251032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41218" y="21216"/>
            <a:ext cx="10515600" cy="687820"/>
          </a:xfrm>
        </p:spPr>
        <p:txBody>
          <a:bodyPr>
            <a:normAutofit/>
          </a:bodyPr>
          <a:lstStyle/>
          <a:p>
            <a:r>
              <a:rPr lang="es-MX" sz="3200" dirty="0"/>
              <a:t>Unidades didácticas del área de concentración</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638202772"/>
              </p:ext>
            </p:extLst>
          </p:nvPr>
        </p:nvGraphicFramePr>
        <p:xfrm>
          <a:off x="609600" y="709036"/>
          <a:ext cx="11249386" cy="5744858"/>
        </p:xfrm>
        <a:graphic>
          <a:graphicData uri="http://schemas.openxmlformats.org/drawingml/2006/table">
            <a:tbl>
              <a:tblPr firstRow="1" firstCol="1" bandRow="1">
                <a:tableStyleId>{5C22544A-7EE6-4342-B048-85BDC9FD1C3A}</a:tableStyleId>
              </a:tblPr>
              <a:tblGrid>
                <a:gridCol w="2905520">
                  <a:extLst>
                    <a:ext uri="{9D8B030D-6E8A-4147-A177-3AD203B41FA5}">
                      <a16:colId xmlns:a16="http://schemas.microsoft.com/office/drawing/2014/main" val="2538278314"/>
                    </a:ext>
                  </a:extLst>
                </a:gridCol>
                <a:gridCol w="2580880">
                  <a:extLst>
                    <a:ext uri="{9D8B030D-6E8A-4147-A177-3AD203B41FA5}">
                      <a16:colId xmlns:a16="http://schemas.microsoft.com/office/drawing/2014/main" val="1257724977"/>
                    </a:ext>
                  </a:extLst>
                </a:gridCol>
                <a:gridCol w="5762986">
                  <a:extLst>
                    <a:ext uri="{9D8B030D-6E8A-4147-A177-3AD203B41FA5}">
                      <a16:colId xmlns:a16="http://schemas.microsoft.com/office/drawing/2014/main" val="2239534171"/>
                    </a:ext>
                  </a:extLst>
                </a:gridCol>
              </a:tblGrid>
              <a:tr h="428738">
                <a:tc>
                  <a:txBody>
                    <a:bodyPr/>
                    <a:lstStyle/>
                    <a:p>
                      <a:pPr algn="ctr">
                        <a:lnSpc>
                          <a:spcPct val="107000"/>
                        </a:lnSpc>
                        <a:spcAft>
                          <a:spcPts val="0"/>
                        </a:spcAft>
                      </a:pPr>
                      <a:r>
                        <a:rPr lang="es-ES" sz="1400" b="1" dirty="0">
                          <a:solidFill>
                            <a:schemeClr val="tx1"/>
                          </a:solidFill>
                          <a:effectLst/>
                        </a:rPr>
                        <a:t>Competencias específicas del Programa</a:t>
                      </a:r>
                      <a:endParaRPr lang="es-MX"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464" marR="56464" marT="28232" marB="28232"/>
                </a:tc>
                <a:tc>
                  <a:txBody>
                    <a:bodyPr/>
                    <a:lstStyle/>
                    <a:p>
                      <a:pPr algn="ctr">
                        <a:lnSpc>
                          <a:spcPct val="107000"/>
                        </a:lnSpc>
                        <a:spcAft>
                          <a:spcPts val="0"/>
                        </a:spcAft>
                      </a:pPr>
                      <a:r>
                        <a:rPr lang="es-ES" sz="1400" b="1" dirty="0">
                          <a:solidFill>
                            <a:schemeClr val="tx1"/>
                          </a:solidFill>
                          <a:effectLst/>
                        </a:rPr>
                        <a:t>Nombre UD</a:t>
                      </a:r>
                      <a:endParaRPr lang="es-MX"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464" marR="56464" marT="28232" marB="28232"/>
                </a:tc>
                <a:tc>
                  <a:txBody>
                    <a:bodyPr/>
                    <a:lstStyle/>
                    <a:p>
                      <a:pPr algn="ctr">
                        <a:lnSpc>
                          <a:spcPct val="107000"/>
                        </a:lnSpc>
                        <a:spcAft>
                          <a:spcPts val="0"/>
                        </a:spcAft>
                      </a:pPr>
                      <a:r>
                        <a:rPr lang="es-ES" sz="1400" b="1" dirty="0">
                          <a:solidFill>
                            <a:schemeClr val="tx1"/>
                          </a:solidFill>
                          <a:effectLst/>
                        </a:rPr>
                        <a:t>Competencias instruccionales de UD</a:t>
                      </a:r>
                      <a:endParaRPr lang="es-MX"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464" marR="56464" marT="28232" marB="28232"/>
                </a:tc>
                <a:extLst>
                  <a:ext uri="{0D108BD9-81ED-4DB2-BD59-A6C34878D82A}">
                    <a16:rowId xmlns:a16="http://schemas.microsoft.com/office/drawing/2014/main" val="1415123343"/>
                  </a:ext>
                </a:extLst>
              </a:tr>
              <a:tr h="1367820">
                <a:tc rowSpan="3">
                  <a:txBody>
                    <a:bodyPr/>
                    <a:lstStyle/>
                    <a:p>
                      <a:pPr>
                        <a:lnSpc>
                          <a:spcPct val="107000"/>
                        </a:lnSpc>
                        <a:spcAft>
                          <a:spcPts val="0"/>
                        </a:spcAft>
                      </a:pPr>
                      <a:r>
                        <a:rPr lang="es-MX" sz="1600" b="0" dirty="0">
                          <a:solidFill>
                            <a:schemeClr val="tx1"/>
                          </a:solidFill>
                          <a:effectLst/>
                          <a:latin typeface="+mn-lt"/>
                        </a:rPr>
                        <a:t>3. Contar con conocimientos y habilidades pedagógicas para contribuir a la formación de recursos humanos en investigación en sistemas de salud.</a:t>
                      </a:r>
                      <a:endParaRPr lang="es-MX" sz="1600" b="0" dirty="0">
                        <a:solidFill>
                          <a:schemeClr val="tx1"/>
                        </a:solidFill>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s-MX" sz="1600" b="0" dirty="0">
                          <a:effectLst/>
                          <a:latin typeface="+mn-lt"/>
                        </a:rPr>
                        <a:t> </a:t>
                      </a:r>
                      <a:endParaRPr lang="es-MX" sz="1600" b="0" dirty="0">
                        <a:effectLst/>
                        <a:latin typeface="+mn-lt"/>
                        <a:ea typeface="Calibri" panose="020F0502020204030204" pitchFamily="34" charset="0"/>
                        <a:cs typeface="Times New Roman" panose="02020603050405020304" pitchFamily="18" charset="0"/>
                      </a:endParaRPr>
                    </a:p>
                  </a:txBody>
                  <a:tcPr>
                    <a:solidFill>
                      <a:schemeClr val="accent2">
                        <a:lumMod val="60000"/>
                        <a:lumOff val="40000"/>
                      </a:schemeClr>
                    </a:solidFill>
                  </a:tcPr>
                </a:tc>
                <a:tc>
                  <a:txBody>
                    <a:bodyPr/>
                    <a:lstStyle/>
                    <a:p>
                      <a:pPr>
                        <a:lnSpc>
                          <a:spcPct val="107000"/>
                        </a:lnSpc>
                        <a:spcAft>
                          <a:spcPts val="0"/>
                        </a:spcAft>
                      </a:pPr>
                      <a:r>
                        <a:rPr lang="es-MX" sz="1600" dirty="0">
                          <a:effectLst/>
                          <a:latin typeface="+mn-lt"/>
                        </a:rPr>
                        <a:t>Desarrollo de Protocolo </a:t>
                      </a:r>
                      <a:r>
                        <a:rPr lang="es-MX" sz="1600" dirty="0" smtClean="0">
                          <a:effectLst/>
                          <a:latin typeface="+mn-lt"/>
                        </a:rPr>
                        <a:t>I y II</a:t>
                      </a:r>
                      <a:endParaRPr lang="es-MX" sz="1600" dirty="0">
                        <a:effectLst/>
                        <a:latin typeface="+mn-lt"/>
                        <a:ea typeface="Calibri" panose="020F0502020204030204" pitchFamily="34" charset="0"/>
                        <a:cs typeface="Times New Roman" panose="02020603050405020304" pitchFamily="18" charset="0"/>
                      </a:endParaRPr>
                    </a:p>
                  </a:txBody>
                  <a:tcPr/>
                </a:tc>
                <a:tc>
                  <a:txBody>
                    <a:bodyPr/>
                    <a:lstStyle/>
                    <a:p>
                      <a:pPr marL="285750" indent="-285750">
                        <a:lnSpc>
                          <a:spcPct val="107000"/>
                        </a:lnSpc>
                        <a:spcAft>
                          <a:spcPts val="0"/>
                        </a:spcAft>
                        <a:buFont typeface="Arial" panose="020B0604020202020204" pitchFamily="34" charset="0"/>
                        <a:buChar char="•"/>
                      </a:pPr>
                      <a:r>
                        <a:rPr lang="es-MX" sz="1600" dirty="0">
                          <a:effectLst/>
                          <a:latin typeface="+mn-lt"/>
                        </a:rPr>
                        <a:t>Desarrollar investigación original </a:t>
                      </a:r>
                      <a:r>
                        <a:rPr lang="es-MX" sz="1600" dirty="0" err="1">
                          <a:effectLst/>
                          <a:latin typeface="+mn-lt"/>
                        </a:rPr>
                        <a:t>transdisciplinaria</a:t>
                      </a:r>
                      <a:r>
                        <a:rPr lang="es-MX" sz="1600" dirty="0">
                          <a:effectLst/>
                          <a:latin typeface="+mn-lt"/>
                        </a:rPr>
                        <a:t> en salud pública aplicando los principios éticos y de bioseguridad.</a:t>
                      </a:r>
                    </a:p>
                    <a:p>
                      <a:pPr marL="285750" indent="-285750">
                        <a:lnSpc>
                          <a:spcPct val="107000"/>
                        </a:lnSpc>
                        <a:spcAft>
                          <a:spcPts val="0"/>
                        </a:spcAft>
                        <a:buFont typeface="Arial" panose="020B0604020202020204" pitchFamily="34" charset="0"/>
                        <a:buChar char="•"/>
                      </a:pPr>
                      <a:endParaRPr lang="es-MX" sz="1600" dirty="0">
                        <a:effectLst/>
                        <a:latin typeface="+mn-lt"/>
                      </a:endParaRPr>
                    </a:p>
                    <a:p>
                      <a:pPr marL="285750" indent="-285750">
                        <a:lnSpc>
                          <a:spcPct val="107000"/>
                        </a:lnSpc>
                        <a:spcAft>
                          <a:spcPts val="0"/>
                        </a:spcAft>
                        <a:buFont typeface="Arial" panose="020B0604020202020204" pitchFamily="34" charset="0"/>
                        <a:buChar char="•"/>
                      </a:pPr>
                      <a:r>
                        <a:rPr lang="es-MX" sz="1600" dirty="0">
                          <a:effectLst/>
                          <a:latin typeface="+mn-lt"/>
                        </a:rPr>
                        <a:t>Aplicar habilidades sociales en grupo para el trabajo colaborativo e interdisciplinario.</a:t>
                      </a:r>
                    </a:p>
                    <a:p>
                      <a:pPr marL="285750" indent="-285750">
                        <a:lnSpc>
                          <a:spcPct val="107000"/>
                        </a:lnSpc>
                        <a:spcAft>
                          <a:spcPts val="0"/>
                        </a:spcAft>
                        <a:buFont typeface="Arial" panose="020B0604020202020204" pitchFamily="34" charset="0"/>
                        <a:buChar char="•"/>
                      </a:pPr>
                      <a:endParaRPr lang="es-MX" sz="1600" dirty="0">
                        <a:effectLst/>
                        <a:latin typeface="+mn-lt"/>
                      </a:endParaRPr>
                    </a:p>
                    <a:p>
                      <a:pPr marL="285750" indent="-285750">
                        <a:lnSpc>
                          <a:spcPct val="107000"/>
                        </a:lnSpc>
                        <a:spcAft>
                          <a:spcPts val="0"/>
                        </a:spcAft>
                        <a:buFont typeface="Arial" panose="020B0604020202020204" pitchFamily="34" charset="0"/>
                        <a:buChar char="•"/>
                      </a:pPr>
                      <a:r>
                        <a:rPr lang="es-MX" sz="1600" dirty="0">
                          <a:effectLst/>
                          <a:latin typeface="+mn-lt"/>
                        </a:rPr>
                        <a:t>Desarrollar el sentido ético en su quehacer profesional y como investigador.</a:t>
                      </a:r>
                      <a:endParaRPr lang="es-MX" sz="1600" dirty="0">
                        <a:effectLst/>
                        <a:latin typeface="+mn-lt"/>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2234638417"/>
                  </a:ext>
                </a:extLst>
              </a:tr>
              <a:tr h="1193276">
                <a:tc vMerge="1">
                  <a:txBody>
                    <a:bodyPr/>
                    <a:lstStyle/>
                    <a:p>
                      <a:pPr>
                        <a:lnSpc>
                          <a:spcPct val="107000"/>
                        </a:lnSpc>
                        <a:spcAft>
                          <a:spcPts val="0"/>
                        </a:spcAft>
                      </a:pPr>
                      <a:endParaRPr lang="es-MX" sz="1600" dirty="0">
                        <a:effectLst/>
                        <a:latin typeface="+mn-lt"/>
                        <a:ea typeface="Calibri" panose="020F0502020204030204" pitchFamily="34" charset="0"/>
                        <a:cs typeface="Times New Roman" panose="02020603050405020304" pitchFamily="18" charset="0"/>
                      </a:endParaRPr>
                    </a:p>
                  </a:txBody>
                  <a:tcPr/>
                </a:tc>
                <a:tc>
                  <a:txBody>
                    <a:bodyPr/>
                    <a:lstStyle/>
                    <a:p>
                      <a:pPr>
                        <a:lnSpc>
                          <a:spcPct val="107000"/>
                        </a:lnSpc>
                        <a:spcAft>
                          <a:spcPts val="0"/>
                        </a:spcAft>
                      </a:pPr>
                      <a:r>
                        <a:rPr lang="es-MX" sz="1600" dirty="0">
                          <a:effectLst/>
                          <a:latin typeface="+mn-lt"/>
                        </a:rPr>
                        <a:t>Seminario de integración de manuscritos </a:t>
                      </a:r>
                      <a:r>
                        <a:rPr lang="es-MX" sz="1600" dirty="0" smtClean="0">
                          <a:effectLst/>
                          <a:latin typeface="+mn-lt"/>
                        </a:rPr>
                        <a:t>científicos I y  </a:t>
                      </a:r>
                      <a:r>
                        <a:rPr lang="es-MX" sz="1600" dirty="0">
                          <a:effectLst/>
                          <a:latin typeface="+mn-lt"/>
                        </a:rPr>
                        <a:t>II</a:t>
                      </a:r>
                      <a:endParaRPr lang="es-MX" sz="1600" dirty="0">
                        <a:effectLst/>
                        <a:latin typeface="+mn-lt"/>
                        <a:ea typeface="Calibri" panose="020F0502020204030204" pitchFamily="34" charset="0"/>
                        <a:cs typeface="Times New Roman" panose="02020603050405020304" pitchFamily="18" charset="0"/>
                      </a:endParaRPr>
                    </a:p>
                  </a:txBody>
                  <a:tcPr/>
                </a:tc>
                <a:tc>
                  <a:txBody>
                    <a:bodyPr/>
                    <a:lstStyle/>
                    <a:p>
                      <a:pPr marL="285750" indent="-285750">
                        <a:lnSpc>
                          <a:spcPct val="107000"/>
                        </a:lnSpc>
                        <a:spcAft>
                          <a:spcPts val="0"/>
                        </a:spcAft>
                        <a:buFont typeface="Arial" panose="020B0604020202020204" pitchFamily="34" charset="0"/>
                        <a:buChar char="•"/>
                      </a:pPr>
                      <a:r>
                        <a:rPr lang="es-MX" sz="1600" dirty="0">
                          <a:effectLst/>
                          <a:latin typeface="+mn-lt"/>
                        </a:rPr>
                        <a:t>Usar desarrollos teórico-metodológicos innovadores en Salud Pública en el área de los Sistemas de Salud.</a:t>
                      </a:r>
                    </a:p>
                    <a:p>
                      <a:pPr marL="285750" indent="-285750">
                        <a:lnSpc>
                          <a:spcPct val="107000"/>
                        </a:lnSpc>
                        <a:spcAft>
                          <a:spcPts val="0"/>
                        </a:spcAft>
                        <a:buFont typeface="Arial" panose="020B0604020202020204" pitchFamily="34" charset="0"/>
                        <a:buChar char="•"/>
                      </a:pPr>
                      <a:endParaRPr lang="es-MX" sz="1600" dirty="0">
                        <a:effectLst/>
                        <a:latin typeface="+mn-lt"/>
                      </a:endParaRPr>
                    </a:p>
                    <a:p>
                      <a:pPr marL="285750" indent="-285750">
                        <a:lnSpc>
                          <a:spcPct val="107000"/>
                        </a:lnSpc>
                        <a:spcAft>
                          <a:spcPts val="0"/>
                        </a:spcAft>
                        <a:buFont typeface="Arial" panose="020B0604020202020204" pitchFamily="34" charset="0"/>
                        <a:buChar char="•"/>
                      </a:pPr>
                      <a:r>
                        <a:rPr lang="es-MX" sz="1600" dirty="0">
                          <a:effectLst/>
                          <a:latin typeface="+mn-lt"/>
                        </a:rPr>
                        <a:t>Aplicar fundamentos éticos y de bioseguridad a proyectos de investigación y en el ejercicio de su profesión.</a:t>
                      </a:r>
                      <a:endParaRPr lang="es-MX" sz="1600" dirty="0">
                        <a:effectLst/>
                        <a:latin typeface="+mn-lt"/>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384442797"/>
                  </a:ext>
                </a:extLst>
              </a:tr>
              <a:tr h="1193276">
                <a:tc vMerge="1">
                  <a:txBody>
                    <a:bodyPr/>
                    <a:lstStyle/>
                    <a:p>
                      <a:pPr>
                        <a:lnSpc>
                          <a:spcPct val="107000"/>
                        </a:lnSpc>
                        <a:spcAft>
                          <a:spcPts val="0"/>
                        </a:spcAft>
                      </a:pPr>
                      <a:endParaRPr lang="es-MX" sz="1600" dirty="0">
                        <a:effectLst/>
                        <a:latin typeface="+mn-lt"/>
                        <a:ea typeface="Calibri" panose="020F0502020204030204" pitchFamily="34" charset="0"/>
                        <a:cs typeface="Times New Roman" panose="02020603050405020304" pitchFamily="18" charset="0"/>
                      </a:endParaRPr>
                    </a:p>
                  </a:txBody>
                  <a:tcPr/>
                </a:tc>
                <a:tc>
                  <a:txBody>
                    <a:bodyPr/>
                    <a:lstStyle/>
                    <a:p>
                      <a:pPr>
                        <a:lnSpc>
                          <a:spcPct val="107000"/>
                        </a:lnSpc>
                        <a:spcAft>
                          <a:spcPts val="0"/>
                        </a:spcAft>
                      </a:pPr>
                      <a:endParaRPr lang="es-MX" sz="1600" dirty="0" smtClean="0">
                        <a:effectLst/>
                        <a:latin typeface="+mn-lt"/>
                        <a:ea typeface="Calibri" panose="020F0502020204030204" pitchFamily="34" charset="0"/>
                        <a:cs typeface="Arial" panose="020B0604020202020204" pitchFamily="34" charset="0"/>
                      </a:endParaRPr>
                    </a:p>
                    <a:p>
                      <a:pPr>
                        <a:lnSpc>
                          <a:spcPct val="107000"/>
                        </a:lnSpc>
                        <a:spcAft>
                          <a:spcPts val="0"/>
                        </a:spcAft>
                      </a:pPr>
                      <a:r>
                        <a:rPr lang="es-MX" sz="1600" dirty="0" smtClean="0">
                          <a:effectLst/>
                          <a:latin typeface="+mn-lt"/>
                          <a:ea typeface="Calibri" panose="020F0502020204030204" pitchFamily="34" charset="0"/>
                          <a:cs typeface="Arial" panose="020B0604020202020204" pitchFamily="34" charset="0"/>
                        </a:rPr>
                        <a:t>Taller</a:t>
                      </a:r>
                      <a:r>
                        <a:rPr lang="es-MX" sz="1600" baseline="0" dirty="0" smtClean="0">
                          <a:effectLst/>
                          <a:latin typeface="+mn-lt"/>
                          <a:ea typeface="Calibri" panose="020F0502020204030204" pitchFamily="34" charset="0"/>
                          <a:cs typeface="Arial" panose="020B0604020202020204" pitchFamily="34" charset="0"/>
                        </a:rPr>
                        <a:t> de habilidades docentes</a:t>
                      </a:r>
                    </a:p>
                    <a:p>
                      <a:pPr>
                        <a:lnSpc>
                          <a:spcPct val="107000"/>
                        </a:lnSpc>
                        <a:spcAft>
                          <a:spcPts val="0"/>
                        </a:spcAft>
                      </a:pPr>
                      <a:endParaRPr lang="es-MX" sz="1600" baseline="0" dirty="0" smtClean="0">
                        <a:effectLst/>
                        <a:latin typeface="+mn-lt"/>
                        <a:ea typeface="Calibri" panose="020F0502020204030204" pitchFamily="34" charset="0"/>
                        <a:cs typeface="Arial" panose="020B0604020202020204" pitchFamily="34" charset="0"/>
                      </a:endParaRPr>
                    </a:p>
                    <a:p>
                      <a:pPr>
                        <a:lnSpc>
                          <a:spcPct val="107000"/>
                        </a:lnSpc>
                        <a:spcAft>
                          <a:spcPts val="0"/>
                        </a:spcAft>
                      </a:pPr>
                      <a:r>
                        <a:rPr lang="es-MX" sz="1600" baseline="0" dirty="0" smtClean="0">
                          <a:effectLst/>
                          <a:latin typeface="+mn-lt"/>
                          <a:ea typeface="Calibri" panose="020F0502020204030204" pitchFamily="34" charset="0"/>
                          <a:cs typeface="Arial" panose="020B0604020202020204" pitchFamily="34" charset="0"/>
                        </a:rPr>
                        <a:t>Taller de gestión de recursos humanos</a:t>
                      </a:r>
                      <a:endParaRPr lang="es-MX" sz="1600" dirty="0">
                        <a:effectLst/>
                        <a:latin typeface="+mn-lt"/>
                        <a:ea typeface="Calibri" panose="020F0502020204030204" pitchFamily="34" charset="0"/>
                        <a:cs typeface="Arial" panose="020B0604020202020204" pitchFamily="34" charset="0"/>
                      </a:endParaRPr>
                    </a:p>
                  </a:txBody>
                  <a:tcPr/>
                </a:tc>
                <a:tc>
                  <a:txBody>
                    <a:bodyPr/>
                    <a:lstStyle/>
                    <a:p>
                      <a:pPr>
                        <a:lnSpc>
                          <a:spcPct val="107000"/>
                        </a:lnSpc>
                        <a:spcAft>
                          <a:spcPts val="0"/>
                        </a:spcAft>
                      </a:pPr>
                      <a:endParaRPr lang="es-MX" sz="1600" dirty="0">
                        <a:effectLst/>
                        <a:latin typeface="+mn-lt"/>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2879000673"/>
                  </a:ext>
                </a:extLst>
              </a:tr>
            </a:tbl>
          </a:graphicData>
        </a:graphic>
      </p:graphicFrame>
    </p:spTree>
    <p:extLst>
      <p:ext uri="{BB962C8B-B14F-4D97-AF65-F5344CB8AC3E}">
        <p14:creationId xmlns:p14="http://schemas.microsoft.com/office/powerpoint/2010/main" val="751537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Unidades didácticas del área de concentración</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586835686"/>
              </p:ext>
            </p:extLst>
          </p:nvPr>
        </p:nvGraphicFramePr>
        <p:xfrm>
          <a:off x="332510" y="2078181"/>
          <a:ext cx="11499272" cy="3515270"/>
        </p:xfrm>
        <a:graphic>
          <a:graphicData uri="http://schemas.openxmlformats.org/drawingml/2006/table">
            <a:tbl>
              <a:tblPr firstRow="1" firstCol="1" bandRow="1"/>
              <a:tblGrid>
                <a:gridCol w="3089563">
                  <a:extLst>
                    <a:ext uri="{9D8B030D-6E8A-4147-A177-3AD203B41FA5}">
                      <a16:colId xmlns:a16="http://schemas.microsoft.com/office/drawing/2014/main" val="2685229969"/>
                    </a:ext>
                  </a:extLst>
                </a:gridCol>
                <a:gridCol w="2923309">
                  <a:extLst>
                    <a:ext uri="{9D8B030D-6E8A-4147-A177-3AD203B41FA5}">
                      <a16:colId xmlns:a16="http://schemas.microsoft.com/office/drawing/2014/main" val="1116173078"/>
                    </a:ext>
                  </a:extLst>
                </a:gridCol>
                <a:gridCol w="5486400">
                  <a:extLst>
                    <a:ext uri="{9D8B030D-6E8A-4147-A177-3AD203B41FA5}">
                      <a16:colId xmlns:a16="http://schemas.microsoft.com/office/drawing/2014/main" val="602796716"/>
                    </a:ext>
                  </a:extLst>
                </a:gridCol>
              </a:tblGrid>
              <a:tr h="513010">
                <a:tc>
                  <a:txBody>
                    <a:bodyPr/>
                    <a:lstStyle/>
                    <a:p>
                      <a:pPr algn="ctr">
                        <a:lnSpc>
                          <a:spcPct val="107000"/>
                        </a:lnSpc>
                        <a:spcAft>
                          <a:spcPts val="0"/>
                        </a:spcAft>
                      </a:pPr>
                      <a:r>
                        <a:rPr lang="es-ES" sz="1600" b="1" dirty="0">
                          <a:solidFill>
                            <a:schemeClr val="tx1"/>
                          </a:solidFill>
                          <a:effectLst/>
                          <a:latin typeface="+mn-lt"/>
                        </a:rPr>
                        <a:t>Competencias específicas del Programa</a:t>
                      </a:r>
                      <a:endParaRPr lang="es-MX" sz="1600" b="1" dirty="0">
                        <a:solidFill>
                          <a:schemeClr val="tx1"/>
                        </a:solidFill>
                        <a:effectLst/>
                        <a:latin typeface="+mn-lt"/>
                        <a:ea typeface="Calibri" panose="020F0502020204030204" pitchFamily="34" charset="0"/>
                        <a:cs typeface="Times New Roman" panose="02020603050405020304" pitchFamily="18" charset="0"/>
                      </a:endParaRPr>
                    </a:p>
                  </a:txBody>
                  <a:tcPr marL="56464" marR="56464" marT="28232" marB="2823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lnSpc>
                          <a:spcPct val="107000"/>
                        </a:lnSpc>
                        <a:spcAft>
                          <a:spcPts val="0"/>
                        </a:spcAft>
                      </a:pPr>
                      <a:r>
                        <a:rPr lang="es-ES" sz="1600" b="1" dirty="0">
                          <a:solidFill>
                            <a:schemeClr val="tx1"/>
                          </a:solidFill>
                          <a:effectLst/>
                          <a:latin typeface="+mn-lt"/>
                        </a:rPr>
                        <a:t>Nombre UD</a:t>
                      </a:r>
                      <a:endParaRPr lang="es-MX" sz="1600" b="1" dirty="0">
                        <a:solidFill>
                          <a:schemeClr val="tx1"/>
                        </a:solidFill>
                        <a:effectLst/>
                        <a:latin typeface="+mn-lt"/>
                        <a:ea typeface="Calibri" panose="020F0502020204030204" pitchFamily="34" charset="0"/>
                        <a:cs typeface="Times New Roman" panose="02020603050405020304" pitchFamily="18" charset="0"/>
                      </a:endParaRPr>
                    </a:p>
                  </a:txBody>
                  <a:tcPr marL="56464" marR="56464" marT="28232" marB="2823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lnSpc>
                          <a:spcPct val="107000"/>
                        </a:lnSpc>
                        <a:spcAft>
                          <a:spcPts val="0"/>
                        </a:spcAft>
                      </a:pPr>
                      <a:r>
                        <a:rPr lang="es-ES" sz="1600" b="1" dirty="0">
                          <a:solidFill>
                            <a:schemeClr val="tx1"/>
                          </a:solidFill>
                          <a:effectLst/>
                          <a:latin typeface="+mn-lt"/>
                        </a:rPr>
                        <a:t>Competencias instruccionales de UD</a:t>
                      </a:r>
                      <a:endParaRPr lang="es-MX" sz="1600" b="1" dirty="0">
                        <a:solidFill>
                          <a:schemeClr val="tx1"/>
                        </a:solidFill>
                        <a:effectLst/>
                        <a:latin typeface="+mn-lt"/>
                        <a:ea typeface="Calibri" panose="020F0502020204030204" pitchFamily="34" charset="0"/>
                        <a:cs typeface="Times New Roman" panose="02020603050405020304" pitchFamily="18" charset="0"/>
                      </a:endParaRPr>
                    </a:p>
                  </a:txBody>
                  <a:tcPr marL="56464" marR="56464" marT="28232" marB="2823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2814612681"/>
                  </a:ext>
                </a:extLst>
              </a:tr>
              <a:tr h="1187425">
                <a:tc rowSpan="3">
                  <a:txBody>
                    <a:bodyPr/>
                    <a:lstStyle/>
                    <a:p>
                      <a:pPr>
                        <a:lnSpc>
                          <a:spcPct val="107000"/>
                        </a:lnSpc>
                        <a:spcAft>
                          <a:spcPts val="0"/>
                        </a:spcAft>
                      </a:pPr>
                      <a:r>
                        <a:rPr lang="es-MX" sz="1600" b="0" dirty="0">
                          <a:effectLst/>
                          <a:latin typeface="+mn-lt"/>
                          <a:ea typeface="Calibri" panose="020F0502020204030204" pitchFamily="34" charset="0"/>
                          <a:cs typeface="Times New Roman" panose="02020603050405020304" pitchFamily="18" charset="0"/>
                        </a:rPr>
                        <a:t>4. Aplicar estrategias que faciliten la traducción de evidencia científica que apoye la toma de decisiones en sistemas de salud y la divulgación del conocimiento</a:t>
                      </a:r>
                    </a:p>
                    <a:p>
                      <a:pPr>
                        <a:lnSpc>
                          <a:spcPct val="107000"/>
                        </a:lnSpc>
                        <a:spcAft>
                          <a:spcPts val="0"/>
                        </a:spcAft>
                      </a:pPr>
                      <a:r>
                        <a:rPr lang="es-MX" sz="1600" b="0" dirty="0">
                          <a:effectLst/>
                          <a:latin typeface="+mn-lt"/>
                          <a:ea typeface="Calibri" panose="020F0502020204030204" pitchFamily="34" charset="0"/>
                          <a:cs typeface="Times New Roman" panose="02020603050405020304" pitchFamily="18" charset="0"/>
                        </a:rPr>
                        <a:t> </a:t>
                      </a:r>
                    </a:p>
                    <a:p>
                      <a:pPr>
                        <a:lnSpc>
                          <a:spcPct val="107000"/>
                        </a:lnSpc>
                        <a:spcAft>
                          <a:spcPts val="0"/>
                        </a:spcAft>
                      </a:pPr>
                      <a:r>
                        <a:rPr lang="es-MX" sz="1600" b="0" dirty="0">
                          <a:effectLst/>
                          <a:latin typeface="+mn-lt"/>
                          <a:ea typeface="Calibri" panose="020F0502020204030204" pitchFamily="34" charset="0"/>
                          <a:cs typeface="Times New Roman" panose="02020603050405020304" pitchFamily="18" charset="0"/>
                        </a:rPr>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nSpc>
                          <a:spcPct val="107000"/>
                        </a:lnSpc>
                        <a:spcAft>
                          <a:spcPts val="0"/>
                        </a:spcAft>
                      </a:pPr>
                      <a:r>
                        <a:rPr lang="es-MX" sz="1600" dirty="0">
                          <a:effectLst/>
                          <a:latin typeface="+mn-lt"/>
                          <a:ea typeface="Calibri" panose="020F0502020204030204" pitchFamily="34" charset="0"/>
                          <a:cs typeface="Times New Roman" panose="02020603050405020304" pitchFamily="18" charset="0"/>
                        </a:rPr>
                        <a:t>Desarrollo de </a:t>
                      </a:r>
                      <a:r>
                        <a:rPr lang="es-MX" sz="1600" dirty="0" smtClean="0">
                          <a:effectLst/>
                          <a:latin typeface="+mn-lt"/>
                          <a:ea typeface="Calibri" panose="020F0502020204030204" pitchFamily="34" charset="0"/>
                          <a:cs typeface="Times New Roman" panose="02020603050405020304" pitchFamily="18" charset="0"/>
                        </a:rPr>
                        <a:t>Protocolo I y </a:t>
                      </a:r>
                      <a:r>
                        <a:rPr lang="es-MX" sz="1600" dirty="0">
                          <a:effectLst/>
                          <a:latin typeface="+mn-lt"/>
                          <a:ea typeface="Calibri" panose="020F0502020204030204" pitchFamily="34" charset="0"/>
                          <a:cs typeface="Times New Roman" panose="02020603050405020304" pitchFamily="18" charset="0"/>
                        </a:rPr>
                        <a:t>II</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1E7"/>
                    </a:solidFill>
                  </a:tcPr>
                </a:tc>
                <a:tc>
                  <a:txBody>
                    <a:bodyPr/>
                    <a:lstStyle/>
                    <a:p>
                      <a:pPr marL="285750" indent="-285750">
                        <a:lnSpc>
                          <a:spcPct val="107000"/>
                        </a:lnSpc>
                        <a:spcAft>
                          <a:spcPts val="0"/>
                        </a:spcAft>
                        <a:buFont typeface="Arial" panose="020B0604020202020204" pitchFamily="34" charset="0"/>
                        <a:buChar char="•"/>
                      </a:pPr>
                      <a:r>
                        <a:rPr lang="es-MX" sz="1600" dirty="0">
                          <a:effectLst/>
                          <a:latin typeface="+mn-lt"/>
                          <a:ea typeface="Times New Roman" panose="02020603050405020304" pitchFamily="18" charset="0"/>
                          <a:cs typeface="Times New Roman" panose="02020603050405020304" pitchFamily="18" charset="0"/>
                        </a:rPr>
                        <a:t>Generar evidencia científica para el diseño, implementación y evaluación de políticas de salud a través del desarrollo de investigación independiente en sistemas de salud que se caracterice por el rigor conceptual y metodológico.</a:t>
                      </a:r>
                      <a:endParaRPr lang="es-MX" sz="1600" dirty="0">
                        <a:effectLst/>
                        <a:latin typeface="+mn-lt"/>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1E7"/>
                    </a:solidFill>
                  </a:tcPr>
                </a:tc>
                <a:extLst>
                  <a:ext uri="{0D108BD9-81ED-4DB2-BD59-A6C34878D82A}">
                    <a16:rowId xmlns:a16="http://schemas.microsoft.com/office/drawing/2014/main" val="2461087267"/>
                  </a:ext>
                </a:extLst>
              </a:tr>
              <a:tr h="666710">
                <a:tc vMerge="1">
                  <a:txBody>
                    <a:bodyPr/>
                    <a:lstStyle/>
                    <a:p>
                      <a:pPr>
                        <a:lnSpc>
                          <a:spcPct val="107000"/>
                        </a:lnSpc>
                        <a:spcAft>
                          <a:spcPts val="0"/>
                        </a:spcAft>
                      </a:pPr>
                      <a:endParaRPr lang="es-MX" sz="1600" dirty="0">
                        <a:effectLst/>
                        <a:latin typeface="+mn-lt"/>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1E7"/>
                    </a:solidFill>
                  </a:tcPr>
                </a:tc>
                <a:tc>
                  <a:txBody>
                    <a:bodyPr/>
                    <a:lstStyle/>
                    <a:p>
                      <a:pPr>
                        <a:lnSpc>
                          <a:spcPct val="107000"/>
                        </a:lnSpc>
                        <a:spcAft>
                          <a:spcPts val="0"/>
                        </a:spcAft>
                      </a:pPr>
                      <a:r>
                        <a:rPr lang="es-MX" sz="1600" dirty="0">
                          <a:effectLst/>
                          <a:latin typeface="+mn-lt"/>
                          <a:ea typeface="Calibri" panose="020F0502020204030204" pitchFamily="34" charset="0"/>
                          <a:cs typeface="Times New Roman" panose="02020603050405020304" pitchFamily="18" charset="0"/>
                        </a:rPr>
                        <a:t>Evidencia para las políticas públicas de salud</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1E7"/>
                    </a:solidFill>
                  </a:tcPr>
                </a:tc>
                <a:tc>
                  <a:txBody>
                    <a:bodyPr/>
                    <a:lstStyle/>
                    <a:p>
                      <a:pPr>
                        <a:lnSpc>
                          <a:spcPct val="107000"/>
                        </a:lnSpc>
                        <a:spcAft>
                          <a:spcPts val="0"/>
                        </a:spcAft>
                      </a:pPr>
                      <a:r>
                        <a:rPr lang="es-MX" sz="1600" dirty="0">
                          <a:effectLst/>
                          <a:latin typeface="+mn-lt"/>
                          <a:ea typeface="Times New Roman" panose="02020603050405020304" pitchFamily="18" charset="0"/>
                          <a:cs typeface="Times New Roman" panose="02020603050405020304" pitchFamily="18" charset="0"/>
                        </a:rPr>
                        <a:t> </a:t>
                      </a:r>
                      <a:endParaRPr lang="es-MX" sz="1600" dirty="0">
                        <a:effectLst/>
                        <a:latin typeface="+mn-lt"/>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1E7"/>
                    </a:solidFill>
                  </a:tcPr>
                </a:tc>
                <a:extLst>
                  <a:ext uri="{0D108BD9-81ED-4DB2-BD59-A6C34878D82A}">
                    <a16:rowId xmlns:a16="http://schemas.microsoft.com/office/drawing/2014/main" val="1279742853"/>
                  </a:ext>
                </a:extLst>
              </a:tr>
              <a:tr h="666710">
                <a:tc vMerge="1">
                  <a:txBody>
                    <a:bodyPr/>
                    <a:lstStyle/>
                    <a:p>
                      <a:pPr>
                        <a:lnSpc>
                          <a:spcPct val="107000"/>
                        </a:lnSpc>
                        <a:spcAft>
                          <a:spcPts val="0"/>
                        </a:spcAft>
                      </a:pPr>
                      <a:endParaRPr lang="es-MX" sz="1600" dirty="0">
                        <a:effectLst/>
                        <a:latin typeface="+mn-lt"/>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1E7"/>
                    </a:solidFill>
                  </a:tcPr>
                </a:tc>
                <a:tc>
                  <a:txBody>
                    <a:bodyPr/>
                    <a:lstStyle/>
                    <a:p>
                      <a:pPr>
                        <a:lnSpc>
                          <a:spcPct val="107000"/>
                        </a:lnSpc>
                        <a:spcAft>
                          <a:spcPts val="0"/>
                        </a:spcAft>
                      </a:pPr>
                      <a:r>
                        <a:rPr lang="es-MX" sz="1600" dirty="0">
                          <a:effectLst/>
                          <a:latin typeface="+mn-lt"/>
                          <a:ea typeface="Calibri" panose="020F0502020204030204" pitchFamily="34" charset="0"/>
                          <a:cs typeface="Times New Roman" panose="02020603050405020304" pitchFamily="18" charset="0"/>
                        </a:rPr>
                        <a:t>Seminario de integración de manuscritos científicos </a:t>
                      </a:r>
                      <a:r>
                        <a:rPr lang="es-MX" sz="1600" dirty="0" smtClean="0">
                          <a:effectLst/>
                          <a:latin typeface="+mn-lt"/>
                          <a:ea typeface="Calibri" panose="020F0502020204030204" pitchFamily="34" charset="0"/>
                          <a:cs typeface="Times New Roman" panose="02020603050405020304" pitchFamily="18" charset="0"/>
                        </a:rPr>
                        <a:t>I y II</a:t>
                      </a:r>
                      <a:endParaRPr lang="es-MX" sz="1600" dirty="0">
                        <a:effectLst/>
                        <a:latin typeface="+mn-lt"/>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1E7"/>
                    </a:solidFill>
                  </a:tcPr>
                </a:tc>
                <a:tc>
                  <a:txBody>
                    <a:bodyPr/>
                    <a:lstStyle/>
                    <a:p>
                      <a:pPr marL="285750" indent="-285750">
                        <a:lnSpc>
                          <a:spcPct val="107000"/>
                        </a:lnSpc>
                        <a:spcAft>
                          <a:spcPts val="0"/>
                        </a:spcAft>
                        <a:buFont typeface="Arial" panose="020B0604020202020204" pitchFamily="34" charset="0"/>
                        <a:buChar char="•"/>
                      </a:pPr>
                      <a:r>
                        <a:rPr lang="es-MX" sz="1600" dirty="0">
                          <a:effectLst/>
                          <a:latin typeface="+mn-lt"/>
                          <a:ea typeface="Times New Roman" panose="02020603050405020304" pitchFamily="18" charset="0"/>
                          <a:cs typeface="Times New Roman" panose="02020603050405020304" pitchFamily="18" charset="0"/>
                        </a:rPr>
                        <a:t>Generar de evidencia científica para la toma de decisiones en Salud Pública en el área de los Sistemas de Salud.</a:t>
                      </a:r>
                      <a:endParaRPr lang="es-MX" sz="1600" dirty="0">
                        <a:effectLst/>
                        <a:latin typeface="+mn-lt"/>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1E7"/>
                    </a:solidFill>
                  </a:tcPr>
                </a:tc>
                <a:extLst>
                  <a:ext uri="{0D108BD9-81ED-4DB2-BD59-A6C34878D82A}">
                    <a16:rowId xmlns:a16="http://schemas.microsoft.com/office/drawing/2014/main" val="3732972842"/>
                  </a:ext>
                </a:extLst>
              </a:tr>
            </a:tbl>
          </a:graphicData>
        </a:graphic>
      </p:graphicFrame>
    </p:spTree>
    <p:extLst>
      <p:ext uri="{BB962C8B-B14F-4D97-AF65-F5344CB8AC3E}">
        <p14:creationId xmlns:p14="http://schemas.microsoft.com/office/powerpoint/2010/main" val="4474932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Unidades didácticas del área de concentración</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196862650"/>
              </p:ext>
            </p:extLst>
          </p:nvPr>
        </p:nvGraphicFramePr>
        <p:xfrm>
          <a:off x="110835" y="1690689"/>
          <a:ext cx="11956475" cy="5794625"/>
        </p:xfrm>
        <a:graphic>
          <a:graphicData uri="http://schemas.openxmlformats.org/drawingml/2006/table">
            <a:tbl>
              <a:tblPr firstRow="1" firstCol="1" bandRow="1"/>
              <a:tblGrid>
                <a:gridCol w="2601059">
                  <a:extLst>
                    <a:ext uri="{9D8B030D-6E8A-4147-A177-3AD203B41FA5}">
                      <a16:colId xmlns:a16="http://schemas.microsoft.com/office/drawing/2014/main" val="623896228"/>
                    </a:ext>
                  </a:extLst>
                </a:gridCol>
                <a:gridCol w="1622165">
                  <a:extLst>
                    <a:ext uri="{9D8B030D-6E8A-4147-A177-3AD203B41FA5}">
                      <a16:colId xmlns:a16="http://schemas.microsoft.com/office/drawing/2014/main" val="2016254536"/>
                    </a:ext>
                  </a:extLst>
                </a:gridCol>
                <a:gridCol w="7733251">
                  <a:extLst>
                    <a:ext uri="{9D8B030D-6E8A-4147-A177-3AD203B41FA5}">
                      <a16:colId xmlns:a16="http://schemas.microsoft.com/office/drawing/2014/main" val="3450124108"/>
                    </a:ext>
                  </a:extLst>
                </a:gridCol>
              </a:tblGrid>
              <a:tr h="417095">
                <a:tc>
                  <a:txBody>
                    <a:bodyPr/>
                    <a:lstStyle/>
                    <a:p>
                      <a:pPr algn="ctr">
                        <a:lnSpc>
                          <a:spcPct val="107000"/>
                        </a:lnSpc>
                        <a:spcAft>
                          <a:spcPts val="0"/>
                        </a:spcAft>
                      </a:pPr>
                      <a:r>
                        <a:rPr lang="es-ES" sz="1400" b="1" dirty="0">
                          <a:solidFill>
                            <a:schemeClr val="tx1"/>
                          </a:solidFill>
                          <a:effectLst/>
                        </a:rPr>
                        <a:t>Competencias específicas del Programa</a:t>
                      </a:r>
                      <a:endParaRPr lang="es-MX"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464" marR="56464" marT="28232" marB="2823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CE1E7"/>
                    </a:solidFill>
                  </a:tcPr>
                </a:tc>
                <a:tc>
                  <a:txBody>
                    <a:bodyPr/>
                    <a:lstStyle/>
                    <a:p>
                      <a:pPr algn="ctr">
                        <a:lnSpc>
                          <a:spcPct val="107000"/>
                        </a:lnSpc>
                        <a:spcAft>
                          <a:spcPts val="0"/>
                        </a:spcAft>
                      </a:pPr>
                      <a:r>
                        <a:rPr lang="es-ES" sz="1400" b="1" dirty="0">
                          <a:solidFill>
                            <a:schemeClr val="tx1"/>
                          </a:solidFill>
                          <a:effectLst/>
                        </a:rPr>
                        <a:t>Nombre UD</a:t>
                      </a:r>
                      <a:endParaRPr lang="es-MX"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464" marR="56464" marT="28232" marB="2823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CE1E7"/>
                    </a:solidFill>
                  </a:tcPr>
                </a:tc>
                <a:tc>
                  <a:txBody>
                    <a:bodyPr/>
                    <a:lstStyle/>
                    <a:p>
                      <a:pPr algn="ctr">
                        <a:lnSpc>
                          <a:spcPct val="107000"/>
                        </a:lnSpc>
                        <a:spcAft>
                          <a:spcPts val="0"/>
                        </a:spcAft>
                      </a:pPr>
                      <a:r>
                        <a:rPr lang="es-ES" sz="1400" b="1" dirty="0">
                          <a:solidFill>
                            <a:schemeClr val="tx1"/>
                          </a:solidFill>
                          <a:effectLst/>
                        </a:rPr>
                        <a:t>Competencias instruccionales de UD</a:t>
                      </a:r>
                      <a:endParaRPr lang="es-MX"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464" marR="56464" marT="28232" marB="2823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CE1E7"/>
                    </a:solidFill>
                  </a:tcPr>
                </a:tc>
                <a:extLst>
                  <a:ext uri="{0D108BD9-81ED-4DB2-BD59-A6C34878D82A}">
                    <a16:rowId xmlns:a16="http://schemas.microsoft.com/office/drawing/2014/main" val="1278969432"/>
                  </a:ext>
                </a:extLst>
              </a:tr>
              <a:tr h="1360855">
                <a:tc>
                  <a:txBody>
                    <a:bodyPr/>
                    <a:lstStyle/>
                    <a:p>
                      <a:pPr>
                        <a:lnSpc>
                          <a:spcPct val="107000"/>
                        </a:lnSpc>
                        <a:spcAft>
                          <a:spcPts val="0"/>
                        </a:spcAft>
                      </a:pPr>
                      <a:r>
                        <a:rPr lang="es-MX" sz="1400" dirty="0">
                          <a:effectLst/>
                          <a:latin typeface="Arial" panose="020B0604020202020204" pitchFamily="34" charset="0"/>
                          <a:ea typeface="Calibri" panose="020F0502020204030204" pitchFamily="34" charset="0"/>
                          <a:cs typeface="Times New Roman" panose="02020603050405020304" pitchFamily="18" charset="0"/>
                        </a:rPr>
                        <a:t>5. Contar con capacidades técnicas para proporcionar asesorías en sistemas de salud a actores estratégicos nacionales e internacionales.</a:t>
                      </a:r>
                      <a:endParaRPr lang="es-MX"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1E7"/>
                    </a:solidFill>
                  </a:tcPr>
                </a:tc>
                <a:tc>
                  <a:txBody>
                    <a:bodyPr/>
                    <a:lstStyle/>
                    <a:p>
                      <a:pPr>
                        <a:lnSpc>
                          <a:spcPct val="107000"/>
                        </a:lnSpc>
                        <a:spcAft>
                          <a:spcPts val="0"/>
                        </a:spcAft>
                      </a:pPr>
                      <a:r>
                        <a:rPr lang="es-MX" sz="1400" dirty="0">
                          <a:effectLst/>
                          <a:latin typeface="Arial" panose="020B0604020202020204" pitchFamily="34" charset="0"/>
                          <a:ea typeface="Calibri" panose="020F0502020204030204" pitchFamily="34" charset="0"/>
                          <a:cs typeface="Times New Roman" panose="02020603050405020304" pitchFamily="18" charset="0"/>
                        </a:rPr>
                        <a:t>Desarrollo de </a:t>
                      </a:r>
                      <a:r>
                        <a:rPr lang="es-MX" sz="1400" dirty="0" smtClean="0">
                          <a:effectLst/>
                          <a:latin typeface="Arial" panose="020B0604020202020204" pitchFamily="34" charset="0"/>
                          <a:ea typeface="Calibri" panose="020F0502020204030204" pitchFamily="34" charset="0"/>
                          <a:cs typeface="Times New Roman" panose="02020603050405020304" pitchFamily="18" charset="0"/>
                        </a:rPr>
                        <a:t>Protocolo I y </a:t>
                      </a:r>
                      <a:r>
                        <a:rPr lang="es-MX" sz="1400" dirty="0">
                          <a:effectLst/>
                          <a:latin typeface="Arial" panose="020B0604020202020204" pitchFamily="34" charset="0"/>
                          <a:ea typeface="Calibri" panose="020F0502020204030204" pitchFamily="34" charset="0"/>
                          <a:cs typeface="Times New Roman" panose="02020603050405020304" pitchFamily="18" charset="0"/>
                        </a:rPr>
                        <a:t>II</a:t>
                      </a:r>
                      <a:endParaRPr lang="es-MX"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1E7"/>
                    </a:solidFill>
                  </a:tcPr>
                </a:tc>
                <a:tc>
                  <a:txBody>
                    <a:bodyPr/>
                    <a:lstStyle/>
                    <a:p>
                      <a:pPr marL="285750" indent="-285750">
                        <a:lnSpc>
                          <a:spcPct val="107000"/>
                        </a:lnSpc>
                        <a:spcAft>
                          <a:spcPts val="0"/>
                        </a:spcAft>
                        <a:buFont typeface="Arial" panose="020B0604020202020204" pitchFamily="34" charset="0"/>
                        <a:buChar char="•"/>
                      </a:pPr>
                      <a:r>
                        <a:rPr lang="es-MX" sz="1400" dirty="0">
                          <a:effectLst/>
                          <a:latin typeface="Arial" panose="020B0604020202020204" pitchFamily="34" charset="0"/>
                          <a:ea typeface="Times New Roman" panose="02020603050405020304" pitchFamily="18" charset="0"/>
                          <a:cs typeface="Times New Roman" panose="02020603050405020304" pitchFamily="18" charset="0"/>
                        </a:rPr>
                        <a:t>Desarrollar investigación original </a:t>
                      </a:r>
                      <a:r>
                        <a:rPr lang="es-MX" sz="1400" dirty="0" err="1">
                          <a:effectLst/>
                          <a:latin typeface="Arial" panose="020B0604020202020204" pitchFamily="34" charset="0"/>
                          <a:ea typeface="Times New Roman" panose="02020603050405020304" pitchFamily="18" charset="0"/>
                          <a:cs typeface="Times New Roman" panose="02020603050405020304" pitchFamily="18" charset="0"/>
                        </a:rPr>
                        <a:t>transdisciplinaria</a:t>
                      </a:r>
                      <a:r>
                        <a:rPr lang="es-MX" sz="1400" dirty="0">
                          <a:effectLst/>
                          <a:latin typeface="Arial" panose="020B0604020202020204" pitchFamily="34" charset="0"/>
                          <a:ea typeface="Times New Roman" panose="02020603050405020304" pitchFamily="18" charset="0"/>
                          <a:cs typeface="Times New Roman" panose="02020603050405020304" pitchFamily="18" charset="0"/>
                        </a:rPr>
                        <a:t> en salud pública aplicando los principios éticos y de bioseguridad.</a:t>
                      </a:r>
                      <a:endParaRPr lang="es-MX" sz="14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lnSpc>
                          <a:spcPct val="107000"/>
                        </a:lnSpc>
                        <a:spcAft>
                          <a:spcPts val="0"/>
                        </a:spcAft>
                        <a:buFont typeface="Arial" panose="020B0604020202020204" pitchFamily="34" charset="0"/>
                        <a:buChar char="•"/>
                      </a:pPr>
                      <a:r>
                        <a:rPr lang="es-MX" sz="1400" dirty="0" smtClean="0">
                          <a:effectLst/>
                          <a:latin typeface="Arial" panose="020B0604020202020204" pitchFamily="34" charset="0"/>
                          <a:ea typeface="Times New Roman" panose="02020603050405020304" pitchFamily="18" charset="0"/>
                          <a:cs typeface="Times New Roman" panose="02020603050405020304" pitchFamily="18" charset="0"/>
                        </a:rPr>
                        <a:t>Generar </a:t>
                      </a:r>
                      <a:r>
                        <a:rPr lang="es-MX" sz="1400" dirty="0">
                          <a:effectLst/>
                          <a:latin typeface="Arial" panose="020B0604020202020204" pitchFamily="34" charset="0"/>
                          <a:ea typeface="Times New Roman" panose="02020603050405020304" pitchFamily="18" charset="0"/>
                          <a:cs typeface="Times New Roman" panose="02020603050405020304" pitchFamily="18" charset="0"/>
                        </a:rPr>
                        <a:t>evidencia científica para el diseño, implementación y evaluación de políticas de salud a través del desarrollo de investigación independiente en sistemas de salud que se caracterice por el rigor conceptual y metodológico</a:t>
                      </a:r>
                      <a:r>
                        <a:rPr lang="es-MX" sz="14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s-MX" sz="14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lnSpc>
                          <a:spcPct val="107000"/>
                        </a:lnSpc>
                        <a:spcAft>
                          <a:spcPts val="0"/>
                        </a:spcAft>
                        <a:buFont typeface="Arial" panose="020B0604020202020204" pitchFamily="34" charset="0"/>
                        <a:buChar char="•"/>
                      </a:pPr>
                      <a:r>
                        <a:rPr lang="es-MX" sz="1400" dirty="0">
                          <a:effectLst/>
                          <a:latin typeface="Arial" panose="020B0604020202020204" pitchFamily="34" charset="0"/>
                          <a:ea typeface="Times New Roman" panose="02020603050405020304" pitchFamily="18" charset="0"/>
                          <a:cs typeface="Times New Roman" panose="02020603050405020304" pitchFamily="18" charset="0"/>
                        </a:rPr>
                        <a:t>Aplicar habilidades sociales en grupo para el trabajo colaborativo e interdisciplinario</a:t>
                      </a:r>
                      <a:r>
                        <a:rPr lang="es-MX" sz="14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s-MX" sz="14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lnSpc>
                          <a:spcPct val="107000"/>
                        </a:lnSpc>
                        <a:spcAft>
                          <a:spcPts val="0"/>
                        </a:spcAft>
                        <a:buFont typeface="Arial" panose="020B0604020202020204" pitchFamily="34" charset="0"/>
                        <a:buChar char="•"/>
                      </a:pPr>
                      <a:r>
                        <a:rPr lang="es-MX" sz="1400" dirty="0">
                          <a:effectLst/>
                          <a:latin typeface="Arial" panose="020B0604020202020204" pitchFamily="34" charset="0"/>
                          <a:ea typeface="Times New Roman" panose="02020603050405020304" pitchFamily="18" charset="0"/>
                          <a:cs typeface="Times New Roman" panose="02020603050405020304" pitchFamily="18" charset="0"/>
                        </a:rPr>
                        <a:t>Desarrollar el sentido ético en su quehacer profesional y como investigador.</a:t>
                      </a:r>
                      <a:endParaRPr lang="es-MX"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1E7"/>
                    </a:solidFill>
                  </a:tcPr>
                </a:tc>
                <a:extLst>
                  <a:ext uri="{0D108BD9-81ED-4DB2-BD59-A6C34878D82A}">
                    <a16:rowId xmlns:a16="http://schemas.microsoft.com/office/drawing/2014/main" val="1171514454"/>
                  </a:ext>
                </a:extLst>
              </a:tr>
              <a:tr h="1796089">
                <a:tc>
                  <a:txBody>
                    <a:bodyPr/>
                    <a:lstStyle/>
                    <a:p>
                      <a:pPr>
                        <a:lnSpc>
                          <a:spcPct val="107000"/>
                        </a:lnSpc>
                        <a:spcAft>
                          <a:spcPts val="0"/>
                        </a:spcAft>
                      </a:pPr>
                      <a:r>
                        <a:rPr lang="es-MX" sz="1400" dirty="0">
                          <a:effectLst/>
                          <a:latin typeface="Arial" panose="020B0604020202020204" pitchFamily="34" charset="0"/>
                          <a:ea typeface="Calibri" panose="020F0502020204030204" pitchFamily="34" charset="0"/>
                          <a:cs typeface="Times New Roman" panose="02020603050405020304" pitchFamily="18" charset="0"/>
                        </a:rPr>
                        <a:t> </a:t>
                      </a:r>
                      <a:endParaRPr lang="es-MX"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1E7"/>
                    </a:solidFill>
                  </a:tcPr>
                </a:tc>
                <a:tc>
                  <a:txBody>
                    <a:bodyPr/>
                    <a:lstStyle/>
                    <a:p>
                      <a:pPr>
                        <a:lnSpc>
                          <a:spcPct val="107000"/>
                        </a:lnSpc>
                        <a:spcAft>
                          <a:spcPts val="0"/>
                        </a:spcAft>
                      </a:pPr>
                      <a:r>
                        <a:rPr lang="es-MX" sz="1400" dirty="0">
                          <a:effectLst/>
                          <a:latin typeface="Arial" panose="020B0604020202020204" pitchFamily="34" charset="0"/>
                          <a:ea typeface="Calibri" panose="020F0502020204030204" pitchFamily="34" charset="0"/>
                          <a:cs typeface="Times New Roman" panose="02020603050405020304" pitchFamily="18" charset="0"/>
                        </a:rPr>
                        <a:t>Seminario de integración de manuscritos científicos </a:t>
                      </a:r>
                      <a:r>
                        <a:rPr lang="es-MX" sz="1400" dirty="0" smtClean="0">
                          <a:effectLst/>
                          <a:latin typeface="Arial" panose="020B0604020202020204" pitchFamily="34" charset="0"/>
                          <a:ea typeface="Calibri" panose="020F0502020204030204" pitchFamily="34" charset="0"/>
                          <a:cs typeface="Times New Roman" panose="02020603050405020304" pitchFamily="18" charset="0"/>
                        </a:rPr>
                        <a:t>I y II</a:t>
                      </a:r>
                      <a:endParaRPr lang="es-MX"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1E7"/>
                    </a:solidFill>
                  </a:tcPr>
                </a:tc>
                <a:tc>
                  <a:txBody>
                    <a:bodyPr/>
                    <a:lstStyle/>
                    <a:p>
                      <a:pPr marL="285750" indent="-285750">
                        <a:lnSpc>
                          <a:spcPct val="107000"/>
                        </a:lnSpc>
                        <a:spcAft>
                          <a:spcPts val="0"/>
                        </a:spcAft>
                        <a:buFont typeface="Arial" panose="020B0604020202020204" pitchFamily="34" charset="0"/>
                        <a:buChar char="•"/>
                      </a:pPr>
                      <a:r>
                        <a:rPr lang="es-MX" sz="1400" dirty="0">
                          <a:effectLst/>
                          <a:latin typeface="Arial" panose="020B0604020202020204" pitchFamily="34" charset="0"/>
                          <a:ea typeface="Times New Roman" panose="02020603050405020304" pitchFamily="18" charset="0"/>
                          <a:cs typeface="Times New Roman" panose="02020603050405020304" pitchFamily="18" charset="0"/>
                        </a:rPr>
                        <a:t>Desarrollar investigación independiente, original, </a:t>
                      </a:r>
                      <a:r>
                        <a:rPr lang="es-MX" sz="1400" dirty="0" err="1">
                          <a:effectLst/>
                          <a:latin typeface="Arial" panose="020B0604020202020204" pitchFamily="34" charset="0"/>
                          <a:ea typeface="Times New Roman" panose="02020603050405020304" pitchFamily="18" charset="0"/>
                          <a:cs typeface="Times New Roman" panose="02020603050405020304" pitchFamily="18" charset="0"/>
                        </a:rPr>
                        <a:t>transdisciplinaria</a:t>
                      </a:r>
                      <a:r>
                        <a:rPr lang="es-MX" sz="1400" dirty="0">
                          <a:effectLst/>
                          <a:latin typeface="Arial" panose="020B0604020202020204" pitchFamily="34" charset="0"/>
                          <a:ea typeface="Times New Roman" panose="02020603050405020304" pitchFamily="18" charset="0"/>
                          <a:cs typeface="Times New Roman" panose="02020603050405020304" pitchFamily="18" charset="0"/>
                        </a:rPr>
                        <a:t> con equidad social y de género en salud pública con la participación de la comunidad.</a:t>
                      </a:r>
                      <a:endParaRPr lang="es-MX" sz="14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lnSpc>
                          <a:spcPct val="107000"/>
                        </a:lnSpc>
                        <a:spcAft>
                          <a:spcPts val="0"/>
                        </a:spcAft>
                        <a:buFont typeface="Arial" panose="020B0604020202020204" pitchFamily="34" charset="0"/>
                        <a:buChar char="•"/>
                      </a:pPr>
                      <a:r>
                        <a:rPr lang="es-MX" sz="1400" dirty="0" smtClean="0">
                          <a:effectLst/>
                          <a:latin typeface="Arial" panose="020B0604020202020204" pitchFamily="34" charset="0"/>
                          <a:ea typeface="Times New Roman" panose="02020603050405020304" pitchFamily="18" charset="0"/>
                          <a:cs typeface="Times New Roman" panose="02020603050405020304" pitchFamily="18" charset="0"/>
                        </a:rPr>
                        <a:t>Usar </a:t>
                      </a:r>
                      <a:r>
                        <a:rPr lang="es-MX" sz="1400" dirty="0">
                          <a:effectLst/>
                          <a:latin typeface="Arial" panose="020B0604020202020204" pitchFamily="34" charset="0"/>
                          <a:ea typeface="Times New Roman" panose="02020603050405020304" pitchFamily="18" charset="0"/>
                          <a:cs typeface="Times New Roman" panose="02020603050405020304" pitchFamily="18" charset="0"/>
                        </a:rPr>
                        <a:t>desarrollos teórico-metodológicos innovadores en Salud Pública en el área de los Sistemas de Salud</a:t>
                      </a:r>
                      <a:r>
                        <a:rPr lang="es-MX" sz="14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s-MX" sz="14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lnSpc>
                          <a:spcPct val="107000"/>
                        </a:lnSpc>
                        <a:spcAft>
                          <a:spcPts val="0"/>
                        </a:spcAft>
                        <a:buFont typeface="Arial" panose="020B0604020202020204" pitchFamily="34" charset="0"/>
                        <a:buChar char="•"/>
                      </a:pPr>
                      <a:r>
                        <a:rPr lang="es-MX" sz="1400" dirty="0">
                          <a:effectLst/>
                          <a:latin typeface="Arial" panose="020B0604020202020204" pitchFamily="34" charset="0"/>
                          <a:ea typeface="Times New Roman" panose="02020603050405020304" pitchFamily="18" charset="0"/>
                          <a:cs typeface="Times New Roman" panose="02020603050405020304" pitchFamily="18" charset="0"/>
                        </a:rPr>
                        <a:t>Aplicar fundamentos éticos y de bioseguridad a proyectos de investigación y en el ejercicio de su profesión.</a:t>
                      </a:r>
                      <a:endParaRPr lang="es-MX"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1E7"/>
                    </a:solidFill>
                  </a:tcPr>
                </a:tc>
                <a:extLst>
                  <a:ext uri="{0D108BD9-81ED-4DB2-BD59-A6C34878D82A}">
                    <a16:rowId xmlns:a16="http://schemas.microsoft.com/office/drawing/2014/main" val="3652983867"/>
                  </a:ext>
                </a:extLst>
              </a:tr>
              <a:tr h="1796089">
                <a:tc>
                  <a:txBody>
                    <a:bodyPr/>
                    <a:lstStyle/>
                    <a:p>
                      <a:pPr>
                        <a:lnSpc>
                          <a:spcPct val="107000"/>
                        </a:lnSpc>
                        <a:spcAft>
                          <a:spcPts val="0"/>
                        </a:spcAft>
                      </a:pPr>
                      <a:endParaRPr lang="es-MX"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1E7"/>
                    </a:solidFill>
                  </a:tcPr>
                </a:tc>
                <a:tc>
                  <a:txBody>
                    <a:bodyPr/>
                    <a:lstStyle/>
                    <a:p>
                      <a:pPr>
                        <a:lnSpc>
                          <a:spcPct val="107000"/>
                        </a:lnSpc>
                        <a:spcAft>
                          <a:spcPts val="0"/>
                        </a:spcAft>
                      </a:pPr>
                      <a:r>
                        <a:rPr lang="es-MX" sz="1400" dirty="0" smtClean="0">
                          <a:effectLst/>
                          <a:latin typeface="Arial" panose="020B0604020202020204" pitchFamily="34" charset="0"/>
                          <a:ea typeface="Calibri" panose="020F0502020204030204" pitchFamily="34" charset="0"/>
                          <a:cs typeface="Arial" panose="020B0604020202020204" pitchFamily="34" charset="0"/>
                        </a:rPr>
                        <a:t>Bioestadística</a:t>
                      </a:r>
                      <a:r>
                        <a:rPr lang="es-MX" sz="1400" baseline="0" dirty="0" smtClean="0">
                          <a:effectLst/>
                          <a:latin typeface="Arial" panose="020B0604020202020204" pitchFamily="34" charset="0"/>
                          <a:ea typeface="Calibri" panose="020F0502020204030204" pitchFamily="34" charset="0"/>
                          <a:cs typeface="Arial" panose="020B0604020202020204" pitchFamily="34" charset="0"/>
                        </a:rPr>
                        <a:t> avanzada</a:t>
                      </a:r>
                      <a:endParaRPr lang="es-MX"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1E7"/>
                    </a:solidFill>
                  </a:tcPr>
                </a:tc>
                <a:tc>
                  <a:txBody>
                    <a:bodyPr/>
                    <a:lstStyle/>
                    <a:p>
                      <a:pPr marL="285750" indent="-285750">
                        <a:lnSpc>
                          <a:spcPct val="107000"/>
                        </a:lnSpc>
                        <a:spcAft>
                          <a:spcPts val="0"/>
                        </a:spcAft>
                        <a:buFont typeface="Arial" panose="020B0604020202020204" pitchFamily="34" charset="0"/>
                        <a:buChar char="•"/>
                      </a:pPr>
                      <a:r>
                        <a:rPr lang="es-MX" sz="1400" dirty="0" smtClean="0">
                          <a:effectLst/>
                          <a:latin typeface="Arial" panose="020B0604020202020204" pitchFamily="34" charset="0"/>
                          <a:ea typeface="Calibri" panose="020F0502020204030204" pitchFamily="34" charset="0"/>
                          <a:cs typeface="Arial" panose="020B0604020202020204" pitchFamily="34" charset="0"/>
                        </a:rPr>
                        <a:t>Desarrollar el pensamiento crítico desde la perspectiva estadística.  </a:t>
                      </a:r>
                    </a:p>
                    <a:p>
                      <a:pPr marL="285750" indent="-285750">
                        <a:lnSpc>
                          <a:spcPct val="107000"/>
                        </a:lnSpc>
                        <a:spcAft>
                          <a:spcPts val="0"/>
                        </a:spcAft>
                        <a:buFont typeface="Arial" panose="020B0604020202020204" pitchFamily="34" charset="0"/>
                        <a:buChar char="•"/>
                      </a:pPr>
                      <a:r>
                        <a:rPr lang="es-MX" sz="1400" dirty="0" smtClean="0">
                          <a:effectLst/>
                          <a:latin typeface="Arial" panose="020B0604020202020204" pitchFamily="34" charset="0"/>
                          <a:ea typeface="Calibri" panose="020F0502020204030204" pitchFamily="34" charset="0"/>
                          <a:cs typeface="Arial" panose="020B0604020202020204" pitchFamily="34" charset="0"/>
                        </a:rPr>
                        <a:t>Aplicar métodos estadísticos en el estado del arte con un enfoque multidisciplinario para generar evidencia científica de alta calidad que soporte la toma de decisiones en salud pública. </a:t>
                      </a:r>
                    </a:p>
                    <a:p>
                      <a:pPr marL="285750" indent="-285750">
                        <a:lnSpc>
                          <a:spcPct val="107000"/>
                        </a:lnSpc>
                        <a:spcAft>
                          <a:spcPts val="0"/>
                        </a:spcAft>
                        <a:buFont typeface="Arial" panose="020B0604020202020204" pitchFamily="34" charset="0"/>
                        <a:buChar char="•"/>
                      </a:pPr>
                      <a:endParaRPr lang="es-MX"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1E7"/>
                    </a:solidFill>
                  </a:tcPr>
                </a:tc>
                <a:extLst>
                  <a:ext uri="{0D108BD9-81ED-4DB2-BD59-A6C34878D82A}">
                    <a16:rowId xmlns:a16="http://schemas.microsoft.com/office/drawing/2014/main" val="1040204702"/>
                  </a:ext>
                </a:extLst>
              </a:tr>
            </a:tbl>
          </a:graphicData>
        </a:graphic>
      </p:graphicFrame>
      <p:sp>
        <p:nvSpPr>
          <p:cNvPr id="5" name="Rectangle 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Tree>
    <p:extLst>
      <p:ext uri="{BB962C8B-B14F-4D97-AF65-F5344CB8AC3E}">
        <p14:creationId xmlns:p14="http://schemas.microsoft.com/office/powerpoint/2010/main" val="5070983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7F5E8-73BA-A148-9E9E-D56751494881}"/>
              </a:ext>
            </a:extLst>
          </p:cNvPr>
          <p:cNvSpPr>
            <a:spLocks noGrp="1"/>
          </p:cNvSpPr>
          <p:nvPr>
            <p:ph type="ctrTitle"/>
          </p:nvPr>
        </p:nvSpPr>
        <p:spPr/>
        <p:txBody>
          <a:bodyPr>
            <a:normAutofit fontScale="90000"/>
          </a:bodyPr>
          <a:lstStyle/>
          <a:p>
            <a:r>
              <a:rPr lang="es-ES_tradnl" dirty="0"/>
              <a:t>Reestructura curricular de los programas de la ESPM</a:t>
            </a:r>
          </a:p>
        </p:txBody>
      </p:sp>
      <p:sp>
        <p:nvSpPr>
          <p:cNvPr id="3" name="Subtitle 2">
            <a:extLst>
              <a:ext uri="{FF2B5EF4-FFF2-40B4-BE49-F238E27FC236}">
                <a16:creationId xmlns:a16="http://schemas.microsoft.com/office/drawing/2014/main" id="{65E24F2C-F696-174A-A365-ED1B06019578}"/>
              </a:ext>
            </a:extLst>
          </p:cNvPr>
          <p:cNvSpPr>
            <a:spLocks noGrp="1"/>
          </p:cNvSpPr>
          <p:nvPr>
            <p:ph type="subTitle" idx="1"/>
          </p:nvPr>
        </p:nvSpPr>
        <p:spPr/>
        <p:txBody>
          <a:bodyPr>
            <a:noAutofit/>
          </a:bodyPr>
          <a:lstStyle/>
          <a:p>
            <a:r>
              <a:rPr lang="es-ES_tradnl" sz="3200" dirty="0" smtClean="0"/>
              <a:t>Maestría en Ciencias en Sistemas y Políticas de Salud</a:t>
            </a:r>
            <a:endParaRPr lang="es-ES_tradnl" sz="3200" dirty="0"/>
          </a:p>
        </p:txBody>
      </p:sp>
    </p:spTree>
    <p:extLst>
      <p:ext uri="{BB962C8B-B14F-4D97-AF65-F5344CB8AC3E}">
        <p14:creationId xmlns:p14="http://schemas.microsoft.com/office/powerpoint/2010/main" val="33616216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957585" y="823799"/>
            <a:ext cx="4138415" cy="1139144"/>
          </a:xfrm>
        </p:spPr>
        <p:txBody>
          <a:bodyPr>
            <a:normAutofit fontScale="90000"/>
          </a:bodyPr>
          <a:lstStyle/>
          <a:p>
            <a:pPr algn="r"/>
            <a:r>
              <a:rPr lang="es-MX" sz="8800" dirty="0"/>
              <a:t>Contenido</a:t>
            </a:r>
          </a:p>
        </p:txBody>
      </p:sp>
      <p:sp>
        <p:nvSpPr>
          <p:cNvPr id="5" name="Marcador de texto 4"/>
          <p:cNvSpPr>
            <a:spLocks noGrp="1"/>
          </p:cNvSpPr>
          <p:nvPr>
            <p:ph type="body" idx="1"/>
          </p:nvPr>
        </p:nvSpPr>
        <p:spPr>
          <a:xfrm>
            <a:off x="6502401" y="823799"/>
            <a:ext cx="4597396" cy="2876331"/>
          </a:xfrm>
        </p:spPr>
        <p:txBody>
          <a:bodyPr>
            <a:normAutofit lnSpcReduction="10000"/>
          </a:bodyPr>
          <a:lstStyle/>
          <a:p>
            <a:r>
              <a:rPr lang="en-US" dirty="0" err="1"/>
              <a:t>Objetivo</a:t>
            </a:r>
            <a:r>
              <a:rPr lang="en-US" dirty="0"/>
              <a:t> de </a:t>
            </a:r>
            <a:r>
              <a:rPr lang="en-US" dirty="0" err="1"/>
              <a:t>formación</a:t>
            </a:r>
            <a:r>
              <a:rPr lang="en-US" dirty="0"/>
              <a:t> del </a:t>
            </a:r>
            <a:r>
              <a:rPr lang="en-US" dirty="0" err="1"/>
              <a:t>programa</a:t>
            </a:r>
            <a:endParaRPr lang="en-US" dirty="0"/>
          </a:p>
          <a:p>
            <a:r>
              <a:rPr lang="en-US" dirty="0" err="1"/>
              <a:t>Perfil</a:t>
            </a:r>
            <a:r>
              <a:rPr lang="en-US" dirty="0"/>
              <a:t> de </a:t>
            </a:r>
            <a:r>
              <a:rPr lang="en-US" dirty="0" err="1"/>
              <a:t>ingreso</a:t>
            </a:r>
            <a:r>
              <a:rPr lang="en-US" dirty="0"/>
              <a:t>: </a:t>
            </a:r>
            <a:r>
              <a:rPr lang="en-US" dirty="0" err="1"/>
              <a:t>competencias</a:t>
            </a:r>
            <a:endParaRPr lang="en-US" dirty="0"/>
          </a:p>
          <a:p>
            <a:r>
              <a:rPr lang="en-US" dirty="0" err="1"/>
              <a:t>Perfil</a:t>
            </a:r>
            <a:r>
              <a:rPr lang="en-US" dirty="0"/>
              <a:t> de </a:t>
            </a:r>
            <a:r>
              <a:rPr lang="en-US" dirty="0" err="1"/>
              <a:t>egreso</a:t>
            </a:r>
            <a:r>
              <a:rPr lang="en-US" dirty="0"/>
              <a:t> :</a:t>
            </a:r>
            <a:r>
              <a:rPr lang="en-US" dirty="0" err="1"/>
              <a:t>comptencias</a:t>
            </a:r>
            <a:r>
              <a:rPr lang="en-US" dirty="0"/>
              <a:t> </a:t>
            </a:r>
          </a:p>
          <a:p>
            <a:pPr lvl="1"/>
            <a:r>
              <a:rPr lang="en-US" dirty="0" err="1">
                <a:solidFill>
                  <a:schemeClr val="bg1"/>
                </a:solidFill>
              </a:rPr>
              <a:t>Competencias</a:t>
            </a:r>
            <a:r>
              <a:rPr lang="en-US" dirty="0">
                <a:solidFill>
                  <a:schemeClr val="bg1"/>
                </a:solidFill>
              </a:rPr>
              <a:t> </a:t>
            </a:r>
            <a:r>
              <a:rPr lang="en-US" dirty="0" err="1">
                <a:solidFill>
                  <a:schemeClr val="bg1"/>
                </a:solidFill>
              </a:rPr>
              <a:t>específicas</a:t>
            </a:r>
            <a:r>
              <a:rPr lang="en-US" dirty="0">
                <a:solidFill>
                  <a:schemeClr val="bg1"/>
                </a:solidFill>
              </a:rPr>
              <a:t> del </a:t>
            </a:r>
            <a:r>
              <a:rPr lang="en-US" dirty="0" err="1">
                <a:solidFill>
                  <a:schemeClr val="bg1"/>
                </a:solidFill>
              </a:rPr>
              <a:t>área</a:t>
            </a:r>
            <a:r>
              <a:rPr lang="en-US" dirty="0">
                <a:solidFill>
                  <a:schemeClr val="bg1"/>
                </a:solidFill>
              </a:rPr>
              <a:t> de </a:t>
            </a:r>
            <a:r>
              <a:rPr lang="en-US" dirty="0" err="1">
                <a:solidFill>
                  <a:schemeClr val="bg1"/>
                </a:solidFill>
              </a:rPr>
              <a:t>concencentración</a:t>
            </a:r>
            <a:r>
              <a:rPr lang="en-US" dirty="0">
                <a:solidFill>
                  <a:schemeClr val="bg1"/>
                </a:solidFill>
              </a:rPr>
              <a:t> </a:t>
            </a:r>
          </a:p>
          <a:p>
            <a:pPr lvl="1"/>
            <a:r>
              <a:rPr lang="en-US" dirty="0" err="1">
                <a:solidFill>
                  <a:schemeClr val="bg1"/>
                </a:solidFill>
              </a:rPr>
              <a:t>Mapeo</a:t>
            </a:r>
            <a:r>
              <a:rPr lang="en-US" dirty="0">
                <a:solidFill>
                  <a:schemeClr val="bg1"/>
                </a:solidFill>
              </a:rPr>
              <a:t> de </a:t>
            </a:r>
            <a:r>
              <a:rPr lang="en-US" dirty="0" err="1">
                <a:solidFill>
                  <a:schemeClr val="bg1"/>
                </a:solidFill>
              </a:rPr>
              <a:t>Unidades</a:t>
            </a:r>
            <a:r>
              <a:rPr lang="en-US" dirty="0">
                <a:solidFill>
                  <a:schemeClr val="bg1"/>
                </a:solidFill>
              </a:rPr>
              <a:t> </a:t>
            </a:r>
            <a:r>
              <a:rPr lang="en-US" dirty="0" err="1">
                <a:solidFill>
                  <a:schemeClr val="bg1"/>
                </a:solidFill>
              </a:rPr>
              <a:t>didácticas</a:t>
            </a:r>
            <a:r>
              <a:rPr lang="en-US" dirty="0">
                <a:solidFill>
                  <a:schemeClr val="bg1"/>
                </a:solidFill>
              </a:rPr>
              <a:t> del </a:t>
            </a:r>
            <a:r>
              <a:rPr lang="en-US" dirty="0" err="1">
                <a:solidFill>
                  <a:schemeClr val="bg1"/>
                </a:solidFill>
              </a:rPr>
              <a:t>área</a:t>
            </a:r>
            <a:r>
              <a:rPr lang="en-US" dirty="0">
                <a:solidFill>
                  <a:schemeClr val="bg1"/>
                </a:solidFill>
              </a:rPr>
              <a:t> de </a:t>
            </a:r>
            <a:r>
              <a:rPr lang="en-US" dirty="0" err="1">
                <a:solidFill>
                  <a:schemeClr val="bg1"/>
                </a:solidFill>
              </a:rPr>
              <a:t>concentración</a:t>
            </a:r>
            <a:r>
              <a:rPr lang="en-US" dirty="0">
                <a:solidFill>
                  <a:schemeClr val="bg1"/>
                </a:solidFill>
              </a:rPr>
              <a:t> (</a:t>
            </a:r>
            <a:r>
              <a:rPr lang="en-US" dirty="0" err="1">
                <a:solidFill>
                  <a:schemeClr val="bg1"/>
                </a:solidFill>
              </a:rPr>
              <a:t>Competencias</a:t>
            </a:r>
            <a:r>
              <a:rPr lang="en-US" dirty="0">
                <a:solidFill>
                  <a:schemeClr val="bg1"/>
                </a:solidFill>
              </a:rPr>
              <a:t>/ UD’s)</a:t>
            </a:r>
          </a:p>
          <a:p>
            <a:endParaRPr lang="es-MX" dirty="0"/>
          </a:p>
        </p:txBody>
      </p:sp>
      <p:sp>
        <p:nvSpPr>
          <p:cNvPr id="6" name="Título 3">
            <a:extLst>
              <a:ext uri="{FF2B5EF4-FFF2-40B4-BE49-F238E27FC236}">
                <a16:creationId xmlns:a16="http://schemas.microsoft.com/office/drawing/2014/main" id="{7B348678-7DD5-C945-B825-C6E29157239C}"/>
              </a:ext>
            </a:extLst>
          </p:cNvPr>
          <p:cNvSpPr txBox="1">
            <a:spLocks/>
          </p:cNvSpPr>
          <p:nvPr/>
        </p:nvSpPr>
        <p:spPr>
          <a:xfrm>
            <a:off x="3949671" y="1393371"/>
            <a:ext cx="2146329" cy="2177142"/>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6000" b="0" i="0" kern="1200">
                <a:solidFill>
                  <a:schemeClr val="bg1"/>
                </a:solidFill>
                <a:latin typeface="Franklin Gothic Medium Cond" panose="020B0606030402020204" pitchFamily="34" charset="0"/>
                <a:ea typeface="+mj-ea"/>
                <a:cs typeface="+mj-cs"/>
              </a:defRPr>
            </a:lvl1pPr>
          </a:lstStyle>
          <a:p>
            <a:pPr algn="r"/>
            <a:r>
              <a:rPr lang="es-MX" sz="15000" b="1" dirty="0">
                <a:solidFill>
                  <a:schemeClr val="bg1">
                    <a:alpha val="32000"/>
                  </a:schemeClr>
                </a:solidFill>
                <a:latin typeface="Arial Narrow" panose="020B0604020202020204" pitchFamily="34" charset="0"/>
                <a:cs typeface="Arial Narrow" panose="020B0604020202020204" pitchFamily="34" charset="0"/>
              </a:rPr>
              <a:t>01</a:t>
            </a:r>
          </a:p>
        </p:txBody>
      </p:sp>
      <p:cxnSp>
        <p:nvCxnSpPr>
          <p:cNvPr id="8" name="Straight Connector 7">
            <a:extLst>
              <a:ext uri="{FF2B5EF4-FFF2-40B4-BE49-F238E27FC236}">
                <a16:creationId xmlns:a16="http://schemas.microsoft.com/office/drawing/2014/main" id="{41038971-D864-CF43-98B4-BDD484749124}"/>
              </a:ext>
            </a:extLst>
          </p:cNvPr>
          <p:cNvCxnSpPr/>
          <p:nvPr/>
        </p:nvCxnSpPr>
        <p:spPr>
          <a:xfrm>
            <a:off x="6299200" y="444500"/>
            <a:ext cx="0" cy="342900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06831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7754A9-90E4-47D3-8C9A-6684D432E579}"/>
              </a:ext>
            </a:extLst>
          </p:cNvPr>
          <p:cNvSpPr>
            <a:spLocks noGrp="1"/>
          </p:cNvSpPr>
          <p:nvPr>
            <p:ph type="title"/>
          </p:nvPr>
        </p:nvSpPr>
        <p:spPr/>
        <p:txBody>
          <a:bodyPr/>
          <a:lstStyle/>
          <a:p>
            <a:r>
              <a:rPr lang="es-ES" dirty="0"/>
              <a:t>Objetivo de formación del programa </a:t>
            </a:r>
            <a:endParaRPr lang="es-MX" dirty="0"/>
          </a:p>
        </p:txBody>
      </p:sp>
      <p:sp>
        <p:nvSpPr>
          <p:cNvPr id="3" name="Marcador de contenido 2">
            <a:extLst>
              <a:ext uri="{FF2B5EF4-FFF2-40B4-BE49-F238E27FC236}">
                <a16:creationId xmlns:a16="http://schemas.microsoft.com/office/drawing/2014/main" id="{8680721B-BF70-49DA-B799-A3A59D4FF3A8}"/>
              </a:ext>
            </a:extLst>
          </p:cNvPr>
          <p:cNvSpPr>
            <a:spLocks noGrp="1"/>
          </p:cNvSpPr>
          <p:nvPr>
            <p:ph idx="1"/>
          </p:nvPr>
        </p:nvSpPr>
        <p:spPr>
          <a:xfrm>
            <a:off x="838200" y="1825625"/>
            <a:ext cx="10515600" cy="2538557"/>
          </a:xfrm>
        </p:spPr>
        <p:txBody>
          <a:bodyPr>
            <a:noAutofit/>
          </a:bodyPr>
          <a:lstStyle/>
          <a:p>
            <a:pPr algn="just"/>
            <a:r>
              <a:rPr lang="es-MX" dirty="0"/>
              <a:t>Las y los egresados tendrán conocimientos para priorizar la toma de decisiones en salud sustentadas en evidencia científica, participar en la formación de recursos humanos en el campo de la salud pública capaces de comprender el funcionamiento del sistema de salud mexicano; así como en equipos de trabajo orientados al diseño y evaluación de políticas y programas de salud, realizando aportaciones desde una perspectiva sistémica sustentada en las funciones y campo de acción de los sistemas de salud.</a:t>
            </a:r>
          </a:p>
        </p:txBody>
      </p:sp>
    </p:spTree>
    <p:extLst>
      <p:ext uri="{BB962C8B-B14F-4D97-AF65-F5344CB8AC3E}">
        <p14:creationId xmlns:p14="http://schemas.microsoft.com/office/powerpoint/2010/main" val="3923820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2E75D9-8798-43DB-81D6-02A1E413935D}"/>
              </a:ext>
            </a:extLst>
          </p:cNvPr>
          <p:cNvSpPr>
            <a:spLocks noGrp="1"/>
          </p:cNvSpPr>
          <p:nvPr>
            <p:ph type="title"/>
          </p:nvPr>
        </p:nvSpPr>
        <p:spPr/>
        <p:txBody>
          <a:bodyPr/>
          <a:lstStyle/>
          <a:p>
            <a:r>
              <a:rPr lang="es-ES" dirty="0"/>
              <a:t>Perfil de ingreso </a:t>
            </a:r>
            <a:br>
              <a:rPr lang="es-ES" dirty="0"/>
            </a:br>
            <a:r>
              <a:rPr lang="es-ES" dirty="0"/>
              <a:t>Competencias de Ingreso</a:t>
            </a:r>
            <a:endParaRPr lang="es-MX" dirty="0"/>
          </a:p>
        </p:txBody>
      </p:sp>
      <p:sp>
        <p:nvSpPr>
          <p:cNvPr id="3" name="Marcador de contenido 2">
            <a:extLst>
              <a:ext uri="{FF2B5EF4-FFF2-40B4-BE49-F238E27FC236}">
                <a16:creationId xmlns:a16="http://schemas.microsoft.com/office/drawing/2014/main" id="{9E4168C9-F5BA-4ACC-BD7B-F93B63F62584}"/>
              </a:ext>
            </a:extLst>
          </p:cNvPr>
          <p:cNvSpPr>
            <a:spLocks noGrp="1"/>
          </p:cNvSpPr>
          <p:nvPr>
            <p:ph idx="1"/>
          </p:nvPr>
        </p:nvSpPr>
        <p:spPr/>
        <p:txBody>
          <a:bodyPr/>
          <a:lstStyle/>
          <a:p>
            <a:r>
              <a:rPr lang="es-MX" dirty="0"/>
              <a:t>Tener conocimientos sobre el proceso de investigación en salud pública, así como </a:t>
            </a:r>
            <a:r>
              <a:rPr lang="es-MX" dirty="0" smtClean="0"/>
              <a:t>capacidad para </a:t>
            </a:r>
            <a:r>
              <a:rPr lang="es-MX" dirty="0"/>
              <a:t>realizar lectura crítica de documentos científicos en inglés y español, y redactar de forma clara y ordenada de </a:t>
            </a:r>
            <a:r>
              <a:rPr lang="es-MX" dirty="0" smtClean="0"/>
              <a:t>las ideas principales. </a:t>
            </a:r>
            <a:endParaRPr lang="es-MX" dirty="0"/>
          </a:p>
          <a:p>
            <a:endParaRPr lang="es-MX" dirty="0"/>
          </a:p>
        </p:txBody>
      </p:sp>
    </p:spTree>
    <p:extLst>
      <p:ext uri="{BB962C8B-B14F-4D97-AF65-F5344CB8AC3E}">
        <p14:creationId xmlns:p14="http://schemas.microsoft.com/office/powerpoint/2010/main" val="15762595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75EA8-9848-1B49-92C5-432D8EFEFAFB}"/>
              </a:ext>
            </a:extLst>
          </p:cNvPr>
          <p:cNvSpPr>
            <a:spLocks noGrp="1"/>
          </p:cNvSpPr>
          <p:nvPr>
            <p:ph type="title"/>
          </p:nvPr>
        </p:nvSpPr>
        <p:spPr/>
        <p:txBody>
          <a:bodyPr/>
          <a:lstStyle/>
          <a:p>
            <a:r>
              <a:rPr lang="es-ES_tradnl" dirty="0"/>
              <a:t>Perfil de egreso</a:t>
            </a:r>
            <a:br>
              <a:rPr lang="es-ES_tradnl" dirty="0"/>
            </a:br>
            <a:r>
              <a:rPr lang="es-ES_tradnl" dirty="0"/>
              <a:t>Competencias de Egreso</a:t>
            </a:r>
          </a:p>
        </p:txBody>
      </p:sp>
      <p:sp>
        <p:nvSpPr>
          <p:cNvPr id="3" name="Content Placeholder 2">
            <a:extLst>
              <a:ext uri="{FF2B5EF4-FFF2-40B4-BE49-F238E27FC236}">
                <a16:creationId xmlns:a16="http://schemas.microsoft.com/office/drawing/2014/main" id="{9C9ED797-3EFF-6040-9108-27E68DE7FE48}"/>
              </a:ext>
            </a:extLst>
          </p:cNvPr>
          <p:cNvSpPr>
            <a:spLocks noGrp="1"/>
          </p:cNvSpPr>
          <p:nvPr>
            <p:ph idx="1"/>
          </p:nvPr>
        </p:nvSpPr>
        <p:spPr>
          <a:xfrm>
            <a:off x="838200" y="1690688"/>
            <a:ext cx="10515600" cy="4351338"/>
          </a:xfrm>
        </p:spPr>
        <p:txBody>
          <a:bodyPr>
            <a:normAutofit fontScale="85000" lnSpcReduction="20000"/>
          </a:bodyPr>
          <a:lstStyle/>
          <a:p>
            <a:pPr lvl="0"/>
            <a:r>
              <a:rPr lang="es-MX" dirty="0"/>
              <a:t>Analizar la situación de salud de las poblaciones desde un enfoque global con perspectiva </a:t>
            </a:r>
            <a:r>
              <a:rPr lang="es-MX" dirty="0" err="1"/>
              <a:t>transdisciplinaria</a:t>
            </a:r>
            <a:r>
              <a:rPr lang="es-MX" dirty="0"/>
              <a:t>, interinstitucional e intersectorial considerando el impacto medioambiental en la salud de las poblaciones. </a:t>
            </a:r>
          </a:p>
          <a:p>
            <a:pPr lvl="0"/>
            <a:r>
              <a:rPr lang="es-MX" dirty="0"/>
              <a:t>Analizar y aplicar los diferentes enfoques, corrientes de pensamiento y métodos que se han desarrollado para el estudio de la salud pública para la generación de conocimiento que favorezca la mejora de la salud de las poblaciones.</a:t>
            </a:r>
          </a:p>
          <a:p>
            <a:pPr lvl="0"/>
            <a:r>
              <a:rPr lang="es-MX" dirty="0"/>
              <a:t>Generar conocimiento que permitan la detección temprana y solución de problemas de salud pública actuales, emergentes y de rezago para diseñar intervenciones que promuevan la salud comunitaria y una mejor calidad de vida.</a:t>
            </a:r>
          </a:p>
          <a:p>
            <a:pPr lvl="0"/>
            <a:r>
              <a:rPr lang="es-MX" dirty="0"/>
              <a:t>Proponer iniciativas, proyectos o intervenciones en salud, sustentadas en evidencia científica, para la identificación, prevención, vigilancia y control de riesgos.</a:t>
            </a:r>
          </a:p>
        </p:txBody>
      </p:sp>
    </p:spTree>
    <p:extLst>
      <p:ext uri="{BB962C8B-B14F-4D97-AF65-F5344CB8AC3E}">
        <p14:creationId xmlns:p14="http://schemas.microsoft.com/office/powerpoint/2010/main" val="41128893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C2F18-8E2E-9E42-A001-5A2B5D4C4CA3}"/>
              </a:ext>
            </a:extLst>
          </p:cNvPr>
          <p:cNvSpPr>
            <a:spLocks noGrp="1"/>
          </p:cNvSpPr>
          <p:nvPr>
            <p:ph type="title"/>
          </p:nvPr>
        </p:nvSpPr>
        <p:spPr/>
        <p:txBody>
          <a:bodyPr/>
          <a:lstStyle/>
          <a:p>
            <a:r>
              <a:rPr lang="es-ES_tradnl" dirty="0"/>
              <a:t>Competencias específicas del área de concentración </a:t>
            </a:r>
          </a:p>
        </p:txBody>
      </p:sp>
      <p:sp>
        <p:nvSpPr>
          <p:cNvPr id="3" name="Content Placeholder 2">
            <a:extLst>
              <a:ext uri="{FF2B5EF4-FFF2-40B4-BE49-F238E27FC236}">
                <a16:creationId xmlns:a16="http://schemas.microsoft.com/office/drawing/2014/main" id="{0982643A-82A2-B049-915B-FFF870384EB6}"/>
              </a:ext>
            </a:extLst>
          </p:cNvPr>
          <p:cNvSpPr>
            <a:spLocks noGrp="1"/>
          </p:cNvSpPr>
          <p:nvPr>
            <p:ph idx="1"/>
          </p:nvPr>
        </p:nvSpPr>
        <p:spPr/>
        <p:txBody>
          <a:bodyPr>
            <a:normAutofit lnSpcReduction="10000"/>
          </a:bodyPr>
          <a:lstStyle/>
          <a:p>
            <a:pPr lvl="0"/>
            <a:r>
              <a:rPr lang="es-MX" dirty="0"/>
              <a:t>Evaluar el desempeño de los modelos de sistemas de salud en el contexto global de la salud pública.</a:t>
            </a:r>
          </a:p>
          <a:p>
            <a:pPr lvl="0"/>
            <a:r>
              <a:rPr lang="es-MX" dirty="0"/>
              <a:t>Analizar la estructura funcional del sistema de salud mexicano y su contribución al desarrollo de las Funciones Esenciales de la Salud Pública.</a:t>
            </a:r>
          </a:p>
          <a:p>
            <a:pPr lvl="0"/>
            <a:r>
              <a:rPr lang="es-MX" dirty="0"/>
              <a:t>Participar en el diseño, implementación y evaluación de políticas y programas de salud para mejorar las condiciones de salud poblacional.</a:t>
            </a:r>
          </a:p>
          <a:p>
            <a:pPr lvl="0"/>
            <a:r>
              <a:rPr lang="es-MX" dirty="0"/>
              <a:t>Participar en equipos de investigación para la generación de conocimiento científico y la enseñanza en el campo de los sistemas de salud</a:t>
            </a:r>
            <a:r>
              <a:rPr lang="es-MX" dirty="0" smtClean="0"/>
              <a:t>.</a:t>
            </a:r>
            <a:endParaRPr lang="es-MX" dirty="0"/>
          </a:p>
        </p:txBody>
      </p:sp>
    </p:spTree>
    <p:extLst>
      <p:ext uri="{BB962C8B-B14F-4D97-AF65-F5344CB8AC3E}">
        <p14:creationId xmlns:p14="http://schemas.microsoft.com/office/powerpoint/2010/main" val="25454699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C2F18-8E2E-9E42-A001-5A2B5D4C4CA3}"/>
              </a:ext>
            </a:extLst>
          </p:cNvPr>
          <p:cNvSpPr>
            <a:spLocks noGrp="1"/>
          </p:cNvSpPr>
          <p:nvPr>
            <p:ph type="title"/>
          </p:nvPr>
        </p:nvSpPr>
        <p:spPr>
          <a:xfrm>
            <a:off x="560407" y="29459"/>
            <a:ext cx="10515600" cy="1325563"/>
          </a:xfrm>
        </p:spPr>
        <p:txBody>
          <a:bodyPr>
            <a:normAutofit/>
          </a:bodyPr>
          <a:lstStyle/>
          <a:p>
            <a:r>
              <a:rPr lang="es-ES_tradnl" sz="3600" dirty="0"/>
              <a:t>Unidades didácticas del área de concentración</a:t>
            </a:r>
          </a:p>
        </p:txBody>
      </p:sp>
      <p:graphicFrame>
        <p:nvGraphicFramePr>
          <p:cNvPr id="4" name="Marcador de contenido 3">
            <a:extLst>
              <a:ext uri="{FF2B5EF4-FFF2-40B4-BE49-F238E27FC236}">
                <a16:creationId xmlns:a16="http://schemas.microsoft.com/office/drawing/2014/main" id="{CC6496E1-7EDD-4E4E-83B6-8FF250FB91B4}"/>
              </a:ext>
            </a:extLst>
          </p:cNvPr>
          <p:cNvGraphicFramePr>
            <a:graphicFrameLocks noGrp="1"/>
          </p:cNvGraphicFramePr>
          <p:nvPr>
            <p:ph idx="1"/>
            <p:extLst>
              <p:ext uri="{D42A27DB-BD31-4B8C-83A1-F6EECF244321}">
                <p14:modId xmlns:p14="http://schemas.microsoft.com/office/powerpoint/2010/main" val="4262561143"/>
              </p:ext>
            </p:extLst>
          </p:nvPr>
        </p:nvGraphicFramePr>
        <p:xfrm>
          <a:off x="456234" y="1015397"/>
          <a:ext cx="11303643" cy="5430520"/>
        </p:xfrm>
        <a:graphic>
          <a:graphicData uri="http://schemas.openxmlformats.org/drawingml/2006/table">
            <a:tbl>
              <a:tblPr firstRow="1" bandRow="1">
                <a:tableStyleId>{5C22544A-7EE6-4342-B048-85BDC9FD1C3A}</a:tableStyleId>
              </a:tblPr>
              <a:tblGrid>
                <a:gridCol w="3767881">
                  <a:extLst>
                    <a:ext uri="{9D8B030D-6E8A-4147-A177-3AD203B41FA5}">
                      <a16:colId xmlns:a16="http://schemas.microsoft.com/office/drawing/2014/main" val="957476774"/>
                    </a:ext>
                  </a:extLst>
                </a:gridCol>
                <a:gridCol w="2668757">
                  <a:extLst>
                    <a:ext uri="{9D8B030D-6E8A-4147-A177-3AD203B41FA5}">
                      <a16:colId xmlns:a16="http://schemas.microsoft.com/office/drawing/2014/main" val="3374847469"/>
                    </a:ext>
                  </a:extLst>
                </a:gridCol>
                <a:gridCol w="4867005">
                  <a:extLst>
                    <a:ext uri="{9D8B030D-6E8A-4147-A177-3AD203B41FA5}">
                      <a16:colId xmlns:a16="http://schemas.microsoft.com/office/drawing/2014/main" val="2126786552"/>
                    </a:ext>
                  </a:extLst>
                </a:gridCol>
              </a:tblGrid>
              <a:tr h="370840">
                <a:tc>
                  <a:txBody>
                    <a:bodyPr/>
                    <a:lstStyle/>
                    <a:p>
                      <a:r>
                        <a:rPr lang="es-ES" dirty="0">
                          <a:latin typeface="+mn-lt"/>
                        </a:rPr>
                        <a:t>Competencias específicas</a:t>
                      </a:r>
                      <a:endParaRPr lang="es-MX" dirty="0">
                        <a:latin typeface="+mn-lt"/>
                      </a:endParaRPr>
                    </a:p>
                  </a:txBody>
                  <a:tcPr/>
                </a:tc>
                <a:tc>
                  <a:txBody>
                    <a:bodyPr/>
                    <a:lstStyle/>
                    <a:p>
                      <a:r>
                        <a:rPr lang="es-ES" dirty="0">
                          <a:latin typeface="+mn-lt"/>
                        </a:rPr>
                        <a:t>UD1</a:t>
                      </a:r>
                      <a:endParaRPr lang="es-MX" dirty="0">
                        <a:latin typeface="+mn-lt"/>
                      </a:endParaRPr>
                    </a:p>
                  </a:txBody>
                  <a:tcPr/>
                </a:tc>
                <a:tc>
                  <a:txBody>
                    <a:bodyPr/>
                    <a:lstStyle/>
                    <a:p>
                      <a:r>
                        <a:rPr lang="es-ES" dirty="0">
                          <a:latin typeface="+mn-lt"/>
                        </a:rPr>
                        <a:t>Competencias de UD</a:t>
                      </a:r>
                      <a:endParaRPr lang="es-MX" dirty="0">
                        <a:latin typeface="+mn-lt"/>
                      </a:endParaRPr>
                    </a:p>
                  </a:txBody>
                  <a:tcPr/>
                </a:tc>
                <a:extLst>
                  <a:ext uri="{0D108BD9-81ED-4DB2-BD59-A6C34878D82A}">
                    <a16:rowId xmlns:a16="http://schemas.microsoft.com/office/drawing/2014/main" val="27668705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dirty="0" smtClean="0">
                          <a:latin typeface="+mn-lt"/>
                        </a:rPr>
                        <a:t>Evaluar el desempeño de los modelos de sistemas de salud en el contexto global de la salud pública.</a:t>
                      </a:r>
                    </a:p>
                  </a:txBody>
                  <a:tcPr>
                    <a:solidFill>
                      <a:schemeClr val="accent2">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800" kern="1200" dirty="0" smtClean="0">
                          <a:solidFill>
                            <a:schemeClr val="dk1"/>
                          </a:solidFill>
                          <a:effectLst/>
                          <a:latin typeface="+mn-lt"/>
                          <a:ea typeface="+mn-ea"/>
                          <a:cs typeface="+mn-cs"/>
                        </a:rPr>
                        <a:t>Sistemas de Salud 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MX" sz="1800" kern="1200" dirty="0" smtClean="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MX" sz="1800" kern="1200" dirty="0" smtClean="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MX" sz="1800" kern="1200" dirty="0" smtClean="0">
                        <a:solidFill>
                          <a:schemeClr val="dk1"/>
                        </a:solidFill>
                        <a:effectLst/>
                        <a:latin typeface="+mn-lt"/>
                        <a:ea typeface="+mn-ea"/>
                        <a:cs typeface="+mn-cs"/>
                      </a:endParaRPr>
                    </a:p>
                    <a:p>
                      <a:r>
                        <a:rPr lang="es-MX" sz="1800" kern="1200" dirty="0" smtClean="0">
                          <a:solidFill>
                            <a:schemeClr val="dk1"/>
                          </a:solidFill>
                          <a:effectLst/>
                          <a:latin typeface="+mn-lt"/>
                          <a:ea typeface="+mn-ea"/>
                          <a:cs typeface="+mn-cs"/>
                        </a:rPr>
                        <a:t>Evaluación de políticas programas e intervenciones</a:t>
                      </a:r>
                      <a:endParaRPr lang="es-MX" dirty="0">
                        <a:latin typeface="+mn-lt"/>
                      </a:endParaRPr>
                    </a:p>
                  </a:txBody>
                  <a:tcPr/>
                </a:tc>
                <a:tc>
                  <a:txBody>
                    <a:bodyPr/>
                    <a:lstStyle/>
                    <a:p>
                      <a:pPr marL="285750" indent="-285750">
                        <a:buFont typeface="Arial" panose="020B0604020202020204" pitchFamily="34" charset="0"/>
                        <a:buChar char="•"/>
                      </a:pPr>
                      <a:r>
                        <a:rPr lang="es-MX" sz="1600" dirty="0" smtClean="0">
                          <a:latin typeface="+mn-lt"/>
                        </a:rPr>
                        <a:t>Analizar los problemas, necesidades y retos en salud desde un enfoque integral (biológico, ambiental, económico y social) y sistémico.</a:t>
                      </a:r>
                    </a:p>
                    <a:p>
                      <a:pPr marL="285750" indent="-285750">
                        <a:buFont typeface="Arial" panose="020B0604020202020204" pitchFamily="34" charset="0"/>
                        <a:buChar char="•"/>
                      </a:pPr>
                      <a:endParaRPr lang="es-MX" sz="1600" dirty="0" smtClean="0">
                        <a:latin typeface="+mn-lt"/>
                      </a:endParaRPr>
                    </a:p>
                    <a:p>
                      <a:pPr marL="285750" indent="-285750">
                        <a:buFont typeface="Arial" panose="020B0604020202020204" pitchFamily="34" charset="0"/>
                        <a:buChar char="•"/>
                      </a:pPr>
                      <a:r>
                        <a:rPr lang="es-MX" sz="1600" dirty="0" smtClean="0">
                          <a:latin typeface="+mn-lt"/>
                        </a:rPr>
                        <a:t>Aplicar el marco lógico y comprendan y desarrollen con base en los conocimientos y habilidades adquiridas en el curso, la evaluación de un programa de salud para la mejora constante de las políticas públicas.</a:t>
                      </a:r>
                    </a:p>
                  </a:txBody>
                  <a:tcPr/>
                </a:tc>
                <a:extLst>
                  <a:ext uri="{0D108BD9-81ED-4DB2-BD59-A6C34878D82A}">
                    <a16:rowId xmlns:a16="http://schemas.microsoft.com/office/drawing/2014/main" val="275250839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dirty="0" smtClean="0">
                          <a:latin typeface="+mn-lt"/>
                        </a:rPr>
                        <a:t>Analizar la estructura funcional del sistema de salud mexicano y su contribución al desarrollo de las Funciones Esenciales de la Salud Pública.</a:t>
                      </a:r>
                    </a:p>
                  </a:txBody>
                  <a:tcPr>
                    <a:solidFill>
                      <a:schemeClr val="accent2">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800" kern="1200" dirty="0" smtClean="0">
                          <a:solidFill>
                            <a:schemeClr val="dk1"/>
                          </a:solidFill>
                          <a:effectLst/>
                          <a:latin typeface="+mn-lt"/>
                          <a:ea typeface="+mn-ea"/>
                          <a:cs typeface="+mn-cs"/>
                        </a:rPr>
                        <a:t>Sistemas de Salud 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MX" sz="1800" kern="1200" dirty="0" smtClean="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MX" sz="1800" kern="1200" dirty="0" smtClean="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MX" sz="1800" kern="1200" dirty="0" smtClean="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MX" sz="1800" kern="1200" dirty="0" smtClean="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MX" sz="1800" kern="1200" dirty="0" smtClean="0">
                        <a:solidFill>
                          <a:schemeClr val="dk1"/>
                        </a:solidFill>
                        <a:effectLst/>
                        <a:latin typeface="+mn-lt"/>
                        <a:ea typeface="+mn-ea"/>
                        <a:cs typeface="+mn-cs"/>
                      </a:endParaRPr>
                    </a:p>
                    <a:p>
                      <a:r>
                        <a:rPr lang="es-MX" sz="1800" kern="1200" dirty="0" smtClean="0">
                          <a:solidFill>
                            <a:schemeClr val="dk1"/>
                          </a:solidFill>
                          <a:effectLst/>
                          <a:latin typeface="+mn-lt"/>
                          <a:ea typeface="+mn-ea"/>
                          <a:cs typeface="+mn-cs"/>
                        </a:rPr>
                        <a:t>Gestión de sistemas y servicios de salud</a:t>
                      </a:r>
                      <a:endParaRPr lang="es-MX" dirty="0">
                        <a:latin typeface="+mn-lt"/>
                      </a:endParaRPr>
                    </a:p>
                  </a:txBody>
                  <a:tcPr/>
                </a:tc>
                <a:tc>
                  <a:txBody>
                    <a:bodyPr/>
                    <a:lstStyle/>
                    <a:p>
                      <a:pPr marL="285750" indent="-285750">
                        <a:buFont typeface="Arial" panose="020B0604020202020204" pitchFamily="34" charset="0"/>
                        <a:buChar char="•"/>
                      </a:pPr>
                      <a:r>
                        <a:rPr lang="es-MX" sz="1600" kern="1200" dirty="0" smtClean="0">
                          <a:solidFill>
                            <a:schemeClr val="dk1"/>
                          </a:solidFill>
                          <a:latin typeface="+mn-lt"/>
                          <a:ea typeface="+mn-ea"/>
                          <a:cs typeface="+mn-cs"/>
                        </a:rPr>
                        <a:t>Desarrollar investigación desde una perspectiva sistémica sobre las funciones de los sistemas de salud como la rectoría, la formación de recursos humanos, la prestación de servicios y el financiamiento.</a:t>
                      </a:r>
                    </a:p>
                    <a:p>
                      <a:pPr marL="285750" indent="-285750">
                        <a:buFont typeface="Arial" panose="020B0604020202020204" pitchFamily="34" charset="0"/>
                        <a:buChar char="•"/>
                      </a:pPr>
                      <a:endParaRPr lang="es-MX" sz="1600" kern="1200" dirty="0" smtClean="0">
                        <a:solidFill>
                          <a:schemeClr val="dk1"/>
                        </a:solidFill>
                        <a:latin typeface="+mn-lt"/>
                        <a:ea typeface="+mn-ea"/>
                        <a:cs typeface="+mn-cs"/>
                      </a:endParaRPr>
                    </a:p>
                    <a:p>
                      <a:pPr marL="285750" indent="-285750">
                        <a:buFont typeface="Arial" panose="020B0604020202020204" pitchFamily="34" charset="0"/>
                        <a:buChar char="•"/>
                      </a:pPr>
                      <a:r>
                        <a:rPr lang="es-ES" sz="1600" kern="1200" dirty="0" smtClean="0">
                          <a:solidFill>
                            <a:schemeClr val="dk1"/>
                          </a:solidFill>
                          <a:latin typeface="+mn-lt"/>
                          <a:ea typeface="+mn-ea"/>
                          <a:cs typeface="+mn-cs"/>
                        </a:rPr>
                        <a:t>Aplicar modelos y técnicas gerenciales para la conducción de organizaciones de salud, o partes de ellas, relacionadas con la atención y orientadas a la mejora de la situación de salud de grupos poblacionales</a:t>
                      </a:r>
                      <a:endParaRPr lang="es-MX" sz="1600" kern="1200" dirty="0">
                        <a:solidFill>
                          <a:schemeClr val="dk1"/>
                        </a:solidFill>
                        <a:latin typeface="+mn-lt"/>
                        <a:ea typeface="+mn-ea"/>
                        <a:cs typeface="+mn-cs"/>
                      </a:endParaRPr>
                    </a:p>
                  </a:txBody>
                  <a:tcPr/>
                </a:tc>
                <a:extLst>
                  <a:ext uri="{0D108BD9-81ED-4DB2-BD59-A6C34878D82A}">
                    <a16:rowId xmlns:a16="http://schemas.microsoft.com/office/drawing/2014/main" val="1957860115"/>
                  </a:ext>
                </a:extLst>
              </a:tr>
            </a:tbl>
          </a:graphicData>
        </a:graphic>
      </p:graphicFrame>
    </p:spTree>
    <p:extLst>
      <p:ext uri="{BB962C8B-B14F-4D97-AF65-F5344CB8AC3E}">
        <p14:creationId xmlns:p14="http://schemas.microsoft.com/office/powerpoint/2010/main" val="9294702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7F5E8-73BA-A148-9E9E-D56751494881}"/>
              </a:ext>
            </a:extLst>
          </p:cNvPr>
          <p:cNvSpPr>
            <a:spLocks noGrp="1"/>
          </p:cNvSpPr>
          <p:nvPr>
            <p:ph type="ctrTitle"/>
          </p:nvPr>
        </p:nvSpPr>
        <p:spPr/>
        <p:txBody>
          <a:bodyPr>
            <a:normAutofit fontScale="90000"/>
          </a:bodyPr>
          <a:lstStyle/>
          <a:p>
            <a:r>
              <a:rPr lang="es-ES_tradnl" dirty="0"/>
              <a:t>Reestructura curricular de los programas de la ESPM</a:t>
            </a:r>
          </a:p>
        </p:txBody>
      </p:sp>
      <p:sp>
        <p:nvSpPr>
          <p:cNvPr id="3" name="Subtitle 2">
            <a:extLst>
              <a:ext uri="{FF2B5EF4-FFF2-40B4-BE49-F238E27FC236}">
                <a16:creationId xmlns:a16="http://schemas.microsoft.com/office/drawing/2014/main" id="{65E24F2C-F696-174A-A365-ED1B06019578}"/>
              </a:ext>
            </a:extLst>
          </p:cNvPr>
          <p:cNvSpPr>
            <a:spLocks noGrp="1"/>
          </p:cNvSpPr>
          <p:nvPr>
            <p:ph type="subTitle" idx="1"/>
          </p:nvPr>
        </p:nvSpPr>
        <p:spPr/>
        <p:txBody>
          <a:bodyPr>
            <a:noAutofit/>
          </a:bodyPr>
          <a:lstStyle/>
          <a:p>
            <a:r>
              <a:rPr lang="es-ES_tradnl" sz="3200" b="1" dirty="0" smtClean="0"/>
              <a:t>Doctorado en Ciencias en Sistemas de Salud</a:t>
            </a:r>
            <a:endParaRPr lang="es-ES_tradnl" sz="3200" b="1" dirty="0"/>
          </a:p>
        </p:txBody>
      </p:sp>
    </p:spTree>
    <p:extLst>
      <p:ext uri="{BB962C8B-B14F-4D97-AF65-F5344CB8AC3E}">
        <p14:creationId xmlns:p14="http://schemas.microsoft.com/office/powerpoint/2010/main" val="39777322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C2F18-8E2E-9E42-A001-5A2B5D4C4CA3}"/>
              </a:ext>
            </a:extLst>
          </p:cNvPr>
          <p:cNvSpPr>
            <a:spLocks noGrp="1"/>
          </p:cNvSpPr>
          <p:nvPr>
            <p:ph type="title"/>
          </p:nvPr>
        </p:nvSpPr>
        <p:spPr/>
        <p:txBody>
          <a:bodyPr/>
          <a:lstStyle/>
          <a:p>
            <a:r>
              <a:rPr lang="es-ES_tradnl" dirty="0"/>
              <a:t>Unidades didácticas del área de concentración</a:t>
            </a:r>
          </a:p>
        </p:txBody>
      </p:sp>
      <p:graphicFrame>
        <p:nvGraphicFramePr>
          <p:cNvPr id="4" name="Marcador de contenido 3">
            <a:extLst>
              <a:ext uri="{FF2B5EF4-FFF2-40B4-BE49-F238E27FC236}">
                <a16:creationId xmlns:a16="http://schemas.microsoft.com/office/drawing/2014/main" id="{CC6496E1-7EDD-4E4E-83B6-8FF250FB91B4}"/>
              </a:ext>
            </a:extLst>
          </p:cNvPr>
          <p:cNvGraphicFramePr>
            <a:graphicFrameLocks noGrp="1"/>
          </p:cNvGraphicFramePr>
          <p:nvPr>
            <p:ph idx="1"/>
            <p:extLst>
              <p:ext uri="{D42A27DB-BD31-4B8C-83A1-F6EECF244321}">
                <p14:modId xmlns:p14="http://schemas.microsoft.com/office/powerpoint/2010/main" val="1513833069"/>
              </p:ext>
            </p:extLst>
          </p:nvPr>
        </p:nvGraphicFramePr>
        <p:xfrm>
          <a:off x="731520" y="1551305"/>
          <a:ext cx="10515600" cy="460756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957476774"/>
                    </a:ext>
                  </a:extLst>
                </a:gridCol>
                <a:gridCol w="2482702">
                  <a:extLst>
                    <a:ext uri="{9D8B030D-6E8A-4147-A177-3AD203B41FA5}">
                      <a16:colId xmlns:a16="http://schemas.microsoft.com/office/drawing/2014/main" val="3374847469"/>
                    </a:ext>
                  </a:extLst>
                </a:gridCol>
                <a:gridCol w="4527698">
                  <a:extLst>
                    <a:ext uri="{9D8B030D-6E8A-4147-A177-3AD203B41FA5}">
                      <a16:colId xmlns:a16="http://schemas.microsoft.com/office/drawing/2014/main" val="2126786552"/>
                    </a:ext>
                  </a:extLst>
                </a:gridCol>
              </a:tblGrid>
              <a:tr h="370840">
                <a:tc>
                  <a:txBody>
                    <a:bodyPr/>
                    <a:lstStyle/>
                    <a:p>
                      <a:r>
                        <a:rPr lang="es-ES" dirty="0">
                          <a:latin typeface="+mn-lt"/>
                        </a:rPr>
                        <a:t>Competencias específicas</a:t>
                      </a:r>
                      <a:endParaRPr lang="es-MX" dirty="0">
                        <a:latin typeface="+mn-lt"/>
                      </a:endParaRPr>
                    </a:p>
                  </a:txBody>
                  <a:tcPr/>
                </a:tc>
                <a:tc>
                  <a:txBody>
                    <a:bodyPr/>
                    <a:lstStyle/>
                    <a:p>
                      <a:r>
                        <a:rPr lang="es-ES" dirty="0">
                          <a:latin typeface="+mn-lt"/>
                        </a:rPr>
                        <a:t>UD1</a:t>
                      </a:r>
                      <a:endParaRPr lang="es-MX" dirty="0">
                        <a:latin typeface="+mn-lt"/>
                      </a:endParaRPr>
                    </a:p>
                  </a:txBody>
                  <a:tcPr/>
                </a:tc>
                <a:tc>
                  <a:txBody>
                    <a:bodyPr/>
                    <a:lstStyle/>
                    <a:p>
                      <a:r>
                        <a:rPr lang="es-ES" dirty="0">
                          <a:latin typeface="+mn-lt"/>
                        </a:rPr>
                        <a:t>Competencias de UD</a:t>
                      </a:r>
                      <a:endParaRPr lang="es-MX" dirty="0">
                        <a:latin typeface="+mn-lt"/>
                      </a:endParaRPr>
                    </a:p>
                  </a:txBody>
                  <a:tcPr/>
                </a:tc>
                <a:extLst>
                  <a:ext uri="{0D108BD9-81ED-4DB2-BD59-A6C34878D82A}">
                    <a16:rowId xmlns:a16="http://schemas.microsoft.com/office/drawing/2014/main" val="27668705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dirty="0" smtClean="0">
                          <a:latin typeface="+mn-lt"/>
                        </a:rPr>
                        <a:t>Participar en equipos de investigación para la generación de conocimiento científico y la enseñanza en el campo de los sistemas de salud.</a:t>
                      </a:r>
                    </a:p>
                  </a:txBody>
                  <a:tcPr>
                    <a:solidFill>
                      <a:schemeClr val="accent2">
                        <a:lumMod val="60000"/>
                        <a:lumOff val="40000"/>
                      </a:schemeClr>
                    </a:solidFill>
                  </a:tcPr>
                </a:tc>
                <a:tc>
                  <a:txBody>
                    <a:bodyPr/>
                    <a:lstStyle/>
                    <a:p>
                      <a:r>
                        <a:rPr lang="es-MX" sz="1800" kern="1200" dirty="0" smtClean="0">
                          <a:solidFill>
                            <a:schemeClr val="dk1"/>
                          </a:solidFill>
                          <a:effectLst/>
                          <a:latin typeface="+mn-lt"/>
                          <a:ea typeface="+mn-ea"/>
                          <a:cs typeface="+mn-cs"/>
                        </a:rPr>
                        <a:t>Análisis comparativo de sistemas de salud</a:t>
                      </a:r>
                    </a:p>
                    <a:p>
                      <a:endParaRPr lang="es-MX" sz="1800" kern="1200" dirty="0" smtClean="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MX" sz="1800" kern="1200" dirty="0" smtClean="0">
                          <a:solidFill>
                            <a:schemeClr val="dk1"/>
                          </a:solidFill>
                          <a:effectLst/>
                          <a:latin typeface="+mn-lt"/>
                          <a:ea typeface="+mn-ea"/>
                          <a:cs typeface="+mn-cs"/>
                        </a:rPr>
                        <a:t>Ciencias Sociales en Salud Pública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MX" sz="1800" kern="1200" dirty="0" smtClean="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MX" sz="1800" kern="1200" dirty="0" smtClean="0">
                          <a:solidFill>
                            <a:schemeClr val="dk1"/>
                          </a:solidFill>
                          <a:effectLst/>
                          <a:latin typeface="+mn-lt"/>
                          <a:ea typeface="+mn-ea"/>
                          <a:cs typeface="+mn-cs"/>
                        </a:rPr>
                        <a:t>Métodos Cualitativos</a:t>
                      </a:r>
                    </a:p>
                  </a:txBody>
                  <a:tcPr/>
                </a:tc>
                <a:tc>
                  <a:txBody>
                    <a:bodyPr/>
                    <a:lstStyle/>
                    <a:p>
                      <a:pPr marL="285750" indent="-285750" algn="l" defTabSz="914400" rtl="0" eaLnBrk="1" latinLnBrk="0" hangingPunct="1">
                        <a:buFont typeface="Arial" panose="020B0604020202020204" pitchFamily="34" charset="0"/>
                        <a:buChar char="•"/>
                      </a:pPr>
                      <a:r>
                        <a:rPr lang="es-MX" sz="1600" kern="1200" dirty="0" smtClean="0">
                          <a:solidFill>
                            <a:schemeClr val="dk1"/>
                          </a:solidFill>
                          <a:latin typeface="+mn-lt"/>
                          <a:ea typeface="+mn-ea"/>
                          <a:cs typeface="+mn-cs"/>
                        </a:rPr>
                        <a:t>Obtener elementos teórico-metodológicos sobre la perspectiva organizacional y funcional de los sistemas de salud con el fin de comprender cuáles son los elementos que determinan la diferencia o semejanza en la organización de los sistemas de salud en los distintos países.</a:t>
                      </a:r>
                    </a:p>
                    <a:p>
                      <a:pPr marL="285750" indent="-285750" algn="l" defTabSz="914400" rtl="0" eaLnBrk="1" latinLnBrk="0" hangingPunct="1">
                        <a:buFont typeface="Arial" panose="020B0604020202020204" pitchFamily="34" charset="0"/>
                        <a:buChar char="•"/>
                      </a:pPr>
                      <a:endParaRPr lang="es-MX" sz="1600" kern="1200" dirty="0" smtClean="0">
                        <a:solidFill>
                          <a:schemeClr val="dk1"/>
                        </a:solidFill>
                        <a:latin typeface="+mn-lt"/>
                        <a:ea typeface="+mn-ea"/>
                        <a:cs typeface="+mn-cs"/>
                      </a:endParaRPr>
                    </a:p>
                    <a:p>
                      <a:pPr marL="285750" indent="-285750" algn="l" defTabSz="914400" rtl="0" eaLnBrk="1" latinLnBrk="0" hangingPunct="1">
                        <a:buFont typeface="Arial" panose="020B0604020202020204" pitchFamily="34" charset="0"/>
                        <a:buChar char="•"/>
                      </a:pPr>
                      <a:r>
                        <a:rPr lang="es-MX" sz="1600" kern="1200" dirty="0" smtClean="0">
                          <a:solidFill>
                            <a:schemeClr val="dk1"/>
                          </a:solidFill>
                          <a:latin typeface="+mn-lt"/>
                          <a:ea typeface="+mn-ea"/>
                          <a:cs typeface="+mn-cs"/>
                        </a:rPr>
                        <a:t>Construir soluciones a necesidades de salud pública a partir de metodologías de investigación científica.</a:t>
                      </a:r>
                      <a:endParaRPr lang="es-MX" sz="1600" kern="1200" dirty="0">
                        <a:solidFill>
                          <a:schemeClr val="dk1"/>
                        </a:solidFill>
                        <a:latin typeface="+mn-lt"/>
                        <a:ea typeface="+mn-ea"/>
                        <a:cs typeface="+mn-cs"/>
                      </a:endParaRPr>
                    </a:p>
                  </a:txBody>
                  <a:tcPr/>
                </a:tc>
                <a:extLst>
                  <a:ext uri="{0D108BD9-81ED-4DB2-BD59-A6C34878D82A}">
                    <a16:rowId xmlns:a16="http://schemas.microsoft.com/office/drawing/2014/main" val="275250839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dirty="0" smtClean="0">
                          <a:latin typeface="+mn-lt"/>
                        </a:rPr>
                        <a:t>Participar en el diseño, implementación y evaluación de políticas y programas de salud para mejorar las condiciones de salud poblacional.</a:t>
                      </a:r>
                    </a:p>
                  </a:txBody>
                  <a:tcPr>
                    <a:solidFill>
                      <a:schemeClr val="accent2">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800" kern="1200" dirty="0" smtClean="0">
                          <a:solidFill>
                            <a:schemeClr val="dk1"/>
                          </a:solidFill>
                          <a:effectLst/>
                          <a:latin typeface="+mn-lt"/>
                          <a:ea typeface="+mn-ea"/>
                          <a:cs typeface="+mn-cs"/>
                        </a:rPr>
                        <a:t>Metodología de la investigación sistemas</a:t>
                      </a:r>
                    </a:p>
                    <a:p>
                      <a:pPr marL="0" marR="0" lvl="0" indent="0" algn="l" defTabSz="914400" rtl="0" eaLnBrk="1" fontAlgn="auto" latinLnBrk="0" hangingPunct="1">
                        <a:lnSpc>
                          <a:spcPct val="100000"/>
                        </a:lnSpc>
                        <a:spcBef>
                          <a:spcPts val="0"/>
                        </a:spcBef>
                        <a:spcAft>
                          <a:spcPts val="0"/>
                        </a:spcAft>
                        <a:buClrTx/>
                        <a:buSzTx/>
                        <a:buFontTx/>
                        <a:buNone/>
                        <a:tabLst/>
                        <a:defRPr/>
                      </a:pPr>
                      <a:r>
                        <a:rPr lang="es-MX" sz="1800" kern="1200" dirty="0" smtClean="0">
                          <a:solidFill>
                            <a:schemeClr val="dk1"/>
                          </a:solidFill>
                          <a:effectLst/>
                          <a:latin typeface="+mn-lt"/>
                          <a:ea typeface="+mn-ea"/>
                          <a:cs typeface="+mn-cs"/>
                        </a:rPr>
                        <a:t>Fundamentos de economía de la salud</a:t>
                      </a:r>
                    </a:p>
                    <a:p>
                      <a:endParaRPr lang="es-MX" dirty="0">
                        <a:latin typeface="+mn-lt"/>
                      </a:endParaRPr>
                    </a:p>
                  </a:txBody>
                  <a:tcPr/>
                </a:tc>
                <a:tc>
                  <a:txBody>
                    <a:bodyPr/>
                    <a:lstStyle/>
                    <a:p>
                      <a:pPr marL="285750" indent="-285750">
                        <a:buFont typeface="Arial" panose="020B0604020202020204" pitchFamily="34" charset="0"/>
                        <a:buChar char="•"/>
                      </a:pPr>
                      <a:r>
                        <a:rPr lang="es-MX" sz="1600" dirty="0" smtClean="0">
                          <a:latin typeface="+mn-lt"/>
                        </a:rPr>
                        <a:t>Generar evidencia científica para contribuir a cerrar la brecha entre el conocimiento, las políticas y programas de salud.</a:t>
                      </a:r>
                    </a:p>
                    <a:p>
                      <a:pPr marL="0" algn="l" defTabSz="914400" rtl="0" eaLnBrk="1" latinLnBrk="0" hangingPunct="1"/>
                      <a:endParaRPr lang="es-MX" sz="1600" kern="1200" dirty="0">
                        <a:solidFill>
                          <a:schemeClr val="dk1"/>
                        </a:solidFill>
                        <a:latin typeface="+mn-lt"/>
                        <a:ea typeface="+mn-ea"/>
                        <a:cs typeface="+mn-cs"/>
                      </a:endParaRPr>
                    </a:p>
                  </a:txBody>
                  <a:tcPr/>
                </a:tc>
                <a:extLst>
                  <a:ext uri="{0D108BD9-81ED-4DB2-BD59-A6C34878D82A}">
                    <a16:rowId xmlns:a16="http://schemas.microsoft.com/office/drawing/2014/main" val="1957860115"/>
                  </a:ext>
                </a:extLst>
              </a:tr>
            </a:tbl>
          </a:graphicData>
        </a:graphic>
      </p:graphicFrame>
    </p:spTree>
    <p:extLst>
      <p:ext uri="{BB962C8B-B14F-4D97-AF65-F5344CB8AC3E}">
        <p14:creationId xmlns:p14="http://schemas.microsoft.com/office/powerpoint/2010/main" val="6138185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7F5E8-73BA-A148-9E9E-D56751494881}"/>
              </a:ext>
            </a:extLst>
          </p:cNvPr>
          <p:cNvSpPr>
            <a:spLocks noGrp="1"/>
          </p:cNvSpPr>
          <p:nvPr>
            <p:ph type="ctrTitle"/>
          </p:nvPr>
        </p:nvSpPr>
        <p:spPr/>
        <p:txBody>
          <a:bodyPr>
            <a:normAutofit fontScale="90000"/>
          </a:bodyPr>
          <a:lstStyle/>
          <a:p>
            <a:r>
              <a:rPr lang="es-ES_tradnl" dirty="0"/>
              <a:t>Reestructura curricular de los programas de la ESPM</a:t>
            </a:r>
          </a:p>
        </p:txBody>
      </p:sp>
      <p:sp>
        <p:nvSpPr>
          <p:cNvPr id="3" name="Subtitle 2">
            <a:extLst>
              <a:ext uri="{FF2B5EF4-FFF2-40B4-BE49-F238E27FC236}">
                <a16:creationId xmlns:a16="http://schemas.microsoft.com/office/drawing/2014/main" id="{65E24F2C-F696-174A-A365-ED1B06019578}"/>
              </a:ext>
            </a:extLst>
          </p:cNvPr>
          <p:cNvSpPr>
            <a:spLocks noGrp="1"/>
          </p:cNvSpPr>
          <p:nvPr>
            <p:ph type="subTitle" idx="1"/>
          </p:nvPr>
        </p:nvSpPr>
        <p:spPr>
          <a:xfrm>
            <a:off x="220717" y="5725128"/>
            <a:ext cx="7246883" cy="423424"/>
          </a:xfrm>
        </p:spPr>
        <p:txBody>
          <a:bodyPr>
            <a:noAutofit/>
          </a:bodyPr>
          <a:lstStyle/>
          <a:p>
            <a:pPr algn="ctr"/>
            <a:r>
              <a:rPr lang="es-ES_tradnl" sz="3200" b="1" dirty="0"/>
              <a:t>Maestría en Ciencias con área de concentración en Economía de la Salud</a:t>
            </a:r>
          </a:p>
        </p:txBody>
      </p:sp>
    </p:spTree>
    <p:extLst>
      <p:ext uri="{BB962C8B-B14F-4D97-AF65-F5344CB8AC3E}">
        <p14:creationId xmlns:p14="http://schemas.microsoft.com/office/powerpoint/2010/main" val="15270491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957585" y="823799"/>
            <a:ext cx="4138415" cy="1139144"/>
          </a:xfrm>
        </p:spPr>
        <p:txBody>
          <a:bodyPr>
            <a:normAutofit fontScale="90000"/>
          </a:bodyPr>
          <a:lstStyle/>
          <a:p>
            <a:pPr algn="r"/>
            <a:r>
              <a:rPr lang="es-MX" sz="8800" dirty="0"/>
              <a:t>Contenido</a:t>
            </a:r>
          </a:p>
        </p:txBody>
      </p:sp>
      <p:sp>
        <p:nvSpPr>
          <p:cNvPr id="5" name="Marcador de texto 4"/>
          <p:cNvSpPr>
            <a:spLocks noGrp="1"/>
          </p:cNvSpPr>
          <p:nvPr>
            <p:ph type="body" idx="1"/>
          </p:nvPr>
        </p:nvSpPr>
        <p:spPr>
          <a:xfrm>
            <a:off x="6502401" y="823799"/>
            <a:ext cx="4597396" cy="2876331"/>
          </a:xfrm>
        </p:spPr>
        <p:txBody>
          <a:bodyPr>
            <a:normAutofit lnSpcReduction="10000"/>
          </a:bodyPr>
          <a:lstStyle/>
          <a:p>
            <a:r>
              <a:rPr lang="en-US" dirty="0" err="1"/>
              <a:t>Objetivo</a:t>
            </a:r>
            <a:r>
              <a:rPr lang="en-US" dirty="0"/>
              <a:t> de </a:t>
            </a:r>
            <a:r>
              <a:rPr lang="en-US" dirty="0" err="1"/>
              <a:t>formación</a:t>
            </a:r>
            <a:r>
              <a:rPr lang="en-US" dirty="0"/>
              <a:t> del </a:t>
            </a:r>
            <a:r>
              <a:rPr lang="en-US" dirty="0" err="1"/>
              <a:t>programa</a:t>
            </a:r>
            <a:endParaRPr lang="en-US" dirty="0"/>
          </a:p>
          <a:p>
            <a:r>
              <a:rPr lang="en-US" dirty="0" err="1"/>
              <a:t>Perfil</a:t>
            </a:r>
            <a:r>
              <a:rPr lang="en-US" dirty="0"/>
              <a:t> de </a:t>
            </a:r>
            <a:r>
              <a:rPr lang="en-US" dirty="0" err="1"/>
              <a:t>ingreso</a:t>
            </a:r>
            <a:r>
              <a:rPr lang="en-US" dirty="0"/>
              <a:t>: </a:t>
            </a:r>
            <a:r>
              <a:rPr lang="en-US" dirty="0" err="1"/>
              <a:t>competencias</a:t>
            </a:r>
            <a:endParaRPr lang="en-US" dirty="0"/>
          </a:p>
          <a:p>
            <a:r>
              <a:rPr lang="en-US" dirty="0" err="1"/>
              <a:t>Perfil</a:t>
            </a:r>
            <a:r>
              <a:rPr lang="en-US" dirty="0"/>
              <a:t> de </a:t>
            </a:r>
            <a:r>
              <a:rPr lang="en-US" dirty="0" err="1"/>
              <a:t>egreso</a:t>
            </a:r>
            <a:r>
              <a:rPr lang="en-US" dirty="0"/>
              <a:t> :</a:t>
            </a:r>
            <a:r>
              <a:rPr lang="en-US" dirty="0" err="1"/>
              <a:t>comptencias</a:t>
            </a:r>
            <a:r>
              <a:rPr lang="en-US"/>
              <a:t> </a:t>
            </a:r>
            <a:endParaRPr lang="en-US" dirty="0"/>
          </a:p>
          <a:p>
            <a:pPr lvl="1"/>
            <a:r>
              <a:rPr lang="en-US" dirty="0" err="1">
                <a:solidFill>
                  <a:schemeClr val="bg1"/>
                </a:solidFill>
              </a:rPr>
              <a:t>Competencias</a:t>
            </a:r>
            <a:r>
              <a:rPr lang="en-US" dirty="0">
                <a:solidFill>
                  <a:schemeClr val="bg1"/>
                </a:solidFill>
              </a:rPr>
              <a:t> </a:t>
            </a:r>
            <a:r>
              <a:rPr lang="en-US" dirty="0" err="1">
                <a:solidFill>
                  <a:schemeClr val="bg1"/>
                </a:solidFill>
              </a:rPr>
              <a:t>específicas</a:t>
            </a:r>
            <a:r>
              <a:rPr lang="en-US" dirty="0">
                <a:solidFill>
                  <a:schemeClr val="bg1"/>
                </a:solidFill>
              </a:rPr>
              <a:t> del </a:t>
            </a:r>
            <a:r>
              <a:rPr lang="en-US" dirty="0" err="1">
                <a:solidFill>
                  <a:schemeClr val="bg1"/>
                </a:solidFill>
              </a:rPr>
              <a:t>área</a:t>
            </a:r>
            <a:r>
              <a:rPr lang="en-US" dirty="0">
                <a:solidFill>
                  <a:schemeClr val="bg1"/>
                </a:solidFill>
              </a:rPr>
              <a:t> de </a:t>
            </a:r>
            <a:r>
              <a:rPr lang="en-US" dirty="0" err="1">
                <a:solidFill>
                  <a:schemeClr val="bg1"/>
                </a:solidFill>
              </a:rPr>
              <a:t>concencentración</a:t>
            </a:r>
            <a:r>
              <a:rPr lang="en-US" dirty="0">
                <a:solidFill>
                  <a:schemeClr val="bg1"/>
                </a:solidFill>
              </a:rPr>
              <a:t> </a:t>
            </a:r>
          </a:p>
          <a:p>
            <a:pPr lvl="1"/>
            <a:r>
              <a:rPr lang="en-US" dirty="0" err="1">
                <a:solidFill>
                  <a:schemeClr val="bg1"/>
                </a:solidFill>
              </a:rPr>
              <a:t>Mapeo</a:t>
            </a:r>
            <a:r>
              <a:rPr lang="en-US" dirty="0">
                <a:solidFill>
                  <a:schemeClr val="bg1"/>
                </a:solidFill>
              </a:rPr>
              <a:t> de </a:t>
            </a:r>
            <a:r>
              <a:rPr lang="en-US" dirty="0" err="1">
                <a:solidFill>
                  <a:schemeClr val="bg1"/>
                </a:solidFill>
              </a:rPr>
              <a:t>Unidades</a:t>
            </a:r>
            <a:r>
              <a:rPr lang="en-US" dirty="0">
                <a:solidFill>
                  <a:schemeClr val="bg1"/>
                </a:solidFill>
              </a:rPr>
              <a:t> </a:t>
            </a:r>
            <a:r>
              <a:rPr lang="en-US" dirty="0" err="1">
                <a:solidFill>
                  <a:schemeClr val="bg1"/>
                </a:solidFill>
              </a:rPr>
              <a:t>didácticas</a:t>
            </a:r>
            <a:r>
              <a:rPr lang="en-US" dirty="0">
                <a:solidFill>
                  <a:schemeClr val="bg1"/>
                </a:solidFill>
              </a:rPr>
              <a:t> del </a:t>
            </a:r>
            <a:r>
              <a:rPr lang="en-US" dirty="0" err="1">
                <a:solidFill>
                  <a:schemeClr val="bg1"/>
                </a:solidFill>
              </a:rPr>
              <a:t>área</a:t>
            </a:r>
            <a:r>
              <a:rPr lang="en-US" dirty="0">
                <a:solidFill>
                  <a:schemeClr val="bg1"/>
                </a:solidFill>
              </a:rPr>
              <a:t> de </a:t>
            </a:r>
            <a:r>
              <a:rPr lang="en-US" dirty="0" err="1">
                <a:solidFill>
                  <a:schemeClr val="bg1"/>
                </a:solidFill>
              </a:rPr>
              <a:t>concentración</a:t>
            </a:r>
            <a:r>
              <a:rPr lang="en-US" dirty="0">
                <a:solidFill>
                  <a:schemeClr val="bg1"/>
                </a:solidFill>
              </a:rPr>
              <a:t> (</a:t>
            </a:r>
            <a:r>
              <a:rPr lang="en-US" dirty="0" err="1">
                <a:solidFill>
                  <a:schemeClr val="bg1"/>
                </a:solidFill>
              </a:rPr>
              <a:t>Competencias</a:t>
            </a:r>
            <a:r>
              <a:rPr lang="en-US" dirty="0">
                <a:solidFill>
                  <a:schemeClr val="bg1"/>
                </a:solidFill>
              </a:rPr>
              <a:t>/ UD’s)</a:t>
            </a:r>
          </a:p>
          <a:p>
            <a:endParaRPr lang="es-MX" dirty="0"/>
          </a:p>
        </p:txBody>
      </p:sp>
      <p:sp>
        <p:nvSpPr>
          <p:cNvPr id="6" name="Título 3">
            <a:extLst>
              <a:ext uri="{FF2B5EF4-FFF2-40B4-BE49-F238E27FC236}">
                <a16:creationId xmlns:a16="http://schemas.microsoft.com/office/drawing/2014/main" id="{7B348678-7DD5-C945-B825-C6E29157239C}"/>
              </a:ext>
            </a:extLst>
          </p:cNvPr>
          <p:cNvSpPr txBox="1">
            <a:spLocks/>
          </p:cNvSpPr>
          <p:nvPr/>
        </p:nvSpPr>
        <p:spPr>
          <a:xfrm>
            <a:off x="3949671" y="1393371"/>
            <a:ext cx="2146329" cy="2177142"/>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6000" b="0" i="0" kern="1200">
                <a:solidFill>
                  <a:schemeClr val="bg1"/>
                </a:solidFill>
                <a:latin typeface="Franklin Gothic Medium Cond" panose="020B0606030402020204" pitchFamily="34" charset="0"/>
                <a:ea typeface="+mj-ea"/>
                <a:cs typeface="+mj-cs"/>
              </a:defRPr>
            </a:lvl1pPr>
          </a:lstStyle>
          <a:p>
            <a:pPr algn="r"/>
            <a:r>
              <a:rPr lang="es-MX" sz="15000" b="1" dirty="0">
                <a:solidFill>
                  <a:schemeClr val="bg1">
                    <a:alpha val="32000"/>
                  </a:schemeClr>
                </a:solidFill>
                <a:latin typeface="Arial Narrow" panose="020B0604020202020204" pitchFamily="34" charset="0"/>
                <a:cs typeface="Arial Narrow" panose="020B0604020202020204" pitchFamily="34" charset="0"/>
              </a:rPr>
              <a:t>01</a:t>
            </a:r>
          </a:p>
        </p:txBody>
      </p:sp>
      <p:cxnSp>
        <p:nvCxnSpPr>
          <p:cNvPr id="8" name="Straight Connector 7">
            <a:extLst>
              <a:ext uri="{FF2B5EF4-FFF2-40B4-BE49-F238E27FC236}">
                <a16:creationId xmlns:a16="http://schemas.microsoft.com/office/drawing/2014/main" id="{41038971-D864-CF43-98B4-BDD484749124}"/>
              </a:ext>
            </a:extLst>
          </p:cNvPr>
          <p:cNvCxnSpPr/>
          <p:nvPr/>
        </p:nvCxnSpPr>
        <p:spPr>
          <a:xfrm>
            <a:off x="6299200" y="444500"/>
            <a:ext cx="0" cy="342900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69850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7754A9-90E4-47D3-8C9A-6684D432E579}"/>
              </a:ext>
            </a:extLst>
          </p:cNvPr>
          <p:cNvSpPr>
            <a:spLocks noGrp="1"/>
          </p:cNvSpPr>
          <p:nvPr>
            <p:ph type="title"/>
          </p:nvPr>
        </p:nvSpPr>
        <p:spPr/>
        <p:txBody>
          <a:bodyPr/>
          <a:lstStyle/>
          <a:p>
            <a:r>
              <a:rPr lang="es-ES" dirty="0"/>
              <a:t>Objetivo de formación del programa </a:t>
            </a:r>
            <a:endParaRPr lang="es-MX" dirty="0"/>
          </a:p>
        </p:txBody>
      </p:sp>
      <p:sp>
        <p:nvSpPr>
          <p:cNvPr id="3" name="Marcador de contenido 2">
            <a:extLst>
              <a:ext uri="{FF2B5EF4-FFF2-40B4-BE49-F238E27FC236}">
                <a16:creationId xmlns:a16="http://schemas.microsoft.com/office/drawing/2014/main" id="{8680721B-BF70-49DA-B799-A3A59D4FF3A8}"/>
              </a:ext>
            </a:extLst>
          </p:cNvPr>
          <p:cNvSpPr>
            <a:spLocks noGrp="1"/>
          </p:cNvSpPr>
          <p:nvPr>
            <p:ph idx="1"/>
          </p:nvPr>
        </p:nvSpPr>
        <p:spPr/>
        <p:txBody>
          <a:bodyPr/>
          <a:lstStyle/>
          <a:p>
            <a:r>
              <a:rPr lang="es-MX" dirty="0"/>
              <a:t>Formar economistas capaces de  evaluar, mediante métodos cuantitativos, la efectividad y eficiencia de programas y políticas en salud pública y ayudar a generar conocimiento  para mejorar el estado de salud de la </a:t>
            </a:r>
            <a:r>
              <a:rPr lang="es-MX" dirty="0" smtClean="0"/>
              <a:t>población.</a:t>
            </a:r>
            <a:r>
              <a:rPr lang="es-MX" dirty="0" smtClean="0">
                <a:solidFill>
                  <a:srgbClr val="FFC000"/>
                </a:solidFill>
              </a:rPr>
              <a:t> </a:t>
            </a:r>
            <a:r>
              <a:rPr lang="es-MX" dirty="0" smtClean="0"/>
              <a:t>   </a:t>
            </a:r>
            <a:endParaRPr lang="en-US" dirty="0"/>
          </a:p>
          <a:p>
            <a:endParaRPr lang="es-MX" dirty="0"/>
          </a:p>
        </p:txBody>
      </p:sp>
    </p:spTree>
    <p:extLst>
      <p:ext uri="{BB962C8B-B14F-4D97-AF65-F5344CB8AC3E}">
        <p14:creationId xmlns:p14="http://schemas.microsoft.com/office/powerpoint/2010/main" val="14040940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2E75D9-8798-43DB-81D6-02A1E413935D}"/>
              </a:ext>
            </a:extLst>
          </p:cNvPr>
          <p:cNvSpPr>
            <a:spLocks noGrp="1"/>
          </p:cNvSpPr>
          <p:nvPr>
            <p:ph type="title"/>
          </p:nvPr>
        </p:nvSpPr>
        <p:spPr/>
        <p:txBody>
          <a:bodyPr/>
          <a:lstStyle/>
          <a:p>
            <a:r>
              <a:rPr lang="es-ES" dirty="0"/>
              <a:t>Perfil de ingreso </a:t>
            </a:r>
            <a:br>
              <a:rPr lang="es-ES" dirty="0"/>
            </a:br>
            <a:r>
              <a:rPr lang="es-ES" dirty="0"/>
              <a:t>Competencias de Ingreso</a:t>
            </a:r>
            <a:endParaRPr lang="es-MX" dirty="0"/>
          </a:p>
        </p:txBody>
      </p:sp>
      <p:sp>
        <p:nvSpPr>
          <p:cNvPr id="3" name="Marcador de contenido 2">
            <a:extLst>
              <a:ext uri="{FF2B5EF4-FFF2-40B4-BE49-F238E27FC236}">
                <a16:creationId xmlns:a16="http://schemas.microsoft.com/office/drawing/2014/main" id="{9E4168C9-F5BA-4ACC-BD7B-F93B63F62584}"/>
              </a:ext>
            </a:extLst>
          </p:cNvPr>
          <p:cNvSpPr>
            <a:spLocks noGrp="1"/>
          </p:cNvSpPr>
          <p:nvPr>
            <p:ph idx="1"/>
          </p:nvPr>
        </p:nvSpPr>
        <p:spPr>
          <a:xfrm>
            <a:off x="579120" y="1825625"/>
            <a:ext cx="10515600" cy="4351338"/>
          </a:xfrm>
        </p:spPr>
        <p:txBody>
          <a:bodyPr>
            <a:normAutofit lnSpcReduction="10000"/>
          </a:bodyPr>
          <a:lstStyle/>
          <a:p>
            <a:pPr marL="898525" lvl="1" indent="-457200">
              <a:lnSpc>
                <a:spcPct val="100000"/>
              </a:lnSpc>
              <a:buClrTx/>
            </a:pPr>
            <a:r>
              <a:rPr lang="es-MX" sz="2800" dirty="0"/>
              <a:t>Tener  licenciatura  en áreas relacionadas con ciencias de la salud, ciencias biológicas, ciencias exactas y demás áreas afines</a:t>
            </a:r>
          </a:p>
          <a:p>
            <a:pPr marL="898525" lvl="1" indent="-457200">
              <a:lnSpc>
                <a:spcPct val="100000"/>
              </a:lnSpc>
              <a:buClrTx/>
            </a:pPr>
            <a:r>
              <a:rPr lang="es-MX" sz="2800" dirty="0"/>
              <a:t>Interés en la investigación en salud pública, con énfasis en la eficiencia y efectividad de las políticas en salud</a:t>
            </a:r>
            <a:endParaRPr lang="en-US" sz="2800" dirty="0"/>
          </a:p>
          <a:p>
            <a:pPr marL="898525" lvl="1" indent="-457200">
              <a:lnSpc>
                <a:spcPct val="100000"/>
              </a:lnSpc>
              <a:buClrTx/>
            </a:pPr>
            <a:r>
              <a:rPr lang="es-MX" sz="2800" dirty="0"/>
              <a:t>Identificación con la docencia relacionada a la salud pública</a:t>
            </a:r>
            <a:endParaRPr lang="en-US" sz="2800" dirty="0"/>
          </a:p>
          <a:p>
            <a:pPr marL="898525" lvl="1" indent="-457200">
              <a:lnSpc>
                <a:spcPct val="100000"/>
              </a:lnSpc>
              <a:buClrTx/>
            </a:pPr>
            <a:r>
              <a:rPr lang="es-MX" sz="2800" dirty="0"/>
              <a:t>Actitud creativa y crítica hacia el nuevo conocimiento en salud pública</a:t>
            </a:r>
            <a:endParaRPr lang="en-US" sz="2800" dirty="0"/>
          </a:p>
          <a:p>
            <a:pPr marL="898525" lvl="1" indent="-457200">
              <a:lnSpc>
                <a:spcPct val="100000"/>
              </a:lnSpc>
              <a:buClrTx/>
            </a:pPr>
            <a:r>
              <a:rPr lang="es-MX" sz="2800" dirty="0"/>
              <a:t>Capacidad de integración para trabajo en equipo</a:t>
            </a:r>
            <a:endParaRPr lang="en-US" sz="2800" dirty="0"/>
          </a:p>
          <a:p>
            <a:pPr marL="898525" lvl="1" indent="-457200">
              <a:lnSpc>
                <a:spcPct val="100000"/>
              </a:lnSpc>
              <a:buClrTx/>
            </a:pPr>
            <a:r>
              <a:rPr lang="es-MX" sz="2800" dirty="0"/>
              <a:t>Compromiso social y ético</a:t>
            </a:r>
            <a:endParaRPr lang="en-US" sz="2800" dirty="0"/>
          </a:p>
          <a:p>
            <a:pPr>
              <a:buClrTx/>
            </a:pPr>
            <a:endParaRPr lang="es-MX" dirty="0"/>
          </a:p>
        </p:txBody>
      </p:sp>
    </p:spTree>
    <p:extLst>
      <p:ext uri="{BB962C8B-B14F-4D97-AF65-F5344CB8AC3E}">
        <p14:creationId xmlns:p14="http://schemas.microsoft.com/office/powerpoint/2010/main" val="28387322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75EA8-9848-1B49-92C5-432D8EFEFAFB}"/>
              </a:ext>
            </a:extLst>
          </p:cNvPr>
          <p:cNvSpPr>
            <a:spLocks noGrp="1"/>
          </p:cNvSpPr>
          <p:nvPr>
            <p:ph type="title"/>
          </p:nvPr>
        </p:nvSpPr>
        <p:spPr/>
        <p:txBody>
          <a:bodyPr/>
          <a:lstStyle/>
          <a:p>
            <a:r>
              <a:rPr lang="es-ES_tradnl" dirty="0"/>
              <a:t>Perfil de egreso</a:t>
            </a:r>
            <a:br>
              <a:rPr lang="es-ES_tradnl" dirty="0"/>
            </a:br>
            <a:r>
              <a:rPr lang="es-ES_tradnl" dirty="0"/>
              <a:t>Competencias de Egreso</a:t>
            </a:r>
          </a:p>
        </p:txBody>
      </p:sp>
      <p:sp>
        <p:nvSpPr>
          <p:cNvPr id="3" name="Content Placeholder 2">
            <a:extLst>
              <a:ext uri="{FF2B5EF4-FFF2-40B4-BE49-F238E27FC236}">
                <a16:creationId xmlns:a16="http://schemas.microsoft.com/office/drawing/2014/main" id="{9C9ED797-3EFF-6040-9108-27E68DE7FE48}"/>
              </a:ext>
            </a:extLst>
          </p:cNvPr>
          <p:cNvSpPr>
            <a:spLocks noGrp="1"/>
          </p:cNvSpPr>
          <p:nvPr>
            <p:ph idx="1"/>
          </p:nvPr>
        </p:nvSpPr>
        <p:spPr/>
        <p:txBody>
          <a:bodyPr/>
          <a:lstStyle/>
          <a:p>
            <a:pPr>
              <a:buClrTx/>
              <a:buFont typeface="Arial" panose="020B0604020202020204" pitchFamily="34" charset="0"/>
              <a:buChar char="•"/>
            </a:pPr>
            <a:r>
              <a:rPr lang="es-ES" dirty="0"/>
              <a:t>Los egresados de la maestría en ciencias en economía de la salud serán profesionales con conocimientos en teoría microeconómica y dominio de herramientas estadísticas para evaluar la efectividad y eficiencia de programas y políticas de salud pública, bajo un enfoque de equidad. </a:t>
            </a:r>
          </a:p>
          <a:p>
            <a:pPr>
              <a:buClrTx/>
              <a:buFont typeface="Arial" panose="020B0604020202020204" pitchFamily="34" charset="0"/>
              <a:buChar char="•"/>
            </a:pPr>
            <a:r>
              <a:rPr lang="es-ES" dirty="0"/>
              <a:t>Serán profesionales con competencias en investigación y con  habilidades de trabajo colaborativo para apoyar a tomadores de decisiones en el diseño de políticas, programas e intervenciones de salud con un enfoque integral (ético, biológico, ambiental, económico y social) y sistémico.</a:t>
            </a:r>
            <a:endParaRPr lang="es-ES" dirty="0">
              <a:solidFill>
                <a:srgbClr val="000000"/>
              </a:solidFill>
            </a:endParaRPr>
          </a:p>
          <a:p>
            <a:endParaRPr lang="es-ES_tradnl" dirty="0"/>
          </a:p>
        </p:txBody>
      </p:sp>
    </p:spTree>
    <p:extLst>
      <p:ext uri="{BB962C8B-B14F-4D97-AF65-F5344CB8AC3E}">
        <p14:creationId xmlns:p14="http://schemas.microsoft.com/office/powerpoint/2010/main" val="42264257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C2F18-8E2E-9E42-A001-5A2B5D4C4CA3}"/>
              </a:ext>
            </a:extLst>
          </p:cNvPr>
          <p:cNvSpPr>
            <a:spLocks noGrp="1"/>
          </p:cNvSpPr>
          <p:nvPr>
            <p:ph type="title"/>
          </p:nvPr>
        </p:nvSpPr>
        <p:spPr/>
        <p:txBody>
          <a:bodyPr/>
          <a:lstStyle/>
          <a:p>
            <a:r>
              <a:rPr lang="es-ES_tradnl" dirty="0"/>
              <a:t>Competencias específicas del área de concentración </a:t>
            </a:r>
          </a:p>
        </p:txBody>
      </p:sp>
      <p:sp>
        <p:nvSpPr>
          <p:cNvPr id="3" name="Content Placeholder 2">
            <a:extLst>
              <a:ext uri="{FF2B5EF4-FFF2-40B4-BE49-F238E27FC236}">
                <a16:creationId xmlns:a16="http://schemas.microsoft.com/office/drawing/2014/main" id="{0982643A-82A2-B049-915B-FFF870384EB6}"/>
              </a:ext>
            </a:extLst>
          </p:cNvPr>
          <p:cNvSpPr>
            <a:spLocks noGrp="1"/>
          </p:cNvSpPr>
          <p:nvPr>
            <p:ph idx="1"/>
          </p:nvPr>
        </p:nvSpPr>
        <p:spPr/>
        <p:txBody>
          <a:bodyPr/>
          <a:lstStyle/>
          <a:p>
            <a:pPr>
              <a:buClrTx/>
              <a:buFont typeface="Arial" panose="020B0604020202020204" pitchFamily="34" charset="0"/>
              <a:buChar char="•"/>
            </a:pPr>
            <a:r>
              <a:rPr lang="es-ES" dirty="0"/>
              <a:t>Evaluar la aplicación de los recursos públicos destinados al sector salud para maximizar los beneficios de programas e intervenciones mediante criterios de eficiencia y equidad.</a:t>
            </a:r>
            <a:endParaRPr lang="es-MX" dirty="0">
              <a:ea typeface="Calibri" panose="020F0502020204030204" pitchFamily="34" charset="0"/>
              <a:cs typeface="Times New Roman" panose="02020603050405020304" pitchFamily="18" charset="0"/>
            </a:endParaRPr>
          </a:p>
          <a:p>
            <a:pPr>
              <a:buClrTx/>
              <a:buFont typeface="Arial" panose="020B0604020202020204" pitchFamily="34" charset="0"/>
              <a:buChar char="•"/>
            </a:pPr>
            <a:r>
              <a:rPr lang="es-ES" dirty="0"/>
              <a:t>Evaluar rigurosamente los costos y beneficios de intervenciones para apoyar el proceso de toma de decisiones que mejoren la salud de la población.</a:t>
            </a:r>
            <a:endParaRPr lang="es-MX" dirty="0">
              <a:ea typeface="Calibri" panose="020F0502020204030204" pitchFamily="34" charset="0"/>
              <a:cs typeface="Times New Roman" panose="02020603050405020304" pitchFamily="18" charset="0"/>
            </a:endParaRPr>
          </a:p>
          <a:p>
            <a:pPr>
              <a:buClrTx/>
              <a:buFont typeface="Arial" panose="020B0604020202020204" pitchFamily="34" charset="0"/>
              <a:buChar char="•"/>
            </a:pPr>
            <a:r>
              <a:rPr lang="es-ES" dirty="0"/>
              <a:t>Evaluar la magnitud del impacto de políticas y programas en salud poblacional mediante métodos estadísticos y econométricos.</a:t>
            </a:r>
            <a:endParaRPr lang="es-MX" dirty="0">
              <a:ea typeface="Calibri" panose="020F0502020204030204" pitchFamily="34" charset="0"/>
              <a:cs typeface="Times New Roman" panose="02020603050405020304" pitchFamily="18" charset="0"/>
            </a:endParaRPr>
          </a:p>
          <a:p>
            <a:pPr>
              <a:buClrTx/>
              <a:buFont typeface="Arial" panose="020B0604020202020204" pitchFamily="34" charset="0"/>
              <a:buChar char="•"/>
            </a:pPr>
            <a:endParaRPr lang="es-ES_tradnl" dirty="0"/>
          </a:p>
        </p:txBody>
      </p:sp>
    </p:spTree>
    <p:extLst>
      <p:ext uri="{BB962C8B-B14F-4D97-AF65-F5344CB8AC3E}">
        <p14:creationId xmlns:p14="http://schemas.microsoft.com/office/powerpoint/2010/main" val="41739339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C2F18-8E2E-9E42-A001-5A2B5D4C4CA3}"/>
              </a:ext>
            </a:extLst>
          </p:cNvPr>
          <p:cNvSpPr>
            <a:spLocks noGrp="1"/>
          </p:cNvSpPr>
          <p:nvPr>
            <p:ph type="title"/>
          </p:nvPr>
        </p:nvSpPr>
        <p:spPr/>
        <p:txBody>
          <a:bodyPr/>
          <a:lstStyle/>
          <a:p>
            <a:r>
              <a:rPr lang="es-ES_tradnl" dirty="0"/>
              <a:t>Competencias específicas del área de concentración </a:t>
            </a:r>
          </a:p>
        </p:txBody>
      </p:sp>
      <p:sp>
        <p:nvSpPr>
          <p:cNvPr id="3" name="Content Placeholder 2">
            <a:extLst>
              <a:ext uri="{FF2B5EF4-FFF2-40B4-BE49-F238E27FC236}">
                <a16:creationId xmlns:a16="http://schemas.microsoft.com/office/drawing/2014/main" id="{0982643A-82A2-B049-915B-FFF870384EB6}"/>
              </a:ext>
            </a:extLst>
          </p:cNvPr>
          <p:cNvSpPr>
            <a:spLocks noGrp="1"/>
          </p:cNvSpPr>
          <p:nvPr>
            <p:ph idx="1"/>
          </p:nvPr>
        </p:nvSpPr>
        <p:spPr>
          <a:xfrm>
            <a:off x="838200" y="1690688"/>
            <a:ext cx="10515600" cy="4351338"/>
          </a:xfrm>
        </p:spPr>
        <p:txBody>
          <a:bodyPr>
            <a:noAutofit/>
          </a:bodyPr>
          <a:lstStyle/>
          <a:p>
            <a:pPr>
              <a:lnSpc>
                <a:spcPct val="120000"/>
              </a:lnSpc>
              <a:spcBef>
                <a:spcPts val="0"/>
              </a:spcBef>
              <a:buClrTx/>
              <a:buFont typeface="Arial" panose="020B0604020202020204" pitchFamily="34" charset="0"/>
              <a:buChar char="•"/>
            </a:pPr>
            <a:r>
              <a:rPr lang="es-ES" sz="2400" dirty="0"/>
              <a:t>Analizar usando la teoría microeconómica los mecanismos y factores que determinan y condicionan la producción, distribución, consumo y financiamiento de los servicios de salud.</a:t>
            </a:r>
            <a:endParaRPr lang="es-MX" sz="2400" dirty="0">
              <a:ea typeface="Calibri" panose="020F0502020204030204" pitchFamily="34" charset="0"/>
              <a:cs typeface="Times New Roman" panose="02020603050405020304" pitchFamily="18" charset="0"/>
            </a:endParaRPr>
          </a:p>
          <a:p>
            <a:pPr>
              <a:lnSpc>
                <a:spcPct val="120000"/>
              </a:lnSpc>
              <a:spcBef>
                <a:spcPts val="0"/>
              </a:spcBef>
              <a:buClrTx/>
              <a:buFont typeface="Arial" panose="020B0604020202020204" pitchFamily="34" charset="0"/>
              <a:buChar char="•"/>
            </a:pPr>
            <a:r>
              <a:rPr lang="es-ES" sz="2400" dirty="0"/>
              <a:t>Generar información a través del análisis económico que informe la toma de decisiones en salud sobre los efectos de programas e intervenciones implementados a diferentes niveles (individual, hogar, comunidad, etc.)</a:t>
            </a:r>
            <a:endParaRPr lang="es-MX" sz="2400" dirty="0">
              <a:ea typeface="Calibri" panose="020F0502020204030204" pitchFamily="34" charset="0"/>
              <a:cs typeface="Times New Roman" panose="02020603050405020304" pitchFamily="18" charset="0"/>
            </a:endParaRPr>
          </a:p>
          <a:p>
            <a:pPr>
              <a:lnSpc>
                <a:spcPct val="120000"/>
              </a:lnSpc>
              <a:spcBef>
                <a:spcPts val="0"/>
              </a:spcBef>
              <a:buClrTx/>
              <a:buFont typeface="Arial" panose="020B0604020202020204" pitchFamily="34" charset="0"/>
              <a:buChar char="•"/>
            </a:pPr>
            <a:r>
              <a:rPr lang="es-ES" sz="2400" dirty="0"/>
              <a:t>Participar en grupos de investigación para apoyar la generación de conocimiento científico en el área de salud pública y economía de la salud</a:t>
            </a:r>
            <a:r>
              <a:rPr lang="es-ES" sz="2400" dirty="0" smtClean="0"/>
              <a:t>.</a:t>
            </a:r>
          </a:p>
          <a:p>
            <a:pPr>
              <a:lnSpc>
                <a:spcPct val="120000"/>
              </a:lnSpc>
              <a:spcBef>
                <a:spcPts val="0"/>
              </a:spcBef>
              <a:buClrTx/>
              <a:buFont typeface="Arial" panose="020B0604020202020204" pitchFamily="34" charset="0"/>
              <a:buChar char="•"/>
            </a:pPr>
            <a:r>
              <a:rPr lang="es-ES" sz="2400" dirty="0"/>
              <a:t>Analizar comportamientos de riesgo para la salud de poblaciones vulnerables desde la economía del comportamiento, diseñar y evaluar el impacto de estrategias acordes.</a:t>
            </a:r>
            <a:endParaRPr lang="es-MX" sz="2400" dirty="0"/>
          </a:p>
          <a:p>
            <a:pPr>
              <a:lnSpc>
                <a:spcPct val="120000"/>
              </a:lnSpc>
              <a:spcBef>
                <a:spcPts val="0"/>
              </a:spcBef>
              <a:buClrTx/>
              <a:buFont typeface="Arial" panose="020B0604020202020204" pitchFamily="34" charset="0"/>
              <a:buChar char="•"/>
            </a:pPr>
            <a:endParaRPr lang="es-MX" sz="2400" dirty="0">
              <a:ea typeface="Calibri" panose="020F0502020204030204" pitchFamily="34" charset="0"/>
              <a:cs typeface="Times New Roman" panose="02020603050405020304" pitchFamily="18" charset="0"/>
            </a:endParaRPr>
          </a:p>
          <a:p>
            <a:pPr>
              <a:lnSpc>
                <a:spcPct val="120000"/>
              </a:lnSpc>
              <a:spcBef>
                <a:spcPts val="0"/>
              </a:spcBef>
              <a:buClrTx/>
              <a:buFont typeface="Arial" panose="020B0604020202020204" pitchFamily="34" charset="0"/>
              <a:buChar char="•"/>
            </a:pPr>
            <a:endParaRPr lang="es-ES_tradnl" sz="2400" dirty="0"/>
          </a:p>
        </p:txBody>
      </p:sp>
    </p:spTree>
    <p:extLst>
      <p:ext uri="{BB962C8B-B14F-4D97-AF65-F5344CB8AC3E}">
        <p14:creationId xmlns:p14="http://schemas.microsoft.com/office/powerpoint/2010/main" val="36893812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C2F18-8E2E-9E42-A001-5A2B5D4C4CA3}"/>
              </a:ext>
            </a:extLst>
          </p:cNvPr>
          <p:cNvSpPr>
            <a:spLocks noGrp="1"/>
          </p:cNvSpPr>
          <p:nvPr>
            <p:ph type="title"/>
          </p:nvPr>
        </p:nvSpPr>
        <p:spPr/>
        <p:txBody>
          <a:bodyPr/>
          <a:lstStyle/>
          <a:p>
            <a:r>
              <a:rPr lang="es-ES_tradnl" dirty="0"/>
              <a:t>Unidades didácticas del área de concentración</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15056581"/>
              </p:ext>
            </p:extLst>
          </p:nvPr>
        </p:nvGraphicFramePr>
        <p:xfrm>
          <a:off x="838200" y="1899920"/>
          <a:ext cx="10713720" cy="4470236"/>
        </p:xfrm>
        <a:graphic>
          <a:graphicData uri="http://schemas.openxmlformats.org/drawingml/2006/table">
            <a:tbl>
              <a:tblPr firstRow="1" firstCol="1" bandRow="1">
                <a:tableStyleId>{5C22544A-7EE6-4342-B048-85BDC9FD1C3A}</a:tableStyleId>
              </a:tblPr>
              <a:tblGrid>
                <a:gridCol w="3570227">
                  <a:extLst>
                    <a:ext uri="{9D8B030D-6E8A-4147-A177-3AD203B41FA5}">
                      <a16:colId xmlns:a16="http://schemas.microsoft.com/office/drawing/2014/main" val="2005138906"/>
                    </a:ext>
                  </a:extLst>
                </a:gridCol>
                <a:gridCol w="2376351">
                  <a:extLst>
                    <a:ext uri="{9D8B030D-6E8A-4147-A177-3AD203B41FA5}">
                      <a16:colId xmlns:a16="http://schemas.microsoft.com/office/drawing/2014/main" val="716921313"/>
                    </a:ext>
                  </a:extLst>
                </a:gridCol>
                <a:gridCol w="4767142">
                  <a:extLst>
                    <a:ext uri="{9D8B030D-6E8A-4147-A177-3AD203B41FA5}">
                      <a16:colId xmlns:a16="http://schemas.microsoft.com/office/drawing/2014/main" val="3263503279"/>
                    </a:ext>
                  </a:extLst>
                </a:gridCol>
              </a:tblGrid>
              <a:tr h="361278">
                <a:tc>
                  <a:txBody>
                    <a:bodyPr/>
                    <a:lstStyle/>
                    <a:p>
                      <a:pPr marL="0" marR="0">
                        <a:lnSpc>
                          <a:spcPct val="107000"/>
                        </a:lnSpc>
                        <a:spcBef>
                          <a:spcPts val="0"/>
                        </a:spcBef>
                        <a:spcAft>
                          <a:spcPts val="0"/>
                        </a:spcAft>
                      </a:pPr>
                      <a:r>
                        <a:rPr lang="en-US" sz="1800">
                          <a:effectLst/>
                        </a:rPr>
                        <a:t>Competencias específicas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UD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Competencias de la UD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83374382"/>
                  </a:ext>
                </a:extLst>
              </a:tr>
              <a:tr h="3712882">
                <a:tc>
                  <a:txBody>
                    <a:bodyPr/>
                    <a:lstStyle/>
                    <a:p>
                      <a:r>
                        <a:rPr lang="es-ES" sz="2400" dirty="0" smtClean="0">
                          <a:solidFill>
                            <a:schemeClr val="tx1"/>
                          </a:solidFill>
                          <a:latin typeface="+mn-lt"/>
                        </a:rPr>
                        <a:t>E</a:t>
                      </a:r>
                      <a:r>
                        <a:rPr lang="es-ES" sz="2400" b="0" dirty="0" smtClean="0">
                          <a:solidFill>
                            <a:schemeClr val="tx1"/>
                          </a:solidFill>
                          <a:latin typeface="+mn-lt"/>
                        </a:rPr>
                        <a:t>valuar la aplicación de los recursos públicos destinados al sector salud para maximizar los beneficios de programas e intervenciones mediante criterios de eficiencia y equidad.</a:t>
                      </a:r>
                      <a:endParaRPr lang="es-MX" sz="2400" b="0" dirty="0">
                        <a:solidFill>
                          <a:schemeClr val="tx1"/>
                        </a:solidFill>
                        <a:latin typeface="+mn-lt"/>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tc>
                  <a:txBody>
                    <a:bodyPr/>
                    <a:lstStyle/>
                    <a:p>
                      <a:pPr marL="0" marR="0">
                        <a:lnSpc>
                          <a:spcPct val="107000"/>
                        </a:lnSpc>
                        <a:spcBef>
                          <a:spcPts val="0"/>
                        </a:spcBef>
                        <a:spcAft>
                          <a:spcPts val="0"/>
                        </a:spcAft>
                      </a:pPr>
                      <a:r>
                        <a:rPr lang="es-MX" sz="1800" dirty="0">
                          <a:effectLst/>
                          <a:latin typeface="+mn-lt"/>
                        </a:rPr>
                        <a:t>Evaluación económica, Evaluación de impacto,</a:t>
                      </a:r>
                      <a:endParaRPr lang="en-US" sz="1800" dirty="0">
                        <a:effectLst/>
                        <a:latin typeface="+mn-lt"/>
                      </a:endParaRPr>
                    </a:p>
                    <a:p>
                      <a:pPr marL="0" marR="0">
                        <a:lnSpc>
                          <a:spcPct val="107000"/>
                        </a:lnSpc>
                        <a:spcBef>
                          <a:spcPts val="0"/>
                        </a:spcBef>
                        <a:spcAft>
                          <a:spcPts val="0"/>
                        </a:spcAft>
                      </a:pPr>
                      <a:r>
                        <a:rPr lang="es-MX" sz="1800" dirty="0">
                          <a:effectLst/>
                          <a:latin typeface="+mn-lt"/>
                        </a:rPr>
                        <a:t>Economía de la salud I y II.</a:t>
                      </a:r>
                      <a:endParaRPr lang="en-US" sz="1800" dirty="0">
                        <a:effectLst/>
                        <a:latin typeface="+mn-lt"/>
                      </a:endParaRPr>
                    </a:p>
                    <a:p>
                      <a:pPr marL="0" marR="0">
                        <a:lnSpc>
                          <a:spcPct val="107000"/>
                        </a:lnSpc>
                        <a:spcBef>
                          <a:spcPts val="0"/>
                        </a:spcBef>
                        <a:spcAft>
                          <a:spcPts val="0"/>
                        </a:spcAft>
                      </a:pPr>
                      <a:r>
                        <a:rPr lang="en-US" sz="1800" dirty="0">
                          <a:effectLst/>
                          <a:latin typeface="+mn-lt"/>
                        </a:rPr>
                        <a:t> </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s-419" sz="1800" noProof="0" dirty="0">
                          <a:effectLst/>
                          <a:latin typeface="+mn-lt"/>
                        </a:rPr>
                        <a:t>El alumno será capaz de usar métodos económicos propios de la econometría y la teoría económica para estudiar y comprender la forma en que se aplican los recursos disponibles para la mejora de la equidad y eficiencia de intervenciones en salud.</a:t>
                      </a:r>
                    </a:p>
                    <a:p>
                      <a:pPr marL="342900" marR="0" lvl="0" indent="-342900">
                        <a:lnSpc>
                          <a:spcPct val="107000"/>
                        </a:lnSpc>
                        <a:spcBef>
                          <a:spcPts val="0"/>
                        </a:spcBef>
                        <a:spcAft>
                          <a:spcPts val="0"/>
                        </a:spcAft>
                        <a:buFont typeface="Symbol" panose="05050102010706020507" pitchFamily="18" charset="2"/>
                        <a:buChar char=""/>
                      </a:pPr>
                      <a:r>
                        <a:rPr lang="es-419" sz="1800" noProof="0" dirty="0">
                          <a:effectLst/>
                          <a:latin typeface="+mn-lt"/>
                        </a:rPr>
                        <a:t>El alumno será capaz de apoyar e informar a tomadores de decisiones que buscan mejorar la salud de población a través de la mejor distribución de los recursos, tomando en cuenta el contexto social y económico donde los recursos económicos son limitados. </a:t>
                      </a:r>
                      <a:endParaRPr lang="es-419" sz="1800" noProof="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4648324"/>
                  </a:ext>
                </a:extLst>
              </a:tr>
            </a:tbl>
          </a:graphicData>
        </a:graphic>
      </p:graphicFrame>
    </p:spTree>
    <p:extLst>
      <p:ext uri="{BB962C8B-B14F-4D97-AF65-F5344CB8AC3E}">
        <p14:creationId xmlns:p14="http://schemas.microsoft.com/office/powerpoint/2010/main" val="33358492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C2F18-8E2E-9E42-A001-5A2B5D4C4CA3}"/>
              </a:ext>
            </a:extLst>
          </p:cNvPr>
          <p:cNvSpPr>
            <a:spLocks noGrp="1"/>
          </p:cNvSpPr>
          <p:nvPr>
            <p:ph type="title"/>
          </p:nvPr>
        </p:nvSpPr>
        <p:spPr/>
        <p:txBody>
          <a:bodyPr/>
          <a:lstStyle/>
          <a:p>
            <a:r>
              <a:rPr lang="es-ES_tradnl" dirty="0"/>
              <a:t>Unidades didácticas del área de concentración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39539258"/>
              </p:ext>
            </p:extLst>
          </p:nvPr>
        </p:nvGraphicFramePr>
        <p:xfrm>
          <a:off x="624840" y="1690688"/>
          <a:ext cx="11018520" cy="4032486"/>
        </p:xfrm>
        <a:graphic>
          <a:graphicData uri="http://schemas.openxmlformats.org/drawingml/2006/table">
            <a:tbl>
              <a:tblPr firstRow="1" firstCol="1" bandRow="1">
                <a:tableStyleId>{5C22544A-7EE6-4342-B048-85BDC9FD1C3A}</a:tableStyleId>
              </a:tblPr>
              <a:tblGrid>
                <a:gridCol w="3671798">
                  <a:extLst>
                    <a:ext uri="{9D8B030D-6E8A-4147-A177-3AD203B41FA5}">
                      <a16:colId xmlns:a16="http://schemas.microsoft.com/office/drawing/2014/main" val="570699943"/>
                    </a:ext>
                  </a:extLst>
                </a:gridCol>
                <a:gridCol w="2443957">
                  <a:extLst>
                    <a:ext uri="{9D8B030D-6E8A-4147-A177-3AD203B41FA5}">
                      <a16:colId xmlns:a16="http://schemas.microsoft.com/office/drawing/2014/main" val="650291142"/>
                    </a:ext>
                  </a:extLst>
                </a:gridCol>
                <a:gridCol w="4902765">
                  <a:extLst>
                    <a:ext uri="{9D8B030D-6E8A-4147-A177-3AD203B41FA5}">
                      <a16:colId xmlns:a16="http://schemas.microsoft.com/office/drawing/2014/main" val="842250375"/>
                    </a:ext>
                  </a:extLst>
                </a:gridCol>
              </a:tblGrid>
              <a:tr h="510331">
                <a:tc>
                  <a:txBody>
                    <a:bodyPr/>
                    <a:lstStyle/>
                    <a:p>
                      <a:pPr marL="0" marR="0">
                        <a:lnSpc>
                          <a:spcPct val="107000"/>
                        </a:lnSpc>
                        <a:spcBef>
                          <a:spcPts val="0"/>
                        </a:spcBef>
                        <a:spcAft>
                          <a:spcPts val="0"/>
                        </a:spcAft>
                      </a:pPr>
                      <a:r>
                        <a:rPr lang="en-US" sz="2400" dirty="0" err="1">
                          <a:effectLst/>
                        </a:rPr>
                        <a:t>Competencias</a:t>
                      </a:r>
                      <a:r>
                        <a:rPr lang="en-US" sz="2400" dirty="0">
                          <a:effectLst/>
                        </a:rPr>
                        <a:t> </a:t>
                      </a:r>
                      <a:r>
                        <a:rPr lang="en-US" sz="2400" dirty="0" err="1">
                          <a:effectLst/>
                        </a:rPr>
                        <a:t>específicas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dirty="0">
                          <a:effectLst/>
                        </a:rPr>
                        <a:t>UD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dirty="0" err="1">
                          <a:effectLst/>
                        </a:rPr>
                        <a:t>Competencias</a:t>
                      </a:r>
                      <a:r>
                        <a:rPr lang="en-US" sz="2400" dirty="0">
                          <a:effectLst/>
                        </a:rPr>
                        <a:t> de la UD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81859521"/>
                  </a:ext>
                </a:extLst>
              </a:tr>
              <a:tr h="3096469">
                <a:tc>
                  <a:txBody>
                    <a:bodyPr/>
                    <a:lstStyle/>
                    <a:p>
                      <a:r>
                        <a:rPr lang="es-ES" sz="2400" b="0" dirty="0" smtClean="0">
                          <a:solidFill>
                            <a:schemeClr val="tx1"/>
                          </a:solidFill>
                          <a:latin typeface="+mn-lt"/>
                        </a:rPr>
                        <a:t>Evaluar rigurosamente los costos y beneficios de intervenciones para apoyar el proceso de toma de decisiones que mejoren la salud de la población.</a:t>
                      </a:r>
                      <a:endParaRPr lang="es-MX" sz="2400" b="0" dirty="0">
                        <a:solidFill>
                          <a:schemeClr val="tx1"/>
                        </a:solidFill>
                        <a:latin typeface="+mn-lt"/>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tc>
                  <a:txBody>
                    <a:bodyPr/>
                    <a:lstStyle/>
                    <a:p>
                      <a:pPr marL="0" marR="0">
                        <a:lnSpc>
                          <a:spcPct val="107000"/>
                        </a:lnSpc>
                        <a:spcBef>
                          <a:spcPts val="0"/>
                        </a:spcBef>
                        <a:spcAft>
                          <a:spcPts val="0"/>
                        </a:spcAft>
                      </a:pPr>
                      <a:r>
                        <a:rPr lang="es-MX" sz="2400" b="0" dirty="0">
                          <a:solidFill>
                            <a:schemeClr val="tx1"/>
                          </a:solidFill>
                          <a:effectLst/>
                          <a:latin typeface="+mn-lt"/>
                        </a:rPr>
                        <a:t>Evaluación económica</a:t>
                      </a:r>
                      <a:endParaRPr lang="en-US" sz="2400" b="0" dirty="0">
                        <a:solidFill>
                          <a:schemeClr val="tx1"/>
                        </a:solidFill>
                        <a:effectLst/>
                        <a:latin typeface="+mn-lt"/>
                      </a:endParaRPr>
                    </a:p>
                    <a:p>
                      <a:pPr marL="0" marR="0">
                        <a:lnSpc>
                          <a:spcPct val="107000"/>
                        </a:lnSpc>
                        <a:spcBef>
                          <a:spcPts val="0"/>
                        </a:spcBef>
                        <a:spcAft>
                          <a:spcPts val="0"/>
                        </a:spcAft>
                      </a:pPr>
                      <a:r>
                        <a:rPr lang="es-MX" sz="2400" b="0" dirty="0">
                          <a:solidFill>
                            <a:schemeClr val="tx1"/>
                          </a:solidFill>
                          <a:effectLst/>
                          <a:latin typeface="+mn-lt"/>
                        </a:rPr>
                        <a:t> </a:t>
                      </a:r>
                      <a:endParaRPr lang="en-US" sz="24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s-419" sz="2400" b="0" noProof="0" dirty="0">
                          <a:solidFill>
                            <a:schemeClr val="tx1"/>
                          </a:solidFill>
                          <a:effectLst/>
                          <a:latin typeface="+mn-lt"/>
                        </a:rPr>
                        <a:t>El alumno será capaz de analizar de forma sistemática los beneficios en salud y los costos de diferentes intervenciones; y con esto, apoyar en la toma de decisiones para decidir de manera informada entre usos alternativos de recursos para maximizar los beneficios en salud.</a:t>
                      </a:r>
                      <a:endParaRPr lang="es-419" sz="2400" b="0" noProof="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23702674"/>
                  </a:ext>
                </a:extLst>
              </a:tr>
            </a:tbl>
          </a:graphicData>
        </a:graphic>
      </p:graphicFrame>
    </p:spTree>
    <p:extLst>
      <p:ext uri="{BB962C8B-B14F-4D97-AF65-F5344CB8AC3E}">
        <p14:creationId xmlns:p14="http://schemas.microsoft.com/office/powerpoint/2010/main" val="6528613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957585" y="823799"/>
            <a:ext cx="4138415" cy="1139144"/>
          </a:xfrm>
        </p:spPr>
        <p:txBody>
          <a:bodyPr>
            <a:normAutofit fontScale="90000"/>
          </a:bodyPr>
          <a:lstStyle/>
          <a:p>
            <a:pPr algn="r"/>
            <a:r>
              <a:rPr lang="es-MX" sz="8800" dirty="0"/>
              <a:t>Contenido</a:t>
            </a:r>
          </a:p>
        </p:txBody>
      </p:sp>
      <p:sp>
        <p:nvSpPr>
          <p:cNvPr id="5" name="Marcador de texto 4"/>
          <p:cNvSpPr>
            <a:spLocks noGrp="1"/>
          </p:cNvSpPr>
          <p:nvPr>
            <p:ph type="body" idx="1"/>
          </p:nvPr>
        </p:nvSpPr>
        <p:spPr>
          <a:xfrm>
            <a:off x="6502401" y="823799"/>
            <a:ext cx="4597396" cy="2876331"/>
          </a:xfrm>
        </p:spPr>
        <p:txBody>
          <a:bodyPr>
            <a:normAutofit lnSpcReduction="10000"/>
          </a:bodyPr>
          <a:lstStyle/>
          <a:p>
            <a:r>
              <a:rPr lang="en-US" dirty="0" err="1"/>
              <a:t>Objetivo</a:t>
            </a:r>
            <a:r>
              <a:rPr lang="en-US" dirty="0"/>
              <a:t> de </a:t>
            </a:r>
            <a:r>
              <a:rPr lang="en-US" dirty="0" err="1"/>
              <a:t>formación</a:t>
            </a:r>
            <a:r>
              <a:rPr lang="en-US" dirty="0"/>
              <a:t> del </a:t>
            </a:r>
            <a:r>
              <a:rPr lang="en-US" dirty="0" err="1"/>
              <a:t>programa</a:t>
            </a:r>
            <a:endParaRPr lang="en-US" dirty="0"/>
          </a:p>
          <a:p>
            <a:r>
              <a:rPr lang="en-US" dirty="0" err="1"/>
              <a:t>Perfil</a:t>
            </a:r>
            <a:r>
              <a:rPr lang="en-US" dirty="0"/>
              <a:t> de </a:t>
            </a:r>
            <a:r>
              <a:rPr lang="en-US" dirty="0" err="1"/>
              <a:t>ingreso</a:t>
            </a:r>
            <a:r>
              <a:rPr lang="en-US" dirty="0"/>
              <a:t>: </a:t>
            </a:r>
            <a:r>
              <a:rPr lang="en-US" dirty="0" err="1"/>
              <a:t>competencias</a:t>
            </a:r>
            <a:endParaRPr lang="en-US" dirty="0"/>
          </a:p>
          <a:p>
            <a:r>
              <a:rPr lang="en-US" dirty="0" err="1"/>
              <a:t>Perfil</a:t>
            </a:r>
            <a:r>
              <a:rPr lang="en-US" dirty="0"/>
              <a:t> de </a:t>
            </a:r>
            <a:r>
              <a:rPr lang="en-US" dirty="0" err="1"/>
              <a:t>egreso</a:t>
            </a:r>
            <a:r>
              <a:rPr lang="en-US" dirty="0"/>
              <a:t> :</a:t>
            </a:r>
            <a:r>
              <a:rPr lang="en-US" dirty="0" err="1"/>
              <a:t>comptencias</a:t>
            </a:r>
            <a:r>
              <a:rPr lang="en-US" dirty="0"/>
              <a:t> </a:t>
            </a:r>
          </a:p>
          <a:p>
            <a:pPr lvl="1"/>
            <a:r>
              <a:rPr lang="en-US" dirty="0" err="1">
                <a:solidFill>
                  <a:schemeClr val="bg1"/>
                </a:solidFill>
              </a:rPr>
              <a:t>Competencias</a:t>
            </a:r>
            <a:r>
              <a:rPr lang="en-US" dirty="0">
                <a:solidFill>
                  <a:schemeClr val="bg1"/>
                </a:solidFill>
              </a:rPr>
              <a:t> </a:t>
            </a:r>
            <a:r>
              <a:rPr lang="en-US" dirty="0" err="1">
                <a:solidFill>
                  <a:schemeClr val="bg1"/>
                </a:solidFill>
              </a:rPr>
              <a:t>específicas</a:t>
            </a:r>
            <a:r>
              <a:rPr lang="en-US" dirty="0">
                <a:solidFill>
                  <a:schemeClr val="bg1"/>
                </a:solidFill>
              </a:rPr>
              <a:t> del </a:t>
            </a:r>
            <a:r>
              <a:rPr lang="en-US" dirty="0" err="1">
                <a:solidFill>
                  <a:schemeClr val="bg1"/>
                </a:solidFill>
              </a:rPr>
              <a:t>área</a:t>
            </a:r>
            <a:r>
              <a:rPr lang="en-US" dirty="0">
                <a:solidFill>
                  <a:schemeClr val="bg1"/>
                </a:solidFill>
              </a:rPr>
              <a:t> de </a:t>
            </a:r>
            <a:r>
              <a:rPr lang="en-US" dirty="0" err="1">
                <a:solidFill>
                  <a:schemeClr val="bg1"/>
                </a:solidFill>
              </a:rPr>
              <a:t>concencentración</a:t>
            </a:r>
            <a:r>
              <a:rPr lang="en-US" dirty="0">
                <a:solidFill>
                  <a:schemeClr val="bg1"/>
                </a:solidFill>
              </a:rPr>
              <a:t> </a:t>
            </a:r>
          </a:p>
          <a:p>
            <a:pPr lvl="1"/>
            <a:r>
              <a:rPr lang="en-US" dirty="0" err="1">
                <a:solidFill>
                  <a:schemeClr val="bg1"/>
                </a:solidFill>
              </a:rPr>
              <a:t>Mapeo</a:t>
            </a:r>
            <a:r>
              <a:rPr lang="en-US" dirty="0">
                <a:solidFill>
                  <a:schemeClr val="bg1"/>
                </a:solidFill>
              </a:rPr>
              <a:t> de </a:t>
            </a:r>
            <a:r>
              <a:rPr lang="en-US" dirty="0" err="1">
                <a:solidFill>
                  <a:schemeClr val="bg1"/>
                </a:solidFill>
              </a:rPr>
              <a:t>Unidades</a:t>
            </a:r>
            <a:r>
              <a:rPr lang="en-US" dirty="0">
                <a:solidFill>
                  <a:schemeClr val="bg1"/>
                </a:solidFill>
              </a:rPr>
              <a:t> </a:t>
            </a:r>
            <a:r>
              <a:rPr lang="en-US" dirty="0" err="1">
                <a:solidFill>
                  <a:schemeClr val="bg1"/>
                </a:solidFill>
              </a:rPr>
              <a:t>didácticas</a:t>
            </a:r>
            <a:r>
              <a:rPr lang="en-US" dirty="0">
                <a:solidFill>
                  <a:schemeClr val="bg1"/>
                </a:solidFill>
              </a:rPr>
              <a:t> del </a:t>
            </a:r>
            <a:r>
              <a:rPr lang="en-US" dirty="0" err="1">
                <a:solidFill>
                  <a:schemeClr val="bg1"/>
                </a:solidFill>
              </a:rPr>
              <a:t>área</a:t>
            </a:r>
            <a:r>
              <a:rPr lang="en-US" dirty="0">
                <a:solidFill>
                  <a:schemeClr val="bg1"/>
                </a:solidFill>
              </a:rPr>
              <a:t> de </a:t>
            </a:r>
            <a:r>
              <a:rPr lang="en-US" dirty="0" err="1">
                <a:solidFill>
                  <a:schemeClr val="bg1"/>
                </a:solidFill>
              </a:rPr>
              <a:t>concentración</a:t>
            </a:r>
            <a:r>
              <a:rPr lang="en-US" dirty="0">
                <a:solidFill>
                  <a:schemeClr val="bg1"/>
                </a:solidFill>
              </a:rPr>
              <a:t> (</a:t>
            </a:r>
            <a:r>
              <a:rPr lang="en-US" dirty="0" err="1">
                <a:solidFill>
                  <a:schemeClr val="bg1"/>
                </a:solidFill>
              </a:rPr>
              <a:t>Competencias</a:t>
            </a:r>
            <a:r>
              <a:rPr lang="en-US" dirty="0">
                <a:solidFill>
                  <a:schemeClr val="bg1"/>
                </a:solidFill>
              </a:rPr>
              <a:t>/ UD’s)</a:t>
            </a:r>
          </a:p>
          <a:p>
            <a:endParaRPr lang="es-MX" dirty="0"/>
          </a:p>
        </p:txBody>
      </p:sp>
      <p:sp>
        <p:nvSpPr>
          <p:cNvPr id="6" name="Título 3">
            <a:extLst>
              <a:ext uri="{FF2B5EF4-FFF2-40B4-BE49-F238E27FC236}">
                <a16:creationId xmlns:a16="http://schemas.microsoft.com/office/drawing/2014/main" id="{7B348678-7DD5-C945-B825-C6E29157239C}"/>
              </a:ext>
            </a:extLst>
          </p:cNvPr>
          <p:cNvSpPr txBox="1">
            <a:spLocks/>
          </p:cNvSpPr>
          <p:nvPr/>
        </p:nvSpPr>
        <p:spPr>
          <a:xfrm>
            <a:off x="3949671" y="1393371"/>
            <a:ext cx="2146329" cy="2177142"/>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6000" b="0" i="0" kern="1200">
                <a:solidFill>
                  <a:schemeClr val="bg1"/>
                </a:solidFill>
                <a:latin typeface="Franklin Gothic Medium Cond" panose="020B0606030402020204" pitchFamily="34" charset="0"/>
                <a:ea typeface="+mj-ea"/>
                <a:cs typeface="+mj-cs"/>
              </a:defRPr>
            </a:lvl1pPr>
          </a:lstStyle>
          <a:p>
            <a:pPr algn="r"/>
            <a:r>
              <a:rPr lang="es-MX" sz="15000" b="1" dirty="0">
                <a:solidFill>
                  <a:schemeClr val="bg1">
                    <a:alpha val="32000"/>
                  </a:schemeClr>
                </a:solidFill>
                <a:latin typeface="Arial Narrow" panose="020B0604020202020204" pitchFamily="34" charset="0"/>
                <a:cs typeface="Arial Narrow" panose="020B0604020202020204" pitchFamily="34" charset="0"/>
              </a:rPr>
              <a:t>01</a:t>
            </a:r>
          </a:p>
        </p:txBody>
      </p:sp>
      <p:cxnSp>
        <p:nvCxnSpPr>
          <p:cNvPr id="8" name="Straight Connector 7">
            <a:extLst>
              <a:ext uri="{FF2B5EF4-FFF2-40B4-BE49-F238E27FC236}">
                <a16:creationId xmlns:a16="http://schemas.microsoft.com/office/drawing/2014/main" id="{41038971-D864-CF43-98B4-BDD484749124}"/>
              </a:ext>
            </a:extLst>
          </p:cNvPr>
          <p:cNvCxnSpPr/>
          <p:nvPr/>
        </p:nvCxnSpPr>
        <p:spPr>
          <a:xfrm>
            <a:off x="6299200" y="444500"/>
            <a:ext cx="0" cy="342900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24384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C2F18-8E2E-9E42-A001-5A2B5D4C4CA3}"/>
              </a:ext>
            </a:extLst>
          </p:cNvPr>
          <p:cNvSpPr>
            <a:spLocks noGrp="1"/>
          </p:cNvSpPr>
          <p:nvPr>
            <p:ph type="title"/>
          </p:nvPr>
        </p:nvSpPr>
        <p:spPr/>
        <p:txBody>
          <a:bodyPr/>
          <a:lstStyle/>
          <a:p>
            <a:r>
              <a:rPr lang="es-ES_tradnl" dirty="0"/>
              <a:t>Unidades didácticas del área de concentración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07093764"/>
              </p:ext>
            </p:extLst>
          </p:nvPr>
        </p:nvGraphicFramePr>
        <p:xfrm>
          <a:off x="508000" y="1595120"/>
          <a:ext cx="11338560" cy="4715853"/>
        </p:xfrm>
        <a:graphic>
          <a:graphicData uri="http://schemas.openxmlformats.org/drawingml/2006/table">
            <a:tbl>
              <a:tblPr firstRow="1" firstCol="1" bandRow="1">
                <a:tableStyleId>{5C22544A-7EE6-4342-B048-85BDC9FD1C3A}</a:tableStyleId>
              </a:tblPr>
              <a:tblGrid>
                <a:gridCol w="3778448">
                  <a:extLst>
                    <a:ext uri="{9D8B030D-6E8A-4147-A177-3AD203B41FA5}">
                      <a16:colId xmlns:a16="http://schemas.microsoft.com/office/drawing/2014/main" val="279960091"/>
                    </a:ext>
                  </a:extLst>
                </a:gridCol>
                <a:gridCol w="2514943">
                  <a:extLst>
                    <a:ext uri="{9D8B030D-6E8A-4147-A177-3AD203B41FA5}">
                      <a16:colId xmlns:a16="http://schemas.microsoft.com/office/drawing/2014/main" val="202589395"/>
                    </a:ext>
                  </a:extLst>
                </a:gridCol>
                <a:gridCol w="5045169">
                  <a:extLst>
                    <a:ext uri="{9D8B030D-6E8A-4147-A177-3AD203B41FA5}">
                      <a16:colId xmlns:a16="http://schemas.microsoft.com/office/drawing/2014/main" val="1839728080"/>
                    </a:ext>
                  </a:extLst>
                </a:gridCol>
              </a:tblGrid>
              <a:tr h="313398">
                <a:tc>
                  <a:txBody>
                    <a:bodyPr/>
                    <a:lstStyle/>
                    <a:p>
                      <a:pPr marL="0" marR="0">
                        <a:lnSpc>
                          <a:spcPct val="107000"/>
                        </a:lnSpc>
                        <a:spcBef>
                          <a:spcPts val="0"/>
                        </a:spcBef>
                        <a:spcAft>
                          <a:spcPts val="0"/>
                        </a:spcAft>
                      </a:pPr>
                      <a:r>
                        <a:rPr lang="es-MX" sz="1800" noProof="0" dirty="0">
                          <a:effectLst/>
                          <a:latin typeface="+mn-lt"/>
                        </a:rPr>
                        <a:t>Competencias específicas</a:t>
                      </a:r>
                      <a:endParaRPr lang="es-MX" sz="1800" noProof="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s-MX" sz="1800" noProof="0" dirty="0">
                          <a:effectLst/>
                          <a:latin typeface="+mn-lt"/>
                        </a:rPr>
                        <a:t>UD</a:t>
                      </a:r>
                      <a:endParaRPr lang="es-MX" sz="1800" noProof="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s-MX" sz="1800" noProof="0" dirty="0">
                          <a:effectLst/>
                          <a:latin typeface="+mn-lt"/>
                        </a:rPr>
                        <a:t>Competencias de la UD</a:t>
                      </a:r>
                      <a:endParaRPr lang="es-MX" sz="1800" noProof="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80139026"/>
                  </a:ext>
                </a:extLst>
              </a:tr>
              <a:tr h="3760762">
                <a:tc>
                  <a:txBody>
                    <a:bodyPr/>
                    <a:lstStyle/>
                    <a:p>
                      <a:r>
                        <a:rPr lang="es-ES" sz="2400" b="0" dirty="0" smtClean="0">
                          <a:solidFill>
                            <a:schemeClr val="tx1"/>
                          </a:solidFill>
                          <a:latin typeface="+mn-lt"/>
                        </a:rPr>
                        <a:t>Evaluar la magnitud del impacto de políticas y programas en salud poblacional mediante métodos estadísticos y econométricos.</a:t>
                      </a:r>
                      <a:endParaRPr lang="es-MX" sz="2400" b="0" dirty="0" smtClean="0">
                        <a:solidFill>
                          <a:schemeClr val="tx1"/>
                        </a:solidFill>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s-MX" sz="1800" b="0" noProof="0" dirty="0">
                          <a:solidFill>
                            <a:schemeClr val="tx1"/>
                          </a:solidFill>
                          <a:effectLst/>
                          <a:latin typeface="+mn-lt"/>
                        </a:rPr>
                        <a:t> </a:t>
                      </a:r>
                      <a:endParaRPr lang="es-MX" sz="1800" b="0" noProof="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tc>
                  <a:txBody>
                    <a:bodyPr/>
                    <a:lstStyle/>
                    <a:p>
                      <a:pPr marL="0" marR="0">
                        <a:lnSpc>
                          <a:spcPct val="107000"/>
                        </a:lnSpc>
                        <a:spcBef>
                          <a:spcPts val="0"/>
                        </a:spcBef>
                        <a:spcAft>
                          <a:spcPts val="0"/>
                        </a:spcAft>
                      </a:pPr>
                      <a:r>
                        <a:rPr lang="es-MX" sz="1800" b="0" noProof="0" dirty="0">
                          <a:solidFill>
                            <a:schemeClr val="tx1"/>
                          </a:solidFill>
                          <a:effectLst/>
                          <a:latin typeface="+mn-lt"/>
                        </a:rPr>
                        <a:t>Evaluación de impacto</a:t>
                      </a:r>
                    </a:p>
                    <a:p>
                      <a:pPr marL="0" marR="0">
                        <a:lnSpc>
                          <a:spcPct val="107000"/>
                        </a:lnSpc>
                        <a:spcBef>
                          <a:spcPts val="0"/>
                        </a:spcBef>
                        <a:spcAft>
                          <a:spcPts val="0"/>
                        </a:spcAft>
                      </a:pPr>
                      <a:r>
                        <a:rPr lang="es-MX" sz="1800" b="0" noProof="0" dirty="0">
                          <a:solidFill>
                            <a:schemeClr val="tx1"/>
                          </a:solidFill>
                          <a:effectLst/>
                          <a:latin typeface="+mn-lt"/>
                        </a:rPr>
                        <a:t> </a:t>
                      </a:r>
                      <a:endParaRPr lang="es-MX" sz="1800" b="0" noProof="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s-MX" sz="1800" b="0" noProof="0" dirty="0">
                          <a:solidFill>
                            <a:schemeClr val="tx1"/>
                          </a:solidFill>
                          <a:effectLst/>
                          <a:latin typeface="+mn-lt"/>
                        </a:rPr>
                        <a:t>Los alumnos serán capaces de utilizar herramientas estadísticas que les permitan llevar a cabo evaluaciones de impacto rigurosas.</a:t>
                      </a:r>
                    </a:p>
                    <a:p>
                      <a:pPr marL="342900" marR="0" lvl="0" indent="-342900">
                        <a:lnSpc>
                          <a:spcPct val="107000"/>
                        </a:lnSpc>
                        <a:spcBef>
                          <a:spcPts val="0"/>
                        </a:spcBef>
                        <a:spcAft>
                          <a:spcPts val="0"/>
                        </a:spcAft>
                        <a:buFont typeface="Symbol" panose="05050102010706020507" pitchFamily="18" charset="2"/>
                        <a:buChar char=""/>
                      </a:pPr>
                      <a:r>
                        <a:rPr lang="es-MX" sz="1800" b="0" noProof="0" dirty="0">
                          <a:solidFill>
                            <a:schemeClr val="tx1"/>
                          </a:solidFill>
                          <a:effectLst/>
                          <a:latin typeface="+mn-lt"/>
                        </a:rPr>
                        <a:t>Los alumnos serán capaces de evaluar el desempeño de programas en salud y su efectividad para apoyar el proceso de toma de decisiones sobre la conveniencia de continuar un programa o no, o realizar cambios para aumentar su efectividad.</a:t>
                      </a:r>
                    </a:p>
                    <a:p>
                      <a:pPr marL="342900" marR="0" lvl="0" indent="-342900">
                        <a:lnSpc>
                          <a:spcPct val="107000"/>
                        </a:lnSpc>
                        <a:spcBef>
                          <a:spcPts val="0"/>
                        </a:spcBef>
                        <a:spcAft>
                          <a:spcPts val="0"/>
                        </a:spcAft>
                        <a:buFont typeface="Symbol" panose="05050102010706020507" pitchFamily="18" charset="2"/>
                        <a:buChar char=""/>
                      </a:pPr>
                      <a:r>
                        <a:rPr lang="es-MX" sz="1800" b="0" noProof="0" dirty="0">
                          <a:solidFill>
                            <a:schemeClr val="tx1"/>
                          </a:solidFill>
                          <a:effectLst/>
                          <a:latin typeface="+mn-lt"/>
                        </a:rPr>
                        <a:t>El alumno será capaz de discernir sobre los métodos de análisis más apropiados para determinar si los programas han tenido un impacto positivo en la población objetivo y estimar la magnitud del efecto.</a:t>
                      </a:r>
                      <a:endParaRPr lang="es-MX" sz="1800" b="0" noProof="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55051056"/>
                  </a:ext>
                </a:extLst>
              </a:tr>
            </a:tbl>
          </a:graphicData>
        </a:graphic>
      </p:graphicFrame>
    </p:spTree>
    <p:extLst>
      <p:ext uri="{BB962C8B-B14F-4D97-AF65-F5344CB8AC3E}">
        <p14:creationId xmlns:p14="http://schemas.microsoft.com/office/powerpoint/2010/main" val="18795748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C2F18-8E2E-9E42-A001-5A2B5D4C4CA3}"/>
              </a:ext>
            </a:extLst>
          </p:cNvPr>
          <p:cNvSpPr>
            <a:spLocks noGrp="1"/>
          </p:cNvSpPr>
          <p:nvPr>
            <p:ph type="title"/>
          </p:nvPr>
        </p:nvSpPr>
        <p:spPr>
          <a:xfrm>
            <a:off x="838199" y="192405"/>
            <a:ext cx="10515600" cy="975995"/>
          </a:xfrm>
        </p:spPr>
        <p:txBody>
          <a:bodyPr>
            <a:normAutofit fontScale="90000"/>
          </a:bodyPr>
          <a:lstStyle/>
          <a:p>
            <a:r>
              <a:rPr lang="es-ES_tradnl" dirty="0"/>
              <a:t>Unidades didácticas del área de concentración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35999852"/>
              </p:ext>
            </p:extLst>
          </p:nvPr>
        </p:nvGraphicFramePr>
        <p:xfrm>
          <a:off x="497841" y="1026161"/>
          <a:ext cx="11196319" cy="5268215"/>
        </p:xfrm>
        <a:graphic>
          <a:graphicData uri="http://schemas.openxmlformats.org/drawingml/2006/table">
            <a:tbl>
              <a:tblPr firstRow="1" firstCol="1" bandRow="1">
                <a:tableStyleId>{5C22544A-7EE6-4342-B048-85BDC9FD1C3A}</a:tableStyleId>
              </a:tblPr>
              <a:tblGrid>
                <a:gridCol w="3731047">
                  <a:extLst>
                    <a:ext uri="{9D8B030D-6E8A-4147-A177-3AD203B41FA5}">
                      <a16:colId xmlns:a16="http://schemas.microsoft.com/office/drawing/2014/main" val="3792328251"/>
                    </a:ext>
                  </a:extLst>
                </a:gridCol>
                <a:gridCol w="2483394">
                  <a:extLst>
                    <a:ext uri="{9D8B030D-6E8A-4147-A177-3AD203B41FA5}">
                      <a16:colId xmlns:a16="http://schemas.microsoft.com/office/drawing/2014/main" val="1532987984"/>
                    </a:ext>
                  </a:extLst>
                </a:gridCol>
                <a:gridCol w="4981878">
                  <a:extLst>
                    <a:ext uri="{9D8B030D-6E8A-4147-A177-3AD203B41FA5}">
                      <a16:colId xmlns:a16="http://schemas.microsoft.com/office/drawing/2014/main" val="1232571477"/>
                    </a:ext>
                  </a:extLst>
                </a:gridCol>
              </a:tblGrid>
              <a:tr h="278001">
                <a:tc>
                  <a:txBody>
                    <a:bodyPr/>
                    <a:lstStyle/>
                    <a:p>
                      <a:pPr marL="0" marR="0">
                        <a:lnSpc>
                          <a:spcPct val="107000"/>
                        </a:lnSpc>
                        <a:spcBef>
                          <a:spcPts val="0"/>
                        </a:spcBef>
                        <a:spcAft>
                          <a:spcPts val="0"/>
                        </a:spcAft>
                      </a:pPr>
                      <a:r>
                        <a:rPr lang="en-US" sz="1800">
                          <a:effectLst/>
                          <a:latin typeface="+mn-lt"/>
                        </a:rPr>
                        <a:t>Competencias específicas</a:t>
                      </a:r>
                      <a:endParaRPr lang="en-US"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latin typeface="+mn-lt"/>
                        </a:rPr>
                        <a:t>UD</a:t>
                      </a:r>
                      <a:endParaRPr lang="en-US"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latin typeface="+mn-lt"/>
                        </a:rPr>
                        <a:t>Competencias de la UD</a:t>
                      </a:r>
                      <a:endParaRPr lang="en-US" sz="18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31134835"/>
                  </a:ext>
                </a:extLst>
              </a:tr>
              <a:tr h="4974718">
                <a:tc>
                  <a:txBody>
                    <a:bodyPr/>
                    <a:lstStyle/>
                    <a:p>
                      <a:r>
                        <a:rPr lang="es-ES" sz="2400" b="0" dirty="0" smtClean="0">
                          <a:solidFill>
                            <a:schemeClr val="tx1"/>
                          </a:solidFill>
                          <a:latin typeface="+mn-lt"/>
                        </a:rPr>
                        <a:t>Analizar usando la teoría microeconómica los mecanismos y factores que determinan y condicionan la producción, distribución, consumo y financiamiento de los servicios de salud.</a:t>
                      </a:r>
                      <a:endParaRPr lang="es-MX" sz="2400" b="0" dirty="0" smtClean="0">
                        <a:solidFill>
                          <a:schemeClr val="tx1"/>
                        </a:solidFill>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s-ES" sz="1800" b="0" dirty="0">
                          <a:solidFill>
                            <a:schemeClr val="tx1"/>
                          </a:solidFill>
                          <a:effectLst/>
                          <a:latin typeface="+mn-lt"/>
                        </a:rPr>
                        <a:t> </a:t>
                      </a:r>
                      <a:endParaRPr lang="en-US" sz="18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tc>
                  <a:txBody>
                    <a:bodyPr/>
                    <a:lstStyle/>
                    <a:p>
                      <a:pPr marL="0" marR="0">
                        <a:lnSpc>
                          <a:spcPct val="107000"/>
                        </a:lnSpc>
                        <a:spcBef>
                          <a:spcPts val="0"/>
                        </a:spcBef>
                        <a:spcAft>
                          <a:spcPts val="0"/>
                        </a:spcAft>
                      </a:pPr>
                      <a:r>
                        <a:rPr lang="es-MX" sz="1800" b="0" dirty="0">
                          <a:solidFill>
                            <a:schemeClr val="tx1"/>
                          </a:solidFill>
                          <a:effectLst/>
                          <a:latin typeface="+mn-lt"/>
                        </a:rPr>
                        <a:t>Economía de la salud I y II.</a:t>
                      </a:r>
                      <a:endParaRPr lang="en-US" sz="1800" b="0" dirty="0">
                        <a:solidFill>
                          <a:schemeClr val="tx1"/>
                        </a:solidFill>
                        <a:effectLst/>
                        <a:latin typeface="+mn-lt"/>
                      </a:endParaRPr>
                    </a:p>
                    <a:p>
                      <a:pPr marL="0" marR="0">
                        <a:lnSpc>
                          <a:spcPct val="107000"/>
                        </a:lnSpc>
                        <a:spcBef>
                          <a:spcPts val="0"/>
                        </a:spcBef>
                        <a:spcAft>
                          <a:spcPts val="0"/>
                        </a:spcAft>
                      </a:pPr>
                      <a:r>
                        <a:rPr lang="es-MX" sz="1800" b="0" dirty="0">
                          <a:solidFill>
                            <a:schemeClr val="tx1"/>
                          </a:solidFill>
                          <a:effectLst/>
                          <a:latin typeface="+mn-lt"/>
                        </a:rPr>
                        <a:t> </a:t>
                      </a:r>
                      <a:endParaRPr lang="en-US" sz="18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s-MX" sz="1600" b="0" noProof="0" dirty="0">
                          <a:solidFill>
                            <a:schemeClr val="tx1"/>
                          </a:solidFill>
                          <a:effectLst/>
                          <a:latin typeface="+mn-lt"/>
                        </a:rPr>
                        <a:t>El alumno conocerá y entenderá la forma de alcanzar mejor salud de forma eficiente y equitativa a través del concepto de una función de producción en salud que combine recursos de forma eficiente con el mayor impacto social.</a:t>
                      </a:r>
                    </a:p>
                    <a:p>
                      <a:pPr marL="342900" marR="0" lvl="0" indent="-342900">
                        <a:lnSpc>
                          <a:spcPct val="107000"/>
                        </a:lnSpc>
                        <a:spcBef>
                          <a:spcPts val="0"/>
                        </a:spcBef>
                        <a:spcAft>
                          <a:spcPts val="0"/>
                        </a:spcAft>
                        <a:buFont typeface="Symbol" panose="05050102010706020507" pitchFamily="18" charset="2"/>
                        <a:buChar char=""/>
                      </a:pPr>
                      <a:r>
                        <a:rPr lang="es-MX" sz="1600" b="0" noProof="0" dirty="0">
                          <a:solidFill>
                            <a:schemeClr val="tx1"/>
                          </a:solidFill>
                          <a:effectLst/>
                          <a:latin typeface="+mn-lt"/>
                        </a:rPr>
                        <a:t>El alumno será capaz de analizar los procesos y los costos de producción y evaluar los resultados en función del costo según su impacto en la morbilidad, mortalidad y la calidad e vida de las personas.</a:t>
                      </a:r>
                    </a:p>
                    <a:p>
                      <a:pPr marL="342900" marR="0" lvl="0" indent="-342900">
                        <a:lnSpc>
                          <a:spcPct val="107000"/>
                        </a:lnSpc>
                        <a:spcBef>
                          <a:spcPts val="0"/>
                        </a:spcBef>
                        <a:spcAft>
                          <a:spcPts val="0"/>
                        </a:spcAft>
                        <a:buFont typeface="Symbol" panose="05050102010706020507" pitchFamily="18" charset="2"/>
                        <a:buChar char=""/>
                      </a:pPr>
                      <a:r>
                        <a:rPr lang="es-MX" sz="1600" b="0" noProof="0" dirty="0">
                          <a:solidFill>
                            <a:schemeClr val="tx1"/>
                          </a:solidFill>
                          <a:effectLst/>
                          <a:latin typeface="+mn-lt"/>
                        </a:rPr>
                        <a:t>El alumno será capaz de entender y analizar el funcionamiento del sector salud en función de la demanda y la oferta de servicios, el equilibrio de los mercados relacionados con la provisión de salud, la planeación, regulación y monitoreo de las acciones sanitarias; la evaluación económica de tecnologías sanitarias específicas; y la evaluación microeconómica.</a:t>
                      </a:r>
                      <a:endParaRPr lang="es-MX" sz="1600" b="0" noProof="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85379497"/>
                  </a:ext>
                </a:extLst>
              </a:tr>
            </a:tbl>
          </a:graphicData>
        </a:graphic>
      </p:graphicFrame>
    </p:spTree>
    <p:extLst>
      <p:ext uri="{BB962C8B-B14F-4D97-AF65-F5344CB8AC3E}">
        <p14:creationId xmlns:p14="http://schemas.microsoft.com/office/powerpoint/2010/main" val="9029229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C2F18-8E2E-9E42-A001-5A2B5D4C4CA3}"/>
              </a:ext>
            </a:extLst>
          </p:cNvPr>
          <p:cNvSpPr>
            <a:spLocks noGrp="1"/>
          </p:cNvSpPr>
          <p:nvPr>
            <p:ph type="title"/>
          </p:nvPr>
        </p:nvSpPr>
        <p:spPr/>
        <p:txBody>
          <a:bodyPr/>
          <a:lstStyle/>
          <a:p>
            <a:r>
              <a:rPr lang="es-ES_tradnl" dirty="0"/>
              <a:t>Unidades didácticas del área de concentración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65400487"/>
              </p:ext>
            </p:extLst>
          </p:nvPr>
        </p:nvGraphicFramePr>
        <p:xfrm>
          <a:off x="886459" y="1721168"/>
          <a:ext cx="10419081" cy="4989014"/>
        </p:xfrm>
        <a:graphic>
          <a:graphicData uri="http://schemas.openxmlformats.org/drawingml/2006/table">
            <a:tbl>
              <a:tblPr firstRow="1" firstCol="1" bandRow="1">
                <a:tableStyleId>{5C22544A-7EE6-4342-B048-85BDC9FD1C3A}</a:tableStyleId>
              </a:tblPr>
              <a:tblGrid>
                <a:gridCol w="3472042">
                  <a:extLst>
                    <a:ext uri="{9D8B030D-6E8A-4147-A177-3AD203B41FA5}">
                      <a16:colId xmlns:a16="http://schemas.microsoft.com/office/drawing/2014/main" val="3748921616"/>
                    </a:ext>
                  </a:extLst>
                </a:gridCol>
                <a:gridCol w="2310999">
                  <a:extLst>
                    <a:ext uri="{9D8B030D-6E8A-4147-A177-3AD203B41FA5}">
                      <a16:colId xmlns:a16="http://schemas.microsoft.com/office/drawing/2014/main" val="927439796"/>
                    </a:ext>
                  </a:extLst>
                </a:gridCol>
                <a:gridCol w="4636040">
                  <a:extLst>
                    <a:ext uri="{9D8B030D-6E8A-4147-A177-3AD203B41FA5}">
                      <a16:colId xmlns:a16="http://schemas.microsoft.com/office/drawing/2014/main" val="4180706731"/>
                    </a:ext>
                  </a:extLst>
                </a:gridCol>
              </a:tblGrid>
              <a:tr h="423110">
                <a:tc>
                  <a:txBody>
                    <a:bodyPr/>
                    <a:lstStyle/>
                    <a:p>
                      <a:pPr marL="0" marR="0">
                        <a:lnSpc>
                          <a:spcPct val="107000"/>
                        </a:lnSpc>
                        <a:spcBef>
                          <a:spcPts val="0"/>
                        </a:spcBef>
                        <a:spcAft>
                          <a:spcPts val="0"/>
                        </a:spcAft>
                      </a:pPr>
                      <a:r>
                        <a:rPr lang="en-US" sz="2000" dirty="0" err="1">
                          <a:effectLst/>
                          <a:latin typeface="+mn-lt"/>
                        </a:rPr>
                        <a:t>Competencias</a:t>
                      </a:r>
                      <a:r>
                        <a:rPr lang="en-US" sz="2000" dirty="0">
                          <a:effectLst/>
                          <a:latin typeface="+mn-lt"/>
                        </a:rPr>
                        <a:t> </a:t>
                      </a:r>
                      <a:r>
                        <a:rPr lang="en-US" sz="2000" dirty="0" err="1">
                          <a:effectLst/>
                          <a:latin typeface="+mn-lt"/>
                        </a:rPr>
                        <a:t>específicas</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latin typeface="+mn-lt"/>
                        </a:rPr>
                        <a:t>UD</a:t>
                      </a:r>
                      <a:endParaRPr lang="en-US" sz="20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latin typeface="+mn-lt"/>
                        </a:rPr>
                        <a:t>Competencias de la UD</a:t>
                      </a:r>
                      <a:endParaRPr lang="en-US" sz="20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39765346"/>
                  </a:ext>
                </a:extLst>
              </a:tr>
              <a:tr h="3600250">
                <a:tc>
                  <a:txBody>
                    <a:bodyPr/>
                    <a:lstStyle/>
                    <a:p>
                      <a:r>
                        <a:rPr lang="es-ES" sz="2400" b="0" dirty="0" smtClean="0">
                          <a:solidFill>
                            <a:schemeClr val="tx1"/>
                          </a:solidFill>
                          <a:latin typeface="+mn-lt"/>
                        </a:rPr>
                        <a:t>Generar información a través del análisis económico que informe la toma de decisiones en salud sobre los efectos de programas e intervenciones implementados a diferentes niveles (individual, hogar, comunidad, etc.)</a:t>
                      </a:r>
                      <a:endParaRPr lang="es-MX" sz="2400" b="0" dirty="0" smtClean="0">
                        <a:solidFill>
                          <a:schemeClr val="tx1"/>
                        </a:solidFill>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s-ES" sz="2000" b="0" dirty="0">
                          <a:solidFill>
                            <a:schemeClr val="tx1"/>
                          </a:solidFill>
                          <a:effectLst/>
                          <a:latin typeface="+mn-lt"/>
                        </a:rPr>
                        <a:t> </a:t>
                      </a:r>
                      <a:endParaRPr lang="en-US" sz="20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tc>
                  <a:txBody>
                    <a:bodyPr/>
                    <a:lstStyle/>
                    <a:p>
                      <a:pPr marL="0" marR="0">
                        <a:lnSpc>
                          <a:spcPct val="107000"/>
                        </a:lnSpc>
                        <a:spcBef>
                          <a:spcPts val="0"/>
                        </a:spcBef>
                        <a:spcAft>
                          <a:spcPts val="0"/>
                        </a:spcAft>
                      </a:pPr>
                      <a:r>
                        <a:rPr lang="es-MX" sz="2000" b="0" dirty="0">
                          <a:solidFill>
                            <a:schemeClr val="tx1"/>
                          </a:solidFill>
                          <a:effectLst/>
                          <a:latin typeface="+mn-lt"/>
                        </a:rPr>
                        <a:t>Evaluación económica,</a:t>
                      </a:r>
                      <a:endParaRPr lang="en-US" sz="2000" b="0" dirty="0">
                        <a:solidFill>
                          <a:schemeClr val="tx1"/>
                        </a:solidFill>
                        <a:effectLst/>
                        <a:latin typeface="+mn-lt"/>
                      </a:endParaRPr>
                    </a:p>
                    <a:p>
                      <a:pPr marL="0" marR="0">
                        <a:lnSpc>
                          <a:spcPct val="107000"/>
                        </a:lnSpc>
                        <a:spcBef>
                          <a:spcPts val="0"/>
                        </a:spcBef>
                        <a:spcAft>
                          <a:spcPts val="0"/>
                        </a:spcAft>
                      </a:pPr>
                      <a:r>
                        <a:rPr lang="es-MX" sz="2000" b="0" dirty="0">
                          <a:solidFill>
                            <a:schemeClr val="tx1"/>
                          </a:solidFill>
                          <a:effectLst/>
                          <a:latin typeface="+mn-lt"/>
                        </a:rPr>
                        <a:t>Evaluación de impacto,</a:t>
                      </a:r>
                      <a:endParaRPr lang="en-US" sz="2000" b="0" dirty="0">
                        <a:solidFill>
                          <a:schemeClr val="tx1"/>
                        </a:solidFill>
                        <a:effectLst/>
                        <a:latin typeface="+mn-lt"/>
                      </a:endParaRPr>
                    </a:p>
                    <a:p>
                      <a:pPr marL="0" marR="0">
                        <a:lnSpc>
                          <a:spcPct val="107000"/>
                        </a:lnSpc>
                        <a:spcBef>
                          <a:spcPts val="0"/>
                        </a:spcBef>
                        <a:spcAft>
                          <a:spcPts val="0"/>
                        </a:spcAft>
                      </a:pPr>
                      <a:r>
                        <a:rPr lang="es-MX" sz="2000" b="0" dirty="0">
                          <a:solidFill>
                            <a:schemeClr val="tx1"/>
                          </a:solidFill>
                          <a:effectLst/>
                          <a:latin typeface="+mn-lt"/>
                        </a:rPr>
                        <a:t>Economía de la salud I y II.</a:t>
                      </a:r>
                      <a:endParaRPr lang="en-US" sz="2000" b="0" dirty="0">
                        <a:solidFill>
                          <a:schemeClr val="tx1"/>
                        </a:solidFill>
                        <a:effectLst/>
                        <a:latin typeface="+mn-lt"/>
                      </a:endParaRPr>
                    </a:p>
                    <a:p>
                      <a:pPr marL="0" marR="0">
                        <a:lnSpc>
                          <a:spcPct val="107000"/>
                        </a:lnSpc>
                        <a:spcBef>
                          <a:spcPts val="0"/>
                        </a:spcBef>
                        <a:spcAft>
                          <a:spcPts val="0"/>
                        </a:spcAft>
                      </a:pPr>
                      <a:r>
                        <a:rPr lang="es-MX" sz="2000" b="0" dirty="0">
                          <a:solidFill>
                            <a:schemeClr val="tx1"/>
                          </a:solidFill>
                          <a:effectLst/>
                          <a:latin typeface="+mn-lt"/>
                        </a:rPr>
                        <a:t> </a:t>
                      </a:r>
                      <a:endParaRPr lang="en-US" sz="20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s-MX" sz="2000" b="0" noProof="0" dirty="0">
                          <a:solidFill>
                            <a:schemeClr val="tx1"/>
                          </a:solidFill>
                          <a:effectLst/>
                          <a:latin typeface="+mn-lt"/>
                        </a:rPr>
                        <a:t>El alumno será capaz de comprender el proceso de toma de decisiones para la asignación eficiente de recursos dentro del sector salud a través dela evaluación económica.</a:t>
                      </a:r>
                    </a:p>
                    <a:p>
                      <a:pPr marL="342900" marR="0" lvl="0" indent="-342900">
                        <a:lnSpc>
                          <a:spcPct val="107000"/>
                        </a:lnSpc>
                        <a:spcBef>
                          <a:spcPts val="0"/>
                        </a:spcBef>
                        <a:spcAft>
                          <a:spcPts val="0"/>
                        </a:spcAft>
                        <a:buFont typeface="Symbol" panose="05050102010706020507" pitchFamily="18" charset="2"/>
                        <a:buChar char=""/>
                      </a:pPr>
                      <a:r>
                        <a:rPr lang="es-MX" sz="2000" b="0" noProof="0" dirty="0">
                          <a:solidFill>
                            <a:schemeClr val="tx1"/>
                          </a:solidFill>
                          <a:effectLst/>
                          <a:latin typeface="+mn-lt"/>
                        </a:rPr>
                        <a:t>El alumno será capaz de entender la forma cómo los individuos, los hogares y los gobiernos toman decisiones para la aplicación de recursos en favor de una mejor salud tomando en cuenta aspectos relacionados con la demanda y el costo de oportunidad que implican estas decisiones.</a:t>
                      </a:r>
                      <a:endParaRPr lang="es-MX" sz="2000" b="0" noProof="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33892931"/>
                  </a:ext>
                </a:extLst>
              </a:tr>
            </a:tbl>
          </a:graphicData>
        </a:graphic>
      </p:graphicFrame>
    </p:spTree>
    <p:extLst>
      <p:ext uri="{BB962C8B-B14F-4D97-AF65-F5344CB8AC3E}">
        <p14:creationId xmlns:p14="http://schemas.microsoft.com/office/powerpoint/2010/main" val="16318231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C2F18-8E2E-9E42-A001-5A2B5D4C4CA3}"/>
              </a:ext>
            </a:extLst>
          </p:cNvPr>
          <p:cNvSpPr>
            <a:spLocks noGrp="1"/>
          </p:cNvSpPr>
          <p:nvPr>
            <p:ph type="title"/>
          </p:nvPr>
        </p:nvSpPr>
        <p:spPr/>
        <p:txBody>
          <a:bodyPr/>
          <a:lstStyle/>
          <a:p>
            <a:r>
              <a:rPr lang="es-ES_tradnl" dirty="0"/>
              <a:t>Unidades didácticas del área de concentración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7018655"/>
              </p:ext>
            </p:extLst>
          </p:nvPr>
        </p:nvGraphicFramePr>
        <p:xfrm>
          <a:off x="995680" y="1930400"/>
          <a:ext cx="10358119" cy="3864991"/>
        </p:xfrm>
        <a:graphic>
          <a:graphicData uri="http://schemas.openxmlformats.org/drawingml/2006/table">
            <a:tbl>
              <a:tblPr firstRow="1" firstCol="1" bandRow="1">
                <a:tableStyleId>{5C22544A-7EE6-4342-B048-85BDC9FD1C3A}</a:tableStyleId>
              </a:tblPr>
              <a:tblGrid>
                <a:gridCol w="3451727">
                  <a:extLst>
                    <a:ext uri="{9D8B030D-6E8A-4147-A177-3AD203B41FA5}">
                      <a16:colId xmlns:a16="http://schemas.microsoft.com/office/drawing/2014/main" val="2098960480"/>
                    </a:ext>
                  </a:extLst>
                </a:gridCol>
                <a:gridCol w="2297477">
                  <a:extLst>
                    <a:ext uri="{9D8B030D-6E8A-4147-A177-3AD203B41FA5}">
                      <a16:colId xmlns:a16="http://schemas.microsoft.com/office/drawing/2014/main" val="365054807"/>
                    </a:ext>
                  </a:extLst>
                </a:gridCol>
                <a:gridCol w="4608915">
                  <a:extLst>
                    <a:ext uri="{9D8B030D-6E8A-4147-A177-3AD203B41FA5}">
                      <a16:colId xmlns:a16="http://schemas.microsoft.com/office/drawing/2014/main" val="1574346217"/>
                    </a:ext>
                  </a:extLst>
                </a:gridCol>
              </a:tblGrid>
              <a:tr h="538480">
                <a:tc>
                  <a:txBody>
                    <a:bodyPr/>
                    <a:lstStyle/>
                    <a:p>
                      <a:pPr marL="0" marR="0">
                        <a:lnSpc>
                          <a:spcPct val="107000"/>
                        </a:lnSpc>
                        <a:spcBef>
                          <a:spcPts val="0"/>
                        </a:spcBef>
                        <a:spcAft>
                          <a:spcPts val="0"/>
                        </a:spcAft>
                      </a:pPr>
                      <a:r>
                        <a:rPr lang="en-US" sz="2000" dirty="0" err="1">
                          <a:effectLst/>
                          <a:latin typeface="+mn-lt"/>
                        </a:rPr>
                        <a:t>Competencias</a:t>
                      </a:r>
                      <a:r>
                        <a:rPr lang="en-US" sz="2000" dirty="0">
                          <a:effectLst/>
                          <a:latin typeface="+mn-lt"/>
                        </a:rPr>
                        <a:t> </a:t>
                      </a:r>
                      <a:r>
                        <a:rPr lang="en-US" sz="2000" dirty="0" err="1">
                          <a:effectLst/>
                          <a:latin typeface="+mn-lt"/>
                        </a:rPr>
                        <a:t>específicas</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latin typeface="+mn-lt"/>
                        </a:rPr>
                        <a:t>UD</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latin typeface="+mn-lt"/>
                        </a:rPr>
                        <a:t>Competencias de la UD</a:t>
                      </a:r>
                      <a:endParaRPr lang="en-US" sz="20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59154027"/>
                  </a:ext>
                </a:extLst>
              </a:tr>
              <a:tr h="2983132">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s-ES" sz="2400" b="0" dirty="0" smtClean="0">
                          <a:solidFill>
                            <a:schemeClr val="tx1"/>
                          </a:solidFill>
                          <a:latin typeface="+mn-lt"/>
                        </a:rPr>
                        <a:t>Participar en grupos de investigación para apoyar la generación de conocimiento científico en el área de salud pública y economía de la</a:t>
                      </a:r>
                      <a:r>
                        <a:rPr lang="es-ES" sz="2000" b="0" dirty="0" smtClean="0">
                          <a:solidFill>
                            <a:schemeClr val="tx1"/>
                          </a:solidFill>
                          <a:latin typeface="+mn-lt"/>
                        </a:rPr>
                        <a:t> salud.</a:t>
                      </a:r>
                      <a:endParaRPr lang="es-MX" sz="2000" b="0" dirty="0" smtClean="0">
                        <a:solidFill>
                          <a:schemeClr val="tx1"/>
                        </a:solidFill>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000" b="0" dirty="0">
                        <a:solidFill>
                          <a:schemeClr val="tx1"/>
                        </a:solidFill>
                        <a:effectLst/>
                        <a:latin typeface="+mn-lt"/>
                      </a:endParaRPr>
                    </a:p>
                    <a:p>
                      <a:pPr marL="0" marR="0">
                        <a:lnSpc>
                          <a:spcPct val="107000"/>
                        </a:lnSpc>
                        <a:spcBef>
                          <a:spcPts val="0"/>
                        </a:spcBef>
                        <a:spcAft>
                          <a:spcPts val="0"/>
                        </a:spcAft>
                      </a:pPr>
                      <a:r>
                        <a:rPr lang="es-ES" sz="2000" b="0" dirty="0">
                          <a:solidFill>
                            <a:schemeClr val="tx1"/>
                          </a:solidFill>
                          <a:effectLst/>
                          <a:latin typeface="+mn-lt"/>
                        </a:rPr>
                        <a:t> </a:t>
                      </a:r>
                      <a:endParaRPr lang="en-US" sz="20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tc>
                  <a:txBody>
                    <a:bodyPr/>
                    <a:lstStyle/>
                    <a:p>
                      <a:pPr marL="0" marR="0">
                        <a:lnSpc>
                          <a:spcPct val="107000"/>
                        </a:lnSpc>
                        <a:spcBef>
                          <a:spcPts val="0"/>
                        </a:spcBef>
                        <a:spcAft>
                          <a:spcPts val="0"/>
                        </a:spcAft>
                      </a:pPr>
                      <a:r>
                        <a:rPr lang="es-MX" sz="2000" b="0" dirty="0">
                          <a:solidFill>
                            <a:schemeClr val="tx1"/>
                          </a:solidFill>
                          <a:effectLst/>
                          <a:latin typeface="+mn-lt"/>
                        </a:rPr>
                        <a:t>Evaluación económica,</a:t>
                      </a:r>
                      <a:endParaRPr lang="en-US" sz="2000" b="0" dirty="0">
                        <a:solidFill>
                          <a:schemeClr val="tx1"/>
                        </a:solidFill>
                        <a:effectLst/>
                        <a:latin typeface="+mn-lt"/>
                      </a:endParaRPr>
                    </a:p>
                    <a:p>
                      <a:pPr marL="0" marR="0">
                        <a:lnSpc>
                          <a:spcPct val="107000"/>
                        </a:lnSpc>
                        <a:spcBef>
                          <a:spcPts val="0"/>
                        </a:spcBef>
                        <a:spcAft>
                          <a:spcPts val="0"/>
                        </a:spcAft>
                      </a:pPr>
                      <a:r>
                        <a:rPr lang="es-MX" sz="2000" b="0" dirty="0">
                          <a:solidFill>
                            <a:schemeClr val="tx1"/>
                          </a:solidFill>
                          <a:effectLst/>
                          <a:latin typeface="+mn-lt"/>
                        </a:rPr>
                        <a:t>Evaluación de impacto,</a:t>
                      </a:r>
                      <a:endParaRPr lang="en-US" sz="2000" b="0" dirty="0">
                        <a:solidFill>
                          <a:schemeClr val="tx1"/>
                        </a:solidFill>
                        <a:effectLst/>
                        <a:latin typeface="+mn-lt"/>
                      </a:endParaRPr>
                    </a:p>
                    <a:p>
                      <a:pPr marL="0" marR="0">
                        <a:lnSpc>
                          <a:spcPct val="107000"/>
                        </a:lnSpc>
                        <a:spcBef>
                          <a:spcPts val="0"/>
                        </a:spcBef>
                        <a:spcAft>
                          <a:spcPts val="0"/>
                        </a:spcAft>
                      </a:pPr>
                      <a:r>
                        <a:rPr lang="es-MX" sz="2000" b="0" dirty="0">
                          <a:solidFill>
                            <a:schemeClr val="tx1"/>
                          </a:solidFill>
                          <a:effectLst/>
                          <a:latin typeface="+mn-lt"/>
                        </a:rPr>
                        <a:t>Economía de la salud I y II.</a:t>
                      </a:r>
                      <a:endParaRPr lang="en-US" sz="20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457200" marR="0">
                        <a:lnSpc>
                          <a:spcPct val="107000"/>
                        </a:lnSpc>
                        <a:spcBef>
                          <a:spcPts val="0"/>
                        </a:spcBef>
                        <a:spcAft>
                          <a:spcPts val="0"/>
                        </a:spcAft>
                      </a:pPr>
                      <a:r>
                        <a:rPr lang="en-US" sz="2000" b="0" dirty="0">
                          <a:solidFill>
                            <a:schemeClr val="tx1"/>
                          </a:solidFill>
                          <a:effectLst/>
                          <a:latin typeface="+mn-lt"/>
                        </a:rPr>
                        <a:t> NA</a:t>
                      </a:r>
                      <a:endParaRPr lang="en-US" sz="20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6598783"/>
                  </a:ext>
                </a:extLst>
              </a:tr>
            </a:tbl>
          </a:graphicData>
        </a:graphic>
      </p:graphicFrame>
    </p:spTree>
    <p:extLst>
      <p:ext uri="{BB962C8B-B14F-4D97-AF65-F5344CB8AC3E}">
        <p14:creationId xmlns:p14="http://schemas.microsoft.com/office/powerpoint/2010/main" val="20063734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7F5E8-73BA-A148-9E9E-D56751494881}"/>
              </a:ext>
            </a:extLst>
          </p:cNvPr>
          <p:cNvSpPr>
            <a:spLocks noGrp="1"/>
          </p:cNvSpPr>
          <p:nvPr>
            <p:ph type="ctrTitle"/>
          </p:nvPr>
        </p:nvSpPr>
        <p:spPr/>
        <p:txBody>
          <a:bodyPr>
            <a:normAutofit fontScale="90000"/>
          </a:bodyPr>
          <a:lstStyle/>
          <a:p>
            <a:r>
              <a:rPr lang="es-ES_tradnl" dirty="0"/>
              <a:t>Reestructura curricular de los programas de la ESPM</a:t>
            </a:r>
          </a:p>
        </p:txBody>
      </p:sp>
      <p:sp>
        <p:nvSpPr>
          <p:cNvPr id="3" name="Subtitle 2">
            <a:extLst>
              <a:ext uri="{FF2B5EF4-FFF2-40B4-BE49-F238E27FC236}">
                <a16:creationId xmlns:a16="http://schemas.microsoft.com/office/drawing/2014/main" id="{65E24F2C-F696-174A-A365-ED1B06019578}"/>
              </a:ext>
            </a:extLst>
          </p:cNvPr>
          <p:cNvSpPr>
            <a:spLocks noGrp="1"/>
          </p:cNvSpPr>
          <p:nvPr>
            <p:ph type="subTitle" idx="1"/>
          </p:nvPr>
        </p:nvSpPr>
        <p:spPr>
          <a:xfrm>
            <a:off x="220715" y="5734459"/>
            <a:ext cx="8899533" cy="423424"/>
          </a:xfrm>
        </p:spPr>
        <p:txBody>
          <a:bodyPr>
            <a:normAutofit fontScale="92500" lnSpcReduction="10000"/>
          </a:bodyPr>
          <a:lstStyle/>
          <a:p>
            <a:r>
              <a:rPr lang="es-ES_tradnl" sz="2800" dirty="0"/>
              <a:t>MSP con área de concentración en Administración en Salud</a:t>
            </a:r>
          </a:p>
        </p:txBody>
      </p:sp>
    </p:spTree>
    <p:extLst>
      <p:ext uri="{BB962C8B-B14F-4D97-AF65-F5344CB8AC3E}">
        <p14:creationId xmlns:p14="http://schemas.microsoft.com/office/powerpoint/2010/main" val="14343579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957585" y="823799"/>
            <a:ext cx="4138415" cy="1139144"/>
          </a:xfrm>
        </p:spPr>
        <p:txBody>
          <a:bodyPr>
            <a:normAutofit fontScale="90000"/>
          </a:bodyPr>
          <a:lstStyle/>
          <a:p>
            <a:pPr algn="r"/>
            <a:r>
              <a:rPr lang="es-MX" sz="8800" dirty="0"/>
              <a:t>Contenido</a:t>
            </a:r>
          </a:p>
        </p:txBody>
      </p:sp>
      <p:sp>
        <p:nvSpPr>
          <p:cNvPr id="5" name="Marcador de texto 4"/>
          <p:cNvSpPr>
            <a:spLocks noGrp="1"/>
          </p:cNvSpPr>
          <p:nvPr>
            <p:ph type="body" idx="1"/>
          </p:nvPr>
        </p:nvSpPr>
        <p:spPr>
          <a:xfrm>
            <a:off x="6502401" y="823799"/>
            <a:ext cx="4597396" cy="2876331"/>
          </a:xfrm>
        </p:spPr>
        <p:txBody>
          <a:bodyPr>
            <a:normAutofit lnSpcReduction="10000"/>
          </a:bodyPr>
          <a:lstStyle/>
          <a:p>
            <a:r>
              <a:rPr lang="en-US" dirty="0" err="1"/>
              <a:t>Objetivo</a:t>
            </a:r>
            <a:r>
              <a:rPr lang="en-US" dirty="0"/>
              <a:t> de </a:t>
            </a:r>
            <a:r>
              <a:rPr lang="en-US" dirty="0" err="1"/>
              <a:t>formación</a:t>
            </a:r>
            <a:r>
              <a:rPr lang="en-US" dirty="0"/>
              <a:t> del </a:t>
            </a:r>
            <a:r>
              <a:rPr lang="en-US" dirty="0" err="1"/>
              <a:t>programa</a:t>
            </a:r>
            <a:endParaRPr lang="en-US" dirty="0"/>
          </a:p>
          <a:p>
            <a:r>
              <a:rPr lang="en-US" dirty="0" err="1"/>
              <a:t>Perfil</a:t>
            </a:r>
            <a:r>
              <a:rPr lang="en-US" dirty="0"/>
              <a:t> de </a:t>
            </a:r>
            <a:r>
              <a:rPr lang="en-US" dirty="0" err="1"/>
              <a:t>ingreso</a:t>
            </a:r>
            <a:r>
              <a:rPr lang="en-US" dirty="0"/>
              <a:t>: </a:t>
            </a:r>
            <a:r>
              <a:rPr lang="en-US" dirty="0" err="1"/>
              <a:t>competencias</a:t>
            </a:r>
            <a:endParaRPr lang="en-US" dirty="0"/>
          </a:p>
          <a:p>
            <a:r>
              <a:rPr lang="en-US" dirty="0" err="1"/>
              <a:t>Perfil</a:t>
            </a:r>
            <a:r>
              <a:rPr lang="en-US" dirty="0"/>
              <a:t> de </a:t>
            </a:r>
            <a:r>
              <a:rPr lang="en-US" dirty="0" err="1"/>
              <a:t>egreso</a:t>
            </a:r>
            <a:r>
              <a:rPr lang="en-US" dirty="0"/>
              <a:t> :</a:t>
            </a:r>
            <a:r>
              <a:rPr lang="en-US" dirty="0" err="1"/>
              <a:t>comptencias</a:t>
            </a:r>
            <a:r>
              <a:rPr lang="en-US"/>
              <a:t> </a:t>
            </a:r>
            <a:endParaRPr lang="en-US" dirty="0"/>
          </a:p>
          <a:p>
            <a:pPr lvl="1"/>
            <a:r>
              <a:rPr lang="en-US" dirty="0" err="1">
                <a:solidFill>
                  <a:schemeClr val="bg1"/>
                </a:solidFill>
              </a:rPr>
              <a:t>Competencias</a:t>
            </a:r>
            <a:r>
              <a:rPr lang="en-US" dirty="0">
                <a:solidFill>
                  <a:schemeClr val="bg1"/>
                </a:solidFill>
              </a:rPr>
              <a:t> </a:t>
            </a:r>
            <a:r>
              <a:rPr lang="en-US" dirty="0" err="1">
                <a:solidFill>
                  <a:schemeClr val="bg1"/>
                </a:solidFill>
              </a:rPr>
              <a:t>específicas</a:t>
            </a:r>
            <a:r>
              <a:rPr lang="en-US" dirty="0">
                <a:solidFill>
                  <a:schemeClr val="bg1"/>
                </a:solidFill>
              </a:rPr>
              <a:t> del </a:t>
            </a:r>
            <a:r>
              <a:rPr lang="en-US" dirty="0" err="1">
                <a:solidFill>
                  <a:schemeClr val="bg1"/>
                </a:solidFill>
              </a:rPr>
              <a:t>área</a:t>
            </a:r>
            <a:r>
              <a:rPr lang="en-US" dirty="0">
                <a:solidFill>
                  <a:schemeClr val="bg1"/>
                </a:solidFill>
              </a:rPr>
              <a:t> de </a:t>
            </a:r>
            <a:r>
              <a:rPr lang="en-US" dirty="0" err="1">
                <a:solidFill>
                  <a:schemeClr val="bg1"/>
                </a:solidFill>
              </a:rPr>
              <a:t>concencentración</a:t>
            </a:r>
            <a:r>
              <a:rPr lang="en-US" dirty="0">
                <a:solidFill>
                  <a:schemeClr val="bg1"/>
                </a:solidFill>
              </a:rPr>
              <a:t> </a:t>
            </a:r>
          </a:p>
          <a:p>
            <a:pPr lvl="1"/>
            <a:r>
              <a:rPr lang="en-US" dirty="0" err="1">
                <a:solidFill>
                  <a:schemeClr val="bg1"/>
                </a:solidFill>
              </a:rPr>
              <a:t>Mapeo</a:t>
            </a:r>
            <a:r>
              <a:rPr lang="en-US" dirty="0">
                <a:solidFill>
                  <a:schemeClr val="bg1"/>
                </a:solidFill>
              </a:rPr>
              <a:t> de </a:t>
            </a:r>
            <a:r>
              <a:rPr lang="en-US" dirty="0" err="1">
                <a:solidFill>
                  <a:schemeClr val="bg1"/>
                </a:solidFill>
              </a:rPr>
              <a:t>Unidades</a:t>
            </a:r>
            <a:r>
              <a:rPr lang="en-US" dirty="0">
                <a:solidFill>
                  <a:schemeClr val="bg1"/>
                </a:solidFill>
              </a:rPr>
              <a:t> </a:t>
            </a:r>
            <a:r>
              <a:rPr lang="en-US" dirty="0" err="1">
                <a:solidFill>
                  <a:schemeClr val="bg1"/>
                </a:solidFill>
              </a:rPr>
              <a:t>didácticas</a:t>
            </a:r>
            <a:r>
              <a:rPr lang="en-US" dirty="0">
                <a:solidFill>
                  <a:schemeClr val="bg1"/>
                </a:solidFill>
              </a:rPr>
              <a:t> del </a:t>
            </a:r>
            <a:r>
              <a:rPr lang="en-US" dirty="0" err="1">
                <a:solidFill>
                  <a:schemeClr val="bg1"/>
                </a:solidFill>
              </a:rPr>
              <a:t>área</a:t>
            </a:r>
            <a:r>
              <a:rPr lang="en-US" dirty="0">
                <a:solidFill>
                  <a:schemeClr val="bg1"/>
                </a:solidFill>
              </a:rPr>
              <a:t> de </a:t>
            </a:r>
            <a:r>
              <a:rPr lang="en-US" dirty="0" err="1">
                <a:solidFill>
                  <a:schemeClr val="bg1"/>
                </a:solidFill>
              </a:rPr>
              <a:t>concentración</a:t>
            </a:r>
            <a:r>
              <a:rPr lang="en-US" dirty="0">
                <a:solidFill>
                  <a:schemeClr val="bg1"/>
                </a:solidFill>
              </a:rPr>
              <a:t> (</a:t>
            </a:r>
            <a:r>
              <a:rPr lang="en-US" dirty="0" err="1">
                <a:solidFill>
                  <a:schemeClr val="bg1"/>
                </a:solidFill>
              </a:rPr>
              <a:t>Competencias</a:t>
            </a:r>
            <a:r>
              <a:rPr lang="en-US" dirty="0">
                <a:solidFill>
                  <a:schemeClr val="bg1"/>
                </a:solidFill>
              </a:rPr>
              <a:t>/ UD’s)</a:t>
            </a:r>
          </a:p>
          <a:p>
            <a:endParaRPr lang="es-MX" dirty="0"/>
          </a:p>
        </p:txBody>
      </p:sp>
      <p:sp>
        <p:nvSpPr>
          <p:cNvPr id="6" name="Título 3">
            <a:extLst>
              <a:ext uri="{FF2B5EF4-FFF2-40B4-BE49-F238E27FC236}">
                <a16:creationId xmlns:a16="http://schemas.microsoft.com/office/drawing/2014/main" id="{7B348678-7DD5-C945-B825-C6E29157239C}"/>
              </a:ext>
            </a:extLst>
          </p:cNvPr>
          <p:cNvSpPr txBox="1">
            <a:spLocks/>
          </p:cNvSpPr>
          <p:nvPr/>
        </p:nvSpPr>
        <p:spPr>
          <a:xfrm>
            <a:off x="3949671" y="1393371"/>
            <a:ext cx="2146329" cy="2177142"/>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6000" b="0" i="0" kern="1200">
                <a:solidFill>
                  <a:schemeClr val="bg1"/>
                </a:solidFill>
                <a:latin typeface="Franklin Gothic Medium Cond" panose="020B0606030402020204" pitchFamily="34" charset="0"/>
                <a:ea typeface="+mj-ea"/>
                <a:cs typeface="+mj-cs"/>
              </a:defRPr>
            </a:lvl1pPr>
          </a:lstStyle>
          <a:p>
            <a:pPr algn="r"/>
            <a:r>
              <a:rPr lang="es-MX" sz="15000" b="1" dirty="0">
                <a:solidFill>
                  <a:schemeClr val="bg1">
                    <a:alpha val="32000"/>
                  </a:schemeClr>
                </a:solidFill>
                <a:latin typeface="Arial Narrow" panose="020B0604020202020204" pitchFamily="34" charset="0"/>
                <a:cs typeface="Arial Narrow" panose="020B0604020202020204" pitchFamily="34" charset="0"/>
              </a:rPr>
              <a:t>01</a:t>
            </a:r>
          </a:p>
        </p:txBody>
      </p:sp>
      <p:cxnSp>
        <p:nvCxnSpPr>
          <p:cNvPr id="8" name="Straight Connector 7">
            <a:extLst>
              <a:ext uri="{FF2B5EF4-FFF2-40B4-BE49-F238E27FC236}">
                <a16:creationId xmlns:a16="http://schemas.microsoft.com/office/drawing/2014/main" id="{41038971-D864-CF43-98B4-BDD484749124}"/>
              </a:ext>
            </a:extLst>
          </p:cNvPr>
          <p:cNvCxnSpPr/>
          <p:nvPr/>
        </p:nvCxnSpPr>
        <p:spPr>
          <a:xfrm>
            <a:off x="6299200" y="444500"/>
            <a:ext cx="0" cy="342900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62041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7754A9-90E4-47D3-8C9A-6684D432E579}"/>
              </a:ext>
            </a:extLst>
          </p:cNvPr>
          <p:cNvSpPr>
            <a:spLocks noGrp="1"/>
          </p:cNvSpPr>
          <p:nvPr>
            <p:ph type="title"/>
          </p:nvPr>
        </p:nvSpPr>
        <p:spPr/>
        <p:txBody>
          <a:bodyPr/>
          <a:lstStyle/>
          <a:p>
            <a:r>
              <a:rPr lang="es-ES" dirty="0"/>
              <a:t>Objetivo de formación del programa </a:t>
            </a:r>
            <a:endParaRPr lang="es-MX" dirty="0"/>
          </a:p>
        </p:txBody>
      </p:sp>
      <p:sp>
        <p:nvSpPr>
          <p:cNvPr id="3" name="Marcador de contenido 2">
            <a:extLst>
              <a:ext uri="{FF2B5EF4-FFF2-40B4-BE49-F238E27FC236}">
                <a16:creationId xmlns:a16="http://schemas.microsoft.com/office/drawing/2014/main" id="{8680721B-BF70-49DA-B799-A3A59D4FF3A8}"/>
              </a:ext>
            </a:extLst>
          </p:cNvPr>
          <p:cNvSpPr>
            <a:spLocks noGrp="1"/>
          </p:cNvSpPr>
          <p:nvPr>
            <p:ph idx="1"/>
          </p:nvPr>
        </p:nvSpPr>
        <p:spPr/>
        <p:txBody>
          <a:bodyPr/>
          <a:lstStyle/>
          <a:p>
            <a:pPr>
              <a:lnSpc>
                <a:spcPct val="200000"/>
              </a:lnSpc>
            </a:pPr>
            <a:r>
              <a:rPr lang="es-MX" dirty="0"/>
              <a:t>Formar líderes capaces de gestionar servicios y sistemas de salud para mejorar las condiciones de salud de la población.</a:t>
            </a:r>
          </a:p>
        </p:txBody>
      </p:sp>
    </p:spTree>
    <p:extLst>
      <p:ext uri="{BB962C8B-B14F-4D97-AF65-F5344CB8AC3E}">
        <p14:creationId xmlns:p14="http://schemas.microsoft.com/office/powerpoint/2010/main" val="21136226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2E75D9-8798-43DB-81D6-02A1E413935D}"/>
              </a:ext>
            </a:extLst>
          </p:cNvPr>
          <p:cNvSpPr>
            <a:spLocks noGrp="1"/>
          </p:cNvSpPr>
          <p:nvPr>
            <p:ph type="title"/>
          </p:nvPr>
        </p:nvSpPr>
        <p:spPr/>
        <p:txBody>
          <a:bodyPr/>
          <a:lstStyle/>
          <a:p>
            <a:r>
              <a:rPr lang="es-ES" dirty="0"/>
              <a:t>Perfil de ingreso </a:t>
            </a:r>
            <a:br>
              <a:rPr lang="es-ES" dirty="0"/>
            </a:br>
            <a:r>
              <a:rPr lang="es-ES" dirty="0"/>
              <a:t>Competencias de Ingreso</a:t>
            </a:r>
            <a:endParaRPr lang="es-MX" dirty="0"/>
          </a:p>
        </p:txBody>
      </p:sp>
      <p:sp>
        <p:nvSpPr>
          <p:cNvPr id="3" name="Marcador de contenido 2">
            <a:extLst>
              <a:ext uri="{FF2B5EF4-FFF2-40B4-BE49-F238E27FC236}">
                <a16:creationId xmlns:a16="http://schemas.microsoft.com/office/drawing/2014/main" id="{9E4168C9-F5BA-4ACC-BD7B-F93B63F62584}"/>
              </a:ext>
            </a:extLst>
          </p:cNvPr>
          <p:cNvSpPr>
            <a:spLocks noGrp="1"/>
          </p:cNvSpPr>
          <p:nvPr>
            <p:ph idx="1"/>
          </p:nvPr>
        </p:nvSpPr>
        <p:spPr>
          <a:xfrm>
            <a:off x="838200" y="1717010"/>
            <a:ext cx="10515600" cy="4351338"/>
          </a:xfrm>
        </p:spPr>
        <p:txBody>
          <a:bodyPr>
            <a:normAutofit/>
          </a:bodyPr>
          <a:lstStyle/>
          <a:p>
            <a:pPr>
              <a:lnSpc>
                <a:spcPct val="150000"/>
              </a:lnSpc>
            </a:pPr>
            <a:r>
              <a:rPr lang="es-MX" sz="2800" i="0" u="none" strike="noStrike" cap="none" dirty="0">
                <a:solidFill>
                  <a:schemeClr val="tx1"/>
                </a:solidFill>
                <a:effectLst/>
                <a:latin typeface="+mn-lt"/>
                <a:ea typeface="+mn-ea"/>
                <a:cs typeface="+mn-cs"/>
                <a:sym typeface="Arial"/>
              </a:rPr>
              <a:t>Interés por la salud pública y la administración en salud.</a:t>
            </a:r>
          </a:p>
          <a:p>
            <a:r>
              <a:rPr lang="es-MX" sz="2800" i="0" u="none" strike="noStrike" cap="none" dirty="0">
                <a:solidFill>
                  <a:schemeClr val="tx1"/>
                </a:solidFill>
                <a:effectLst/>
                <a:latin typeface="+mn-lt"/>
                <a:ea typeface="+mn-ea"/>
                <a:cs typeface="+mn-cs"/>
                <a:sym typeface="Arial"/>
              </a:rPr>
              <a:t>Experiencia documentada (laboral o voluntariado) en instituciones o áreas relacionadas con la salud. </a:t>
            </a:r>
          </a:p>
          <a:p>
            <a:r>
              <a:rPr lang="es-MX" sz="2800" i="0" u="none" strike="noStrike" cap="none" dirty="0">
                <a:solidFill>
                  <a:schemeClr val="tx1"/>
                </a:solidFill>
                <a:effectLst/>
                <a:latin typeface="+mn-lt"/>
                <a:ea typeface="+mn-ea"/>
                <a:cs typeface="+mn-cs"/>
                <a:sym typeface="Arial"/>
              </a:rPr>
              <a:t>Disposición para realizar trabajo comunitario.</a:t>
            </a:r>
          </a:p>
          <a:p>
            <a:r>
              <a:rPr lang="es-MX" sz="2800" i="0" u="none" strike="noStrike" cap="none" dirty="0">
                <a:solidFill>
                  <a:schemeClr val="tx1"/>
                </a:solidFill>
                <a:effectLst/>
                <a:latin typeface="+mn-lt"/>
                <a:ea typeface="+mn-ea"/>
                <a:cs typeface="+mn-cs"/>
                <a:sym typeface="Arial"/>
              </a:rPr>
              <a:t>Disposición para trabajar en equipo.</a:t>
            </a:r>
          </a:p>
          <a:p>
            <a:r>
              <a:rPr lang="es-MX" sz="2800" i="0" u="none" strike="noStrike" cap="none" dirty="0">
                <a:solidFill>
                  <a:schemeClr val="tx1"/>
                </a:solidFill>
                <a:effectLst/>
                <a:latin typeface="+mn-lt"/>
                <a:ea typeface="+mn-ea"/>
                <a:cs typeface="+mn-cs"/>
                <a:sym typeface="Arial"/>
              </a:rPr>
              <a:t>Habilidades de redacción y comprensión lectora.</a:t>
            </a:r>
          </a:p>
          <a:p>
            <a:pPr marL="0" indent="0">
              <a:buNone/>
            </a:pPr>
            <a:endParaRPr lang="es-MX" sz="2800" i="0" u="none" strike="noStrike" cap="none" dirty="0">
              <a:solidFill>
                <a:schemeClr val="tx1"/>
              </a:solidFill>
              <a:effectLst/>
              <a:latin typeface="+mn-lt"/>
              <a:ea typeface="+mn-ea"/>
              <a:cs typeface="+mn-cs"/>
              <a:sym typeface="Arial"/>
            </a:endParaRPr>
          </a:p>
          <a:p>
            <a:endParaRPr lang="es-MX" dirty="0"/>
          </a:p>
        </p:txBody>
      </p:sp>
    </p:spTree>
    <p:extLst>
      <p:ext uri="{BB962C8B-B14F-4D97-AF65-F5344CB8AC3E}">
        <p14:creationId xmlns:p14="http://schemas.microsoft.com/office/powerpoint/2010/main" val="11019093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75EA8-9848-1B49-92C5-432D8EFEFAFB}"/>
              </a:ext>
            </a:extLst>
          </p:cNvPr>
          <p:cNvSpPr>
            <a:spLocks noGrp="1"/>
          </p:cNvSpPr>
          <p:nvPr>
            <p:ph type="title"/>
          </p:nvPr>
        </p:nvSpPr>
        <p:spPr/>
        <p:txBody>
          <a:bodyPr/>
          <a:lstStyle/>
          <a:p>
            <a:r>
              <a:rPr lang="es-ES_tradnl" dirty="0"/>
              <a:t>Perfil de egreso</a:t>
            </a:r>
            <a:br>
              <a:rPr lang="es-ES_tradnl" dirty="0"/>
            </a:br>
            <a:r>
              <a:rPr lang="es-ES_tradnl" dirty="0"/>
              <a:t>Competencias de Egreso</a:t>
            </a:r>
          </a:p>
        </p:txBody>
      </p:sp>
      <p:sp>
        <p:nvSpPr>
          <p:cNvPr id="3" name="Content Placeholder 2">
            <a:extLst>
              <a:ext uri="{FF2B5EF4-FFF2-40B4-BE49-F238E27FC236}">
                <a16:creationId xmlns:a16="http://schemas.microsoft.com/office/drawing/2014/main" id="{9C9ED797-3EFF-6040-9108-27E68DE7FE48}"/>
              </a:ext>
            </a:extLst>
          </p:cNvPr>
          <p:cNvSpPr>
            <a:spLocks noGrp="1"/>
          </p:cNvSpPr>
          <p:nvPr>
            <p:ph idx="1"/>
          </p:nvPr>
        </p:nvSpPr>
        <p:spPr/>
        <p:txBody>
          <a:bodyPr>
            <a:normAutofit/>
          </a:bodyPr>
          <a:lstStyle/>
          <a:p>
            <a:pPr>
              <a:lnSpc>
                <a:spcPct val="100000"/>
              </a:lnSpc>
            </a:pPr>
            <a:r>
              <a:rPr lang="es-MX" dirty="0"/>
              <a:t>Identificar problemas, necesidades y requerimientos de los servicios de salud.</a:t>
            </a:r>
          </a:p>
          <a:p>
            <a:pPr>
              <a:lnSpc>
                <a:spcPct val="100000"/>
              </a:lnSpc>
            </a:pPr>
            <a:r>
              <a:rPr lang="es-MX" dirty="0"/>
              <a:t>Aplicar herramientas de la administración para la gestión de  servicios y recursos para la salud individual y poblacional con responsabilidad, ética, equidad y compromiso social.</a:t>
            </a:r>
          </a:p>
          <a:p>
            <a:pPr>
              <a:lnSpc>
                <a:spcPct val="100000"/>
              </a:lnSpc>
            </a:pPr>
            <a:r>
              <a:rPr lang="es-MX" dirty="0"/>
              <a:t>Dirigir organizaciones e instituciones públicas, sociales y privadas, del ámbito local, nacional o internacional de la salud. </a:t>
            </a:r>
          </a:p>
          <a:p>
            <a:endParaRPr lang="es-MX" dirty="0"/>
          </a:p>
          <a:p>
            <a:endParaRPr lang="es-ES_tradnl" dirty="0"/>
          </a:p>
        </p:txBody>
      </p:sp>
    </p:spTree>
    <p:extLst>
      <p:ext uri="{BB962C8B-B14F-4D97-AF65-F5344CB8AC3E}">
        <p14:creationId xmlns:p14="http://schemas.microsoft.com/office/powerpoint/2010/main" val="14432506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C2F18-8E2E-9E42-A001-5A2B5D4C4CA3}"/>
              </a:ext>
            </a:extLst>
          </p:cNvPr>
          <p:cNvSpPr>
            <a:spLocks noGrp="1"/>
          </p:cNvSpPr>
          <p:nvPr>
            <p:ph type="title"/>
          </p:nvPr>
        </p:nvSpPr>
        <p:spPr/>
        <p:txBody>
          <a:bodyPr/>
          <a:lstStyle/>
          <a:p>
            <a:r>
              <a:rPr lang="es-ES_tradnl" dirty="0"/>
              <a:t>Competencias específicas del área de concentración </a:t>
            </a:r>
          </a:p>
        </p:txBody>
      </p:sp>
      <p:sp>
        <p:nvSpPr>
          <p:cNvPr id="3" name="Content Placeholder 2">
            <a:extLst>
              <a:ext uri="{FF2B5EF4-FFF2-40B4-BE49-F238E27FC236}">
                <a16:creationId xmlns:a16="http://schemas.microsoft.com/office/drawing/2014/main" id="{0982643A-82A2-B049-915B-FFF870384EB6}"/>
              </a:ext>
            </a:extLst>
          </p:cNvPr>
          <p:cNvSpPr>
            <a:spLocks noGrp="1"/>
          </p:cNvSpPr>
          <p:nvPr>
            <p:ph idx="1"/>
          </p:nvPr>
        </p:nvSpPr>
        <p:spPr/>
        <p:txBody>
          <a:bodyPr>
            <a:normAutofit lnSpcReduction="10000"/>
          </a:bodyPr>
          <a:lstStyle/>
          <a:p>
            <a:r>
              <a:rPr lang="es-MX" dirty="0"/>
              <a:t>Analizar los factores organizacionales y del entorno que inciden en la gestión de los servicios de salud para satisfacer las necesidades de salud de la población. </a:t>
            </a:r>
          </a:p>
          <a:p>
            <a:r>
              <a:rPr lang="es-MX" dirty="0"/>
              <a:t>Gestionar planes, programas, estrategias, proyectos, servicios y recursos de salud para mejorar la calidad y asegurar la continuidad de la atención.</a:t>
            </a:r>
          </a:p>
          <a:p>
            <a:r>
              <a:rPr lang="es-MX" dirty="0"/>
              <a:t>Evaluar el desempeño de las organizaciones y personas proveedoras de servicios de atención a la salud aplicando metodologías innovadoras.</a:t>
            </a:r>
          </a:p>
          <a:p>
            <a:r>
              <a:rPr lang="es-MX" dirty="0"/>
              <a:t>Proponer iniciativas para optimizar el funcionamiento y mejorar el desempeño de las organizaciones y servicios de salud.</a:t>
            </a:r>
            <a:endParaRPr lang="es-ES_tradnl" dirty="0"/>
          </a:p>
        </p:txBody>
      </p:sp>
    </p:spTree>
    <p:extLst>
      <p:ext uri="{BB962C8B-B14F-4D97-AF65-F5344CB8AC3E}">
        <p14:creationId xmlns:p14="http://schemas.microsoft.com/office/powerpoint/2010/main" val="370460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7754A9-90E4-47D3-8C9A-6684D432E579}"/>
              </a:ext>
            </a:extLst>
          </p:cNvPr>
          <p:cNvSpPr>
            <a:spLocks noGrp="1"/>
          </p:cNvSpPr>
          <p:nvPr>
            <p:ph type="title"/>
          </p:nvPr>
        </p:nvSpPr>
        <p:spPr/>
        <p:txBody>
          <a:bodyPr/>
          <a:lstStyle/>
          <a:p>
            <a:r>
              <a:rPr lang="es-ES" dirty="0"/>
              <a:t>Objetivo de formación del programa </a:t>
            </a:r>
            <a:endParaRPr lang="es-MX" dirty="0"/>
          </a:p>
        </p:txBody>
      </p:sp>
      <p:sp>
        <p:nvSpPr>
          <p:cNvPr id="3" name="Marcador de contenido 2">
            <a:extLst>
              <a:ext uri="{FF2B5EF4-FFF2-40B4-BE49-F238E27FC236}">
                <a16:creationId xmlns:a16="http://schemas.microsoft.com/office/drawing/2014/main" id="{8680721B-BF70-49DA-B799-A3A59D4FF3A8}"/>
              </a:ext>
            </a:extLst>
          </p:cNvPr>
          <p:cNvSpPr>
            <a:spLocks noGrp="1"/>
          </p:cNvSpPr>
          <p:nvPr>
            <p:ph idx="1"/>
          </p:nvPr>
        </p:nvSpPr>
        <p:spPr/>
        <p:txBody>
          <a:bodyPr/>
          <a:lstStyle/>
          <a:p>
            <a:r>
              <a:rPr lang="es-MX" dirty="0"/>
              <a:t>Formar profesionales competentes en el desarrollo de investigación independiente y original para la generación de </a:t>
            </a:r>
            <a:r>
              <a:rPr lang="es-MX" dirty="0">
                <a:latin typeface="+mj-lt"/>
              </a:rPr>
              <a:t>evidencia</a:t>
            </a:r>
            <a:r>
              <a:rPr lang="es-MX" dirty="0"/>
              <a:t> en el campo de los Sistemas de Salud, que oriente las políticas públicas en la materia y contribuyan a la equidad social. Además, con capacidades para formar recursos humanos con un amplio sentido ético y </a:t>
            </a:r>
            <a:r>
              <a:rPr lang="es-MX" dirty="0" smtClean="0"/>
              <a:t>humanístico.</a:t>
            </a:r>
            <a:endParaRPr lang="es-MX" dirty="0"/>
          </a:p>
        </p:txBody>
      </p:sp>
    </p:spTree>
    <p:extLst>
      <p:ext uri="{BB962C8B-B14F-4D97-AF65-F5344CB8AC3E}">
        <p14:creationId xmlns:p14="http://schemas.microsoft.com/office/powerpoint/2010/main" val="163669058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C2F18-8E2E-9E42-A001-5A2B5D4C4CA3}"/>
              </a:ext>
            </a:extLst>
          </p:cNvPr>
          <p:cNvSpPr>
            <a:spLocks noGrp="1"/>
          </p:cNvSpPr>
          <p:nvPr>
            <p:ph type="title"/>
          </p:nvPr>
        </p:nvSpPr>
        <p:spPr>
          <a:xfrm>
            <a:off x="786581" y="152401"/>
            <a:ext cx="10515600" cy="609600"/>
          </a:xfrm>
        </p:spPr>
        <p:txBody>
          <a:bodyPr>
            <a:normAutofit/>
          </a:bodyPr>
          <a:lstStyle/>
          <a:p>
            <a:r>
              <a:rPr lang="es-ES_tradnl" sz="3600" dirty="0"/>
              <a:t>Unidades didácticas del área de concentración</a:t>
            </a:r>
          </a:p>
        </p:txBody>
      </p:sp>
      <p:graphicFrame>
        <p:nvGraphicFramePr>
          <p:cNvPr id="4" name="Marcador de contenido 3">
            <a:extLst>
              <a:ext uri="{FF2B5EF4-FFF2-40B4-BE49-F238E27FC236}">
                <a16:creationId xmlns:a16="http://schemas.microsoft.com/office/drawing/2014/main" id="{CC6496E1-7EDD-4E4E-83B6-8FF250FB91B4}"/>
              </a:ext>
            </a:extLst>
          </p:cNvPr>
          <p:cNvGraphicFramePr>
            <a:graphicFrameLocks noGrp="1"/>
          </p:cNvGraphicFramePr>
          <p:nvPr>
            <p:ph idx="1"/>
            <p:extLst/>
          </p:nvPr>
        </p:nvGraphicFramePr>
        <p:xfrm>
          <a:off x="760771" y="762001"/>
          <a:ext cx="10567219" cy="6321126"/>
        </p:xfrm>
        <a:graphic>
          <a:graphicData uri="http://schemas.openxmlformats.org/drawingml/2006/table">
            <a:tbl>
              <a:tblPr firstRow="1" bandRow="1">
                <a:tableStyleId>{5C22544A-7EE6-4342-B048-85BDC9FD1C3A}</a:tableStyleId>
              </a:tblPr>
              <a:tblGrid>
                <a:gridCol w="3556819">
                  <a:extLst>
                    <a:ext uri="{9D8B030D-6E8A-4147-A177-3AD203B41FA5}">
                      <a16:colId xmlns:a16="http://schemas.microsoft.com/office/drawing/2014/main" val="957476774"/>
                    </a:ext>
                  </a:extLst>
                </a:gridCol>
                <a:gridCol w="2482702">
                  <a:extLst>
                    <a:ext uri="{9D8B030D-6E8A-4147-A177-3AD203B41FA5}">
                      <a16:colId xmlns:a16="http://schemas.microsoft.com/office/drawing/2014/main" val="3374847469"/>
                    </a:ext>
                  </a:extLst>
                </a:gridCol>
                <a:gridCol w="4527698">
                  <a:extLst>
                    <a:ext uri="{9D8B030D-6E8A-4147-A177-3AD203B41FA5}">
                      <a16:colId xmlns:a16="http://schemas.microsoft.com/office/drawing/2014/main" val="2126786552"/>
                    </a:ext>
                  </a:extLst>
                </a:gridCol>
              </a:tblGrid>
              <a:tr h="606634">
                <a:tc>
                  <a:txBody>
                    <a:bodyPr/>
                    <a:lstStyle/>
                    <a:p>
                      <a:r>
                        <a:rPr lang="es-ES" sz="1600" dirty="0">
                          <a:latin typeface="+mj-lt"/>
                        </a:rPr>
                        <a:t>Competencias específicas</a:t>
                      </a:r>
                      <a:endParaRPr lang="es-MX" sz="1600" dirty="0">
                        <a:latin typeface="+mj-lt"/>
                      </a:endParaRPr>
                    </a:p>
                  </a:txBody>
                  <a:tcPr/>
                </a:tc>
                <a:tc>
                  <a:txBody>
                    <a:bodyPr/>
                    <a:lstStyle/>
                    <a:p>
                      <a:r>
                        <a:rPr lang="es-ES" sz="1600" dirty="0" err="1">
                          <a:latin typeface="+mj-lt"/>
                        </a:rPr>
                        <a:t>UDs</a:t>
                      </a:r>
                      <a:endParaRPr lang="es-MX" sz="1600" dirty="0">
                        <a:latin typeface="+mj-lt"/>
                      </a:endParaRPr>
                    </a:p>
                  </a:txBody>
                  <a:tcPr/>
                </a:tc>
                <a:tc>
                  <a:txBody>
                    <a:bodyPr/>
                    <a:lstStyle/>
                    <a:p>
                      <a:r>
                        <a:rPr lang="es-ES" sz="1600" dirty="0">
                          <a:latin typeface="+mj-lt"/>
                        </a:rPr>
                        <a:t>Competencias de UD</a:t>
                      </a:r>
                      <a:endParaRPr lang="es-MX" sz="1600" dirty="0">
                        <a:latin typeface="+mj-lt"/>
                      </a:endParaRPr>
                    </a:p>
                  </a:txBody>
                  <a:tcPr/>
                </a:tc>
                <a:extLst>
                  <a:ext uri="{0D108BD9-81ED-4DB2-BD59-A6C34878D82A}">
                    <a16:rowId xmlns:a16="http://schemas.microsoft.com/office/drawing/2014/main" val="276687053"/>
                  </a:ext>
                </a:extLst>
              </a:tr>
              <a:tr h="1296367">
                <a:tc rowSpan="2">
                  <a:txBody>
                    <a:bodyPr/>
                    <a:lstStyle/>
                    <a:p>
                      <a:r>
                        <a:rPr lang="es-MX" sz="1600" dirty="0">
                          <a:latin typeface="+mj-lt"/>
                        </a:rPr>
                        <a:t>Analizar los factores organizacionales y del entorno que inciden en la gestión de los servicios de salud para satisfacer las necesidades de salud de la población.</a:t>
                      </a:r>
                    </a:p>
                  </a:txBody>
                  <a:tcPr anchor="ctr"/>
                </a:tc>
                <a:tc>
                  <a:txBody>
                    <a:bodyPr/>
                    <a:lstStyle/>
                    <a:p>
                      <a:r>
                        <a:rPr lang="es-MX" sz="1600" dirty="0">
                          <a:latin typeface="+mj-lt"/>
                        </a:rPr>
                        <a:t>Gestión e Innovación en Salud Pública</a:t>
                      </a:r>
                      <a:br>
                        <a:rPr lang="es-MX" sz="1600" dirty="0">
                          <a:latin typeface="+mj-lt"/>
                        </a:rPr>
                      </a:br>
                      <a:endParaRPr lang="es-MX" sz="1600" dirty="0">
                        <a:latin typeface="+mj-lt"/>
                      </a:endParaRPr>
                    </a:p>
                  </a:txBody>
                  <a:tcPr/>
                </a:tc>
                <a:tc>
                  <a:txBody>
                    <a:bodyPr/>
                    <a:lstStyle/>
                    <a:p>
                      <a:pPr marL="285750" indent="-285750">
                        <a:buFont typeface="Arial" panose="020B0604020202020204" pitchFamily="34" charset="0"/>
                        <a:buChar char="•"/>
                      </a:pPr>
                      <a:r>
                        <a:rPr lang="es-ES" sz="1600" kern="1200" dirty="0">
                          <a:solidFill>
                            <a:schemeClr val="dk1"/>
                          </a:solidFill>
                          <a:effectLst/>
                          <a:latin typeface="+mj-lt"/>
                          <a:ea typeface="+mn-ea"/>
                          <a:cs typeface="+mn-cs"/>
                        </a:rPr>
                        <a:t>Aplicar modelos y técnicas gerenciales para la conducción de organizaciones de salud, o partes de ellas, relacionadas con la atención y orientadas a la mejora de la situación de salud de grupos poblacionales</a:t>
                      </a:r>
                      <a:endParaRPr lang="es-MX" sz="1600" dirty="0">
                        <a:latin typeface="+mj-lt"/>
                      </a:endParaRPr>
                    </a:p>
                  </a:txBody>
                  <a:tcPr/>
                </a:tc>
                <a:extLst>
                  <a:ext uri="{0D108BD9-81ED-4DB2-BD59-A6C34878D82A}">
                    <a16:rowId xmlns:a16="http://schemas.microsoft.com/office/drawing/2014/main" val="2752508399"/>
                  </a:ext>
                </a:extLst>
              </a:tr>
              <a:tr h="606634">
                <a:tc vMerge="1">
                  <a:txBody>
                    <a:bodyPr/>
                    <a:lstStyle/>
                    <a:p>
                      <a:endParaRPr lang="es-MX" sz="1400" dirty="0"/>
                    </a:p>
                  </a:txBody>
                  <a:tcPr/>
                </a:tc>
                <a:tc>
                  <a:txBody>
                    <a:bodyPr/>
                    <a:lstStyle/>
                    <a:p>
                      <a:pPr marL="0" algn="l" defTabSz="914400" rtl="0" eaLnBrk="1" latinLnBrk="0" hangingPunct="1"/>
                      <a:r>
                        <a:rPr lang="es-MX" sz="1600" kern="1200" dirty="0">
                          <a:solidFill>
                            <a:schemeClr val="dk1"/>
                          </a:solidFill>
                          <a:latin typeface="+mj-lt"/>
                          <a:ea typeface="+mn-ea"/>
                          <a:cs typeface="+mn-cs"/>
                        </a:rPr>
                        <a:t>Proyecto de Titulación I</a:t>
                      </a:r>
                    </a:p>
                  </a:txBody>
                  <a:tcPr/>
                </a:tc>
                <a:tc>
                  <a:txBody>
                    <a:bodyPr/>
                    <a:lstStyle/>
                    <a:p>
                      <a:pPr marL="285750" indent="-285750" algn="l" defTabSz="914400" rtl="0" eaLnBrk="1" latinLnBrk="0" hangingPunct="1">
                        <a:buFont typeface="Arial" panose="020B0604020202020204" pitchFamily="34" charset="0"/>
                        <a:buChar char="•"/>
                      </a:pPr>
                      <a:r>
                        <a:rPr lang="es-MX" sz="1600" kern="1200" dirty="0">
                          <a:solidFill>
                            <a:schemeClr val="dk1"/>
                          </a:solidFill>
                          <a:effectLst/>
                          <a:latin typeface="+mj-lt"/>
                          <a:ea typeface="+mn-ea"/>
                          <a:cs typeface="+mn-cs"/>
                        </a:rPr>
                        <a:t>Identificar y relacionar adecuadamente los antecedentes y elementos determinantes de los problemas </a:t>
                      </a:r>
                      <a:r>
                        <a:rPr lang="es-MX" sz="1600" kern="1200" dirty="0">
                          <a:solidFill>
                            <a:schemeClr val="tx1"/>
                          </a:solidFill>
                          <a:effectLst/>
                          <a:latin typeface="+mj-lt"/>
                          <a:ea typeface="+mn-ea"/>
                          <a:cs typeface="+mn-cs"/>
                        </a:rPr>
                        <a:t>de administración </a:t>
                      </a:r>
                      <a:r>
                        <a:rPr lang="es-MX" sz="1600" kern="1200" dirty="0">
                          <a:solidFill>
                            <a:schemeClr val="dk1"/>
                          </a:solidFill>
                          <a:effectLst/>
                          <a:latin typeface="+mj-lt"/>
                          <a:ea typeface="+mn-ea"/>
                          <a:cs typeface="+mn-cs"/>
                        </a:rPr>
                        <a:t>y gestión de los servicios de salud. </a:t>
                      </a:r>
                    </a:p>
                  </a:txBody>
                  <a:tcPr/>
                </a:tc>
                <a:extLst>
                  <a:ext uri="{0D108BD9-81ED-4DB2-BD59-A6C34878D82A}">
                    <a16:rowId xmlns:a16="http://schemas.microsoft.com/office/drawing/2014/main" val="1957860115"/>
                  </a:ext>
                </a:extLst>
              </a:tr>
              <a:tr h="847625">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600" dirty="0">
                          <a:latin typeface="+mj-lt"/>
                        </a:rPr>
                        <a:t>Gestionar planes, programas, estrategias, proyectos, servicios y recursos de salud para mejorar la calidad y asegurar la continuidad de la atención.</a:t>
                      </a:r>
                    </a:p>
                  </a:txBody>
                  <a:tcPr anchor="ctr"/>
                </a:tc>
                <a:tc>
                  <a:txBody>
                    <a:bodyPr/>
                    <a:lstStyle/>
                    <a:p>
                      <a:r>
                        <a:rPr lang="es-MX" sz="1600" dirty="0">
                          <a:solidFill>
                            <a:srgbClr val="000000"/>
                          </a:solidFill>
                          <a:effectLst/>
                          <a:latin typeface="+mj-lt"/>
                          <a:ea typeface="Times New Roman" panose="02020603050405020304" pitchFamily="18" charset="0"/>
                          <a:cs typeface="Calibri" panose="020F0502020204030204" pitchFamily="34" charset="0"/>
                        </a:rPr>
                        <a:t>Gestión y administración de recursos para la salud</a:t>
                      </a:r>
                      <a:endParaRPr lang="es-MX" sz="1600" dirty="0">
                        <a:latin typeface="+mj-lt"/>
                      </a:endParaRPr>
                    </a:p>
                  </a:txBody>
                  <a:tcPr/>
                </a:tc>
                <a:tc>
                  <a:txBody>
                    <a:bodyPr/>
                    <a:lstStyle/>
                    <a:p>
                      <a:pPr marL="285750" indent="-285750">
                        <a:buFont typeface="Arial" panose="020B0604020202020204" pitchFamily="34" charset="0"/>
                        <a:buChar char="•"/>
                      </a:pPr>
                      <a:r>
                        <a:rPr lang="es-MX" sz="1600" kern="1200" dirty="0">
                          <a:solidFill>
                            <a:schemeClr val="dk1"/>
                          </a:solidFill>
                          <a:effectLst/>
                          <a:latin typeface="+mj-lt"/>
                          <a:ea typeface="+mn-ea"/>
                          <a:cs typeface="+mn-cs"/>
                        </a:rPr>
                        <a:t>Aplicar  herramientas de gestión  para mejorar la eficiencia en la  utilización de los recursos para la salud y contribuir a  mejorar la calidad de la atención.</a:t>
                      </a:r>
                      <a:endParaRPr lang="es-MX" sz="1600" dirty="0">
                        <a:latin typeface="+mj-lt"/>
                      </a:endParaRPr>
                    </a:p>
                  </a:txBody>
                  <a:tcPr/>
                </a:tc>
                <a:extLst>
                  <a:ext uri="{0D108BD9-81ED-4DB2-BD59-A6C34878D82A}">
                    <a16:rowId xmlns:a16="http://schemas.microsoft.com/office/drawing/2014/main" val="3200751282"/>
                  </a:ext>
                </a:extLst>
              </a:tr>
              <a:tr h="847625">
                <a:tc vMerge="1">
                  <a:txBody>
                    <a:bodyPr/>
                    <a:lstStyle/>
                    <a:p>
                      <a:endParaRPr lang="es-MX" sz="1400" dirty="0"/>
                    </a:p>
                  </a:txBody>
                  <a:tcPr/>
                </a:tc>
                <a:tc>
                  <a:txBody>
                    <a:bodyPr/>
                    <a:lstStyle/>
                    <a:p>
                      <a:pPr marL="0" algn="l" defTabSz="914400" rtl="0" eaLnBrk="1" latinLnBrk="0" hangingPunct="1"/>
                      <a:r>
                        <a:rPr lang="es-MX" sz="1600" kern="1200" dirty="0">
                          <a:solidFill>
                            <a:srgbClr val="000000"/>
                          </a:solidFill>
                          <a:effectLst/>
                          <a:latin typeface="+mj-lt"/>
                          <a:ea typeface="Times New Roman" panose="02020603050405020304" pitchFamily="18" charset="0"/>
                          <a:cs typeface="Calibri" panose="020F0502020204030204" pitchFamily="34" charset="0"/>
                        </a:rPr>
                        <a:t>Calidad en los servicios de salud</a:t>
                      </a:r>
                      <a:endParaRPr lang="es-MX" sz="1600" kern="1200" dirty="0">
                        <a:solidFill>
                          <a:srgbClr val="000000"/>
                        </a:solidFill>
                        <a:effectLst/>
                        <a:latin typeface="+mj-lt"/>
                        <a:cs typeface="Calibri" panose="020F0502020204030204" pitchFamily="34" charset="0"/>
                      </a:endParaRPr>
                    </a:p>
                  </a:txBody>
                  <a:tcPr/>
                </a:tc>
                <a:tc>
                  <a:txBody>
                    <a:bodyPr/>
                    <a:lstStyle/>
                    <a:p>
                      <a:pPr marL="285750" indent="-285750">
                        <a:lnSpc>
                          <a:spcPct val="107000"/>
                        </a:lnSpc>
                        <a:spcAft>
                          <a:spcPts val="0"/>
                        </a:spcAft>
                        <a:buFont typeface="Arial" panose="020B0604020202020204" pitchFamily="34" charset="0"/>
                        <a:buChar char="•"/>
                      </a:pPr>
                      <a:r>
                        <a:rPr lang="es-MX" sz="1600" kern="1200" dirty="0">
                          <a:solidFill>
                            <a:schemeClr val="dk1"/>
                          </a:solidFill>
                          <a:effectLst/>
                          <a:latin typeface="+mj-lt"/>
                          <a:ea typeface="+mn-ea"/>
                          <a:cs typeface="+mn-cs"/>
                        </a:rPr>
                        <a:t>Aplicar métodos, técnicas, instrumentos y herramientas para la identificación, análisis y solución de problemas que afectan la calidad en la prestación de servicios de salud.</a:t>
                      </a:r>
                    </a:p>
                  </a:txBody>
                  <a:tcPr/>
                </a:tc>
                <a:extLst>
                  <a:ext uri="{0D108BD9-81ED-4DB2-BD59-A6C34878D82A}">
                    <a16:rowId xmlns:a16="http://schemas.microsoft.com/office/drawing/2014/main" val="1240171899"/>
                  </a:ext>
                </a:extLst>
              </a:tr>
              <a:tr h="606634">
                <a:tc vMerge="1">
                  <a:txBody>
                    <a:bodyPr/>
                    <a:lstStyle/>
                    <a:p>
                      <a:endParaRPr lang="es-MX"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600" kern="1200" dirty="0">
                          <a:solidFill>
                            <a:srgbClr val="000000"/>
                          </a:solidFill>
                          <a:effectLst/>
                          <a:latin typeface="+mj-lt"/>
                          <a:ea typeface="+mn-ea"/>
                          <a:cs typeface="Calibri" panose="020F0502020204030204" pitchFamily="34" charset="0"/>
                        </a:rPr>
                        <a:t>Proyecto de Titulación I</a:t>
                      </a:r>
                    </a:p>
                  </a:txBody>
                  <a:tcPr/>
                </a:tc>
                <a:tc>
                  <a:txBody>
                    <a:bodyPr/>
                    <a:lstStyle/>
                    <a:p>
                      <a:pPr marL="285750" indent="-285750" algn="l" defTabSz="914400" rtl="0" eaLnBrk="1" latinLnBrk="0" hangingPunct="1">
                        <a:lnSpc>
                          <a:spcPct val="107000"/>
                        </a:lnSpc>
                        <a:spcAft>
                          <a:spcPts val="0"/>
                        </a:spcAft>
                        <a:buFont typeface="Arial" panose="020B0604020202020204" pitchFamily="34" charset="0"/>
                        <a:buChar char="•"/>
                      </a:pPr>
                      <a:r>
                        <a:rPr lang="es-MX" sz="1600" kern="1200" dirty="0">
                          <a:solidFill>
                            <a:schemeClr val="dk1"/>
                          </a:solidFill>
                          <a:effectLst/>
                          <a:latin typeface="+mj-lt"/>
                          <a:ea typeface="+mn-ea"/>
                          <a:cs typeface="+mn-cs"/>
                        </a:rPr>
                        <a:t>Integrar los elementos esenciales de un proyecto de estudio que contribuya a la mejora de la gestión de los distintos niveles de intervención en los servicios de salud.</a:t>
                      </a:r>
                    </a:p>
                  </a:txBody>
                  <a:tcPr/>
                </a:tc>
                <a:extLst>
                  <a:ext uri="{0D108BD9-81ED-4DB2-BD59-A6C34878D82A}">
                    <a16:rowId xmlns:a16="http://schemas.microsoft.com/office/drawing/2014/main" val="1153597112"/>
                  </a:ext>
                </a:extLst>
              </a:tr>
            </a:tbl>
          </a:graphicData>
        </a:graphic>
      </p:graphicFrame>
    </p:spTree>
    <p:extLst>
      <p:ext uri="{BB962C8B-B14F-4D97-AF65-F5344CB8AC3E}">
        <p14:creationId xmlns:p14="http://schemas.microsoft.com/office/powerpoint/2010/main" val="42930137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C2F18-8E2E-9E42-A001-5A2B5D4C4CA3}"/>
              </a:ext>
            </a:extLst>
          </p:cNvPr>
          <p:cNvSpPr>
            <a:spLocks noGrp="1"/>
          </p:cNvSpPr>
          <p:nvPr>
            <p:ph type="title"/>
          </p:nvPr>
        </p:nvSpPr>
        <p:spPr>
          <a:xfrm>
            <a:off x="838200" y="10563"/>
            <a:ext cx="10515600" cy="736198"/>
          </a:xfrm>
        </p:spPr>
        <p:txBody>
          <a:bodyPr>
            <a:normAutofit/>
          </a:bodyPr>
          <a:lstStyle/>
          <a:p>
            <a:r>
              <a:rPr lang="es-ES_tradnl" sz="4000" dirty="0"/>
              <a:t>Unidades didácticas del área de concentración</a:t>
            </a:r>
          </a:p>
        </p:txBody>
      </p:sp>
      <p:graphicFrame>
        <p:nvGraphicFramePr>
          <p:cNvPr id="4" name="Marcador de contenido 3">
            <a:extLst>
              <a:ext uri="{FF2B5EF4-FFF2-40B4-BE49-F238E27FC236}">
                <a16:creationId xmlns:a16="http://schemas.microsoft.com/office/drawing/2014/main" id="{CC6496E1-7EDD-4E4E-83B6-8FF250FB91B4}"/>
              </a:ext>
            </a:extLst>
          </p:cNvPr>
          <p:cNvGraphicFramePr>
            <a:graphicFrameLocks noGrp="1"/>
          </p:cNvGraphicFramePr>
          <p:nvPr>
            <p:ph idx="1"/>
            <p:extLst/>
          </p:nvPr>
        </p:nvGraphicFramePr>
        <p:xfrm>
          <a:off x="838200" y="638810"/>
          <a:ext cx="10515600" cy="8403172"/>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957476774"/>
                    </a:ext>
                  </a:extLst>
                </a:gridCol>
                <a:gridCol w="2482702">
                  <a:extLst>
                    <a:ext uri="{9D8B030D-6E8A-4147-A177-3AD203B41FA5}">
                      <a16:colId xmlns:a16="http://schemas.microsoft.com/office/drawing/2014/main" val="3374847469"/>
                    </a:ext>
                  </a:extLst>
                </a:gridCol>
                <a:gridCol w="4527698">
                  <a:extLst>
                    <a:ext uri="{9D8B030D-6E8A-4147-A177-3AD203B41FA5}">
                      <a16:colId xmlns:a16="http://schemas.microsoft.com/office/drawing/2014/main" val="2126786552"/>
                    </a:ext>
                  </a:extLst>
                </a:gridCol>
              </a:tblGrid>
              <a:tr h="511998">
                <a:tc>
                  <a:txBody>
                    <a:bodyPr/>
                    <a:lstStyle/>
                    <a:p>
                      <a:r>
                        <a:rPr lang="es-ES" sz="1600" dirty="0">
                          <a:latin typeface="+mj-lt"/>
                        </a:rPr>
                        <a:t>Competencias específicas</a:t>
                      </a:r>
                      <a:endParaRPr lang="es-MX" sz="1600" dirty="0">
                        <a:latin typeface="+mj-lt"/>
                      </a:endParaRPr>
                    </a:p>
                  </a:txBody>
                  <a:tcPr/>
                </a:tc>
                <a:tc>
                  <a:txBody>
                    <a:bodyPr/>
                    <a:lstStyle/>
                    <a:p>
                      <a:r>
                        <a:rPr lang="es-ES" sz="1600" dirty="0" err="1">
                          <a:latin typeface="+mj-lt"/>
                        </a:rPr>
                        <a:t>UDs</a:t>
                      </a:r>
                      <a:endParaRPr lang="es-MX" sz="1600" dirty="0">
                        <a:latin typeface="+mj-lt"/>
                      </a:endParaRPr>
                    </a:p>
                  </a:txBody>
                  <a:tcPr/>
                </a:tc>
                <a:tc>
                  <a:txBody>
                    <a:bodyPr/>
                    <a:lstStyle/>
                    <a:p>
                      <a:r>
                        <a:rPr lang="es-ES" sz="1600" dirty="0">
                          <a:latin typeface="+mj-lt"/>
                        </a:rPr>
                        <a:t>Competencias de UD</a:t>
                      </a:r>
                      <a:endParaRPr lang="es-MX" sz="1600" dirty="0">
                        <a:latin typeface="+mj-lt"/>
                      </a:endParaRPr>
                    </a:p>
                  </a:txBody>
                  <a:tcPr/>
                </a:tc>
                <a:extLst>
                  <a:ext uri="{0D108BD9-81ED-4DB2-BD59-A6C34878D82A}">
                    <a16:rowId xmlns:a16="http://schemas.microsoft.com/office/drawing/2014/main" val="276687053"/>
                  </a:ext>
                </a:extLst>
              </a:tr>
              <a:tr h="1094134">
                <a:tc rowSpan="3">
                  <a:txBody>
                    <a:bodyPr/>
                    <a:lstStyle/>
                    <a:p>
                      <a:pPr marL="0" algn="l" defTabSz="914400" rtl="0" eaLnBrk="1" latinLnBrk="0" hangingPunct="1"/>
                      <a:r>
                        <a:rPr lang="es-MX" sz="1600" kern="1200" dirty="0">
                          <a:solidFill>
                            <a:schemeClr val="dk1"/>
                          </a:solidFill>
                          <a:latin typeface="+mj-lt"/>
                          <a:ea typeface="+mn-ea"/>
                          <a:cs typeface="+mn-cs"/>
                        </a:rPr>
                        <a:t>Evaluar el desempeño de las organizaciones y personas proveedoras de servicios de atención a la salud aplicando metodologías innovadoras.</a:t>
                      </a:r>
                    </a:p>
                  </a:txBody>
                  <a:tcPr anchor="ctr"/>
                </a:tc>
                <a:tc>
                  <a:txBody>
                    <a:bodyPr/>
                    <a:lstStyle/>
                    <a:p>
                      <a:r>
                        <a:rPr lang="es-MX" sz="1600" dirty="0">
                          <a:latin typeface="+mj-lt"/>
                        </a:rPr>
                        <a:t>Diseño y evaluación de intervenciones</a:t>
                      </a:r>
                      <a:br>
                        <a:rPr lang="es-MX" sz="1600" dirty="0">
                          <a:latin typeface="+mj-lt"/>
                        </a:rPr>
                      </a:br>
                      <a:endParaRPr lang="es-MX" sz="1600" dirty="0">
                        <a:latin typeface="+mj-lt"/>
                      </a:endParaRPr>
                    </a:p>
                  </a:txBody>
                  <a:tcPr/>
                </a:tc>
                <a:tc>
                  <a:txBody>
                    <a:bodyPr/>
                    <a:lstStyle/>
                    <a:p>
                      <a:pPr marL="285750" indent="-285750">
                        <a:buFont typeface="Arial" panose="020B0604020202020204" pitchFamily="34" charset="0"/>
                        <a:buChar char="•"/>
                      </a:pPr>
                      <a:r>
                        <a:rPr lang="es-MX" sz="1600" kern="1200" dirty="0">
                          <a:solidFill>
                            <a:schemeClr val="dk1"/>
                          </a:solidFill>
                          <a:effectLst/>
                          <a:latin typeface="+mj-lt"/>
                          <a:ea typeface="+mn-ea"/>
                          <a:cs typeface="+mn-cs"/>
                        </a:rPr>
                        <a:t>Diseñar proyectos y programas para atender los principales problemas de salud pública, así como evaluar la pertinencia y factibilidad de su implementación</a:t>
                      </a:r>
                      <a:endParaRPr lang="es-MX" sz="1600" dirty="0">
                        <a:latin typeface="+mj-lt"/>
                      </a:endParaRPr>
                    </a:p>
                  </a:txBody>
                  <a:tcPr/>
                </a:tc>
                <a:extLst>
                  <a:ext uri="{0D108BD9-81ED-4DB2-BD59-A6C34878D82A}">
                    <a16:rowId xmlns:a16="http://schemas.microsoft.com/office/drawing/2014/main" val="2752508399"/>
                  </a:ext>
                </a:extLst>
              </a:tr>
              <a:tr h="1233372">
                <a:tc vMerge="1">
                  <a:txBody>
                    <a:bodyPr/>
                    <a:lstStyle/>
                    <a:p>
                      <a:endParaRPr lang="es-MX" sz="1400" dirty="0"/>
                    </a:p>
                  </a:txBody>
                  <a:tcPr/>
                </a:tc>
                <a:tc>
                  <a:txBody>
                    <a:bodyPr/>
                    <a:lstStyle/>
                    <a:p>
                      <a:r>
                        <a:rPr lang="es-MX" sz="1600" dirty="0">
                          <a:solidFill>
                            <a:srgbClr val="000000"/>
                          </a:solidFill>
                          <a:effectLst/>
                          <a:latin typeface="+mj-lt"/>
                          <a:ea typeface="Times New Roman" panose="02020603050405020304" pitchFamily="18" charset="0"/>
                          <a:cs typeface="Calibri" panose="020F0502020204030204" pitchFamily="34" charset="0"/>
                        </a:rPr>
                        <a:t>Economía para la administración en salud</a:t>
                      </a:r>
                      <a:endParaRPr lang="es-MX" sz="1600" dirty="0">
                        <a:latin typeface="+mj-lt"/>
                      </a:endParaRPr>
                    </a:p>
                  </a:txBody>
                  <a:tcPr/>
                </a:tc>
                <a:tc>
                  <a:txBody>
                    <a:bodyPr/>
                    <a:lstStyle/>
                    <a:p>
                      <a:pPr marL="285750" indent="-285750">
                        <a:buFont typeface="Arial" panose="020B0604020202020204" pitchFamily="34" charset="0"/>
                        <a:buChar char="•"/>
                      </a:pPr>
                      <a:r>
                        <a:rPr lang="es-MX" sz="1600" kern="1200" dirty="0">
                          <a:solidFill>
                            <a:schemeClr val="dk1"/>
                          </a:solidFill>
                          <a:effectLst/>
                          <a:latin typeface="+mj-lt"/>
                          <a:ea typeface="+mn-ea"/>
                          <a:cs typeface="+mn-cs"/>
                        </a:rPr>
                        <a:t>Utilizar herramientas teóricas y prácticas para evaluar costos de atención y  el impacto presupuestal implicado,  contribuyendo a mejorar  la  implementación de intervenciones  en salud.</a:t>
                      </a:r>
                      <a:endParaRPr lang="es-MX" sz="1600" dirty="0">
                        <a:latin typeface="+mj-lt"/>
                      </a:endParaRPr>
                    </a:p>
                  </a:txBody>
                  <a:tcPr/>
                </a:tc>
                <a:extLst>
                  <a:ext uri="{0D108BD9-81ED-4DB2-BD59-A6C34878D82A}">
                    <a16:rowId xmlns:a16="http://schemas.microsoft.com/office/drawing/2014/main" val="1957860115"/>
                  </a:ext>
                </a:extLst>
              </a:tr>
              <a:tr h="511998">
                <a:tc vMerge="1">
                  <a:txBody>
                    <a:bodyPr/>
                    <a:lstStyle/>
                    <a:p>
                      <a:endParaRPr lang="es-MX" sz="1400" dirty="0"/>
                    </a:p>
                  </a:txBody>
                  <a:tcPr/>
                </a:tc>
                <a:tc>
                  <a:txBody>
                    <a:bodyPr/>
                    <a:lstStyle/>
                    <a:p>
                      <a:r>
                        <a:rPr lang="es-MX" sz="1600" dirty="0">
                          <a:solidFill>
                            <a:srgbClr val="000000"/>
                          </a:solidFill>
                          <a:effectLst/>
                          <a:latin typeface="+mj-lt"/>
                          <a:ea typeface="Times New Roman" panose="02020603050405020304" pitchFamily="18" charset="0"/>
                          <a:cs typeface="Calibri" panose="020F0502020204030204" pitchFamily="34" charset="0"/>
                        </a:rPr>
                        <a:t>Proyecto de Titulación II</a:t>
                      </a:r>
                      <a:endParaRPr lang="es-MX" sz="1600" dirty="0">
                        <a:latin typeface="+mj-lt"/>
                      </a:endParaRPr>
                    </a:p>
                  </a:txBody>
                  <a:tcPr/>
                </a:tc>
                <a:tc>
                  <a:txBody>
                    <a:bodyPr/>
                    <a:lstStyle/>
                    <a:p>
                      <a:pPr marL="285750" indent="-285750" algn="l" defTabSz="914400" rtl="0" eaLnBrk="1" latinLnBrk="0" hangingPunct="1">
                        <a:buFont typeface="Arial" panose="020B0604020202020204" pitchFamily="34" charset="0"/>
                        <a:buChar char="•"/>
                      </a:pPr>
                      <a:r>
                        <a:rPr lang="es-MX" sz="1600" kern="1200" dirty="0">
                          <a:solidFill>
                            <a:schemeClr val="dk1"/>
                          </a:solidFill>
                          <a:effectLst/>
                          <a:latin typeface="+mj-lt"/>
                          <a:ea typeface="+mn-ea"/>
                          <a:cs typeface="+mn-cs"/>
                        </a:rPr>
                        <a:t>Conducir proyectos de estudio que favorezcan el análisis y la evaluación individual y organizacional mediante herramientas y técnicas metodológicas de la salud pública y de la administración de los servicios de salud.</a:t>
                      </a:r>
                    </a:p>
                  </a:txBody>
                  <a:tcPr/>
                </a:tc>
                <a:extLst>
                  <a:ext uri="{0D108BD9-81ED-4DB2-BD59-A6C34878D82A}">
                    <a16:rowId xmlns:a16="http://schemas.microsoft.com/office/drawing/2014/main" val="3200751282"/>
                  </a:ext>
                </a:extLst>
              </a:tr>
              <a:tr h="1462836">
                <a:tc rowSpan="3">
                  <a:txBody>
                    <a:bodyPr/>
                    <a:lstStyle/>
                    <a:p>
                      <a:r>
                        <a:rPr lang="es-MX" sz="1600" dirty="0">
                          <a:latin typeface="+mj-lt"/>
                        </a:rPr>
                        <a:t>Proponer iniciativas para optimizar el funcionamiento y mejorar el desempeño de las organizaciones y servicios de salud.</a:t>
                      </a:r>
                    </a:p>
                  </a:txBody>
                  <a:tcPr anchor="ctr"/>
                </a:tc>
                <a:tc>
                  <a:txBody>
                    <a:bodyPr/>
                    <a:lstStyle/>
                    <a:p>
                      <a:r>
                        <a:rPr lang="es-MX" sz="1600" dirty="0">
                          <a:solidFill>
                            <a:srgbClr val="000000"/>
                          </a:solidFill>
                          <a:effectLst/>
                          <a:latin typeface="+mj-lt"/>
                          <a:ea typeface="Times New Roman" panose="02020603050405020304" pitchFamily="18" charset="0"/>
                          <a:cs typeface="Calibri" panose="020F0502020204030204" pitchFamily="34" charset="0"/>
                        </a:rPr>
                        <a:t>Economía para la administración en salud</a:t>
                      </a:r>
                      <a:endParaRPr lang="es-MX" sz="1600" dirty="0">
                        <a:latin typeface="+mj-lt"/>
                      </a:endParaRPr>
                    </a:p>
                  </a:txBody>
                  <a:tcPr/>
                </a:tc>
                <a:tc>
                  <a:txBody>
                    <a:bodyPr/>
                    <a:lstStyle/>
                    <a:p>
                      <a:pPr marL="285750" indent="-285750">
                        <a:buFont typeface="Arial" panose="020B0604020202020204" pitchFamily="34" charset="0"/>
                        <a:buChar char="•"/>
                      </a:pPr>
                      <a:r>
                        <a:rPr lang="es-MX" sz="1600" kern="1200" dirty="0">
                          <a:solidFill>
                            <a:schemeClr val="dk1"/>
                          </a:solidFill>
                          <a:effectLst/>
                          <a:latin typeface="+mj-lt"/>
                          <a:ea typeface="+mn-ea"/>
                          <a:cs typeface="+mn-cs"/>
                        </a:rPr>
                        <a:t>Desarrollar evaluaciones de programas y políticas públicas de salud a partir de abordajes económicos centrados en reducir las brechas de inequidad e incrementar la mejora del desempeño de instituciones de salud.</a:t>
                      </a:r>
                      <a:endParaRPr lang="es-MX" sz="1600" dirty="0">
                        <a:latin typeface="+mj-lt"/>
                      </a:endParaRPr>
                    </a:p>
                  </a:txBody>
                  <a:tcPr/>
                </a:tc>
                <a:extLst>
                  <a:ext uri="{0D108BD9-81ED-4DB2-BD59-A6C34878D82A}">
                    <a16:rowId xmlns:a16="http://schemas.microsoft.com/office/drawing/2014/main" val="1240171899"/>
                  </a:ext>
                </a:extLst>
              </a:tr>
              <a:tr h="511998">
                <a:tc vMerge="1">
                  <a:txBody>
                    <a:bodyPr/>
                    <a:lstStyle/>
                    <a:p>
                      <a:endParaRPr lang="es-MX" sz="1400" dirty="0"/>
                    </a:p>
                  </a:txBody>
                  <a:tcPr/>
                </a:tc>
                <a:tc>
                  <a:txBody>
                    <a:bodyPr/>
                    <a:lstStyle/>
                    <a:p>
                      <a:r>
                        <a:rPr lang="es-MX" sz="1600" dirty="0">
                          <a:solidFill>
                            <a:srgbClr val="000000"/>
                          </a:solidFill>
                          <a:effectLst/>
                          <a:latin typeface="+mj-lt"/>
                          <a:ea typeface="Times New Roman" panose="02020603050405020304" pitchFamily="18" charset="0"/>
                          <a:cs typeface="Calibri" panose="020F0502020204030204" pitchFamily="34" charset="0"/>
                        </a:rPr>
                        <a:t>Proyecto de Titulación I</a:t>
                      </a:r>
                      <a:endParaRPr lang="es-MX" sz="1600" dirty="0">
                        <a:latin typeface="+mj-lt"/>
                      </a:endParaRPr>
                    </a:p>
                  </a:txBody>
                  <a:tcPr/>
                </a:tc>
                <a:tc>
                  <a:txBody>
                    <a:bodyPr/>
                    <a:lstStyle/>
                    <a:p>
                      <a:pPr marL="285750" indent="-285750" algn="l" defTabSz="914400" rtl="0" eaLnBrk="1" latinLnBrk="0" hangingPunct="1">
                        <a:buFont typeface="Arial" panose="020B0604020202020204" pitchFamily="34" charset="0"/>
                        <a:buChar char="•"/>
                      </a:pPr>
                      <a:r>
                        <a:rPr lang="es-MX" sz="1600" kern="1200" dirty="0">
                          <a:solidFill>
                            <a:schemeClr val="dk1"/>
                          </a:solidFill>
                          <a:effectLst/>
                          <a:latin typeface="+mj-lt"/>
                          <a:ea typeface="+mn-ea"/>
                          <a:cs typeface="+mn-cs"/>
                        </a:rPr>
                        <a:t>Identificar los componentes principales de una propuesta para la optimización de la gestión y administración de organizaciones y servicios de salud.</a:t>
                      </a:r>
                    </a:p>
                  </a:txBody>
                  <a:tcPr/>
                </a:tc>
                <a:extLst>
                  <a:ext uri="{0D108BD9-81ED-4DB2-BD59-A6C34878D82A}">
                    <a16:rowId xmlns:a16="http://schemas.microsoft.com/office/drawing/2014/main" val="2995994892"/>
                  </a:ext>
                </a:extLst>
              </a:tr>
              <a:tr h="511998">
                <a:tc vMerge="1">
                  <a:txBody>
                    <a:bodyPr/>
                    <a:lstStyle/>
                    <a:p>
                      <a:endParaRPr lang="es-MX"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600" dirty="0">
                          <a:solidFill>
                            <a:srgbClr val="000000"/>
                          </a:solidFill>
                          <a:effectLst/>
                          <a:latin typeface="+mj-lt"/>
                          <a:ea typeface="Times New Roman" panose="02020603050405020304" pitchFamily="18" charset="0"/>
                          <a:cs typeface="Calibri" panose="020F0502020204030204" pitchFamily="34" charset="0"/>
                        </a:rPr>
                        <a:t>Proyecto de Titulación II</a:t>
                      </a:r>
                      <a:endParaRPr lang="es-MX" sz="1600" dirty="0">
                        <a:latin typeface="+mj-lt"/>
                      </a:endParaRPr>
                    </a:p>
                  </a:txBody>
                  <a:tcPr/>
                </a:tc>
                <a:tc>
                  <a:txBody>
                    <a:bodyPr/>
                    <a:lstStyle/>
                    <a:p>
                      <a:pPr marL="285750" indent="-285750" algn="l" defTabSz="914400" rtl="0" eaLnBrk="1" latinLnBrk="0" hangingPunct="1">
                        <a:buFont typeface="Arial" panose="020B0604020202020204" pitchFamily="34" charset="0"/>
                        <a:buChar char="•"/>
                      </a:pPr>
                      <a:r>
                        <a:rPr lang="es-MX" sz="1600" kern="1200" dirty="0">
                          <a:solidFill>
                            <a:schemeClr val="dk1"/>
                          </a:solidFill>
                          <a:effectLst/>
                          <a:latin typeface="+mj-lt"/>
                          <a:ea typeface="+mn-ea"/>
                          <a:cs typeface="+mn-cs"/>
                        </a:rPr>
                        <a:t>Fortalecer los conocimientos que aporten a la generación de </a:t>
                      </a:r>
                      <a:r>
                        <a:rPr lang="es-MX" sz="1600" kern="1200" dirty="0">
                          <a:solidFill>
                            <a:schemeClr val="tx1"/>
                          </a:solidFill>
                          <a:effectLst/>
                          <a:latin typeface="+mj-lt"/>
                          <a:ea typeface="+mn-ea"/>
                          <a:cs typeface="+mn-cs"/>
                        </a:rPr>
                        <a:t>evidencia y a la obtención </a:t>
                      </a:r>
                      <a:r>
                        <a:rPr lang="es-MX" sz="1600" kern="1200" dirty="0">
                          <a:solidFill>
                            <a:schemeClr val="dk1"/>
                          </a:solidFill>
                          <a:effectLst/>
                          <a:latin typeface="+mj-lt"/>
                          <a:ea typeface="+mn-ea"/>
                          <a:cs typeface="+mn-cs"/>
                        </a:rPr>
                        <a:t>de información oportuna y pertinente que contribuya a la toma de decisiones y solución de problemas, así como a la mejora de la operación de los servicios de salud.</a:t>
                      </a:r>
                    </a:p>
                  </a:txBody>
                  <a:tcPr/>
                </a:tc>
                <a:extLst>
                  <a:ext uri="{0D108BD9-81ED-4DB2-BD59-A6C34878D82A}">
                    <a16:rowId xmlns:a16="http://schemas.microsoft.com/office/drawing/2014/main" val="3426031443"/>
                  </a:ext>
                </a:extLst>
              </a:tr>
            </a:tbl>
          </a:graphicData>
        </a:graphic>
      </p:graphicFrame>
    </p:spTree>
    <p:extLst>
      <p:ext uri="{BB962C8B-B14F-4D97-AF65-F5344CB8AC3E}">
        <p14:creationId xmlns:p14="http://schemas.microsoft.com/office/powerpoint/2010/main" val="29531504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7F5E8-73BA-A148-9E9E-D56751494881}"/>
              </a:ext>
            </a:extLst>
          </p:cNvPr>
          <p:cNvSpPr>
            <a:spLocks noGrp="1"/>
          </p:cNvSpPr>
          <p:nvPr>
            <p:ph type="ctrTitle"/>
          </p:nvPr>
        </p:nvSpPr>
        <p:spPr/>
        <p:txBody>
          <a:bodyPr>
            <a:normAutofit fontScale="90000"/>
          </a:bodyPr>
          <a:lstStyle/>
          <a:p>
            <a:r>
              <a:rPr lang="es-ES_tradnl" dirty="0"/>
              <a:t>Reestructura curricular de los programas de la ESPM</a:t>
            </a:r>
          </a:p>
        </p:txBody>
      </p:sp>
      <p:sp>
        <p:nvSpPr>
          <p:cNvPr id="3" name="Subtitle 2">
            <a:extLst>
              <a:ext uri="{FF2B5EF4-FFF2-40B4-BE49-F238E27FC236}">
                <a16:creationId xmlns:a16="http://schemas.microsoft.com/office/drawing/2014/main" id="{65E24F2C-F696-174A-A365-ED1B06019578}"/>
              </a:ext>
            </a:extLst>
          </p:cNvPr>
          <p:cNvSpPr>
            <a:spLocks noGrp="1"/>
          </p:cNvSpPr>
          <p:nvPr>
            <p:ph type="subTitle" idx="1"/>
          </p:nvPr>
        </p:nvSpPr>
        <p:spPr>
          <a:xfrm>
            <a:off x="220717" y="5725128"/>
            <a:ext cx="7795523" cy="423424"/>
          </a:xfrm>
        </p:spPr>
        <p:txBody>
          <a:bodyPr>
            <a:noAutofit/>
          </a:bodyPr>
          <a:lstStyle/>
          <a:p>
            <a:pPr algn="ctr"/>
            <a:r>
              <a:rPr lang="es-ES_tradnl" sz="3200" b="1" dirty="0" smtClean="0"/>
              <a:t>MSP </a:t>
            </a:r>
            <a:r>
              <a:rPr lang="es-ES_tradnl" sz="3200" b="1" dirty="0"/>
              <a:t>con área de concentración en Ciencias Sociales y del Comportamiento </a:t>
            </a:r>
          </a:p>
        </p:txBody>
      </p:sp>
    </p:spTree>
    <p:extLst>
      <p:ext uri="{BB962C8B-B14F-4D97-AF65-F5344CB8AC3E}">
        <p14:creationId xmlns:p14="http://schemas.microsoft.com/office/powerpoint/2010/main" val="336060620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957585" y="823799"/>
            <a:ext cx="4138415" cy="1139144"/>
          </a:xfrm>
        </p:spPr>
        <p:txBody>
          <a:bodyPr>
            <a:normAutofit fontScale="90000"/>
          </a:bodyPr>
          <a:lstStyle/>
          <a:p>
            <a:pPr algn="r"/>
            <a:r>
              <a:rPr lang="es-MX" sz="8800" dirty="0"/>
              <a:t>Contenido</a:t>
            </a:r>
          </a:p>
        </p:txBody>
      </p:sp>
      <p:sp>
        <p:nvSpPr>
          <p:cNvPr id="5" name="Marcador de texto 4"/>
          <p:cNvSpPr>
            <a:spLocks noGrp="1"/>
          </p:cNvSpPr>
          <p:nvPr>
            <p:ph type="body" idx="1"/>
          </p:nvPr>
        </p:nvSpPr>
        <p:spPr>
          <a:xfrm>
            <a:off x="6502401" y="823799"/>
            <a:ext cx="4597396" cy="2876331"/>
          </a:xfrm>
        </p:spPr>
        <p:txBody>
          <a:bodyPr>
            <a:normAutofit lnSpcReduction="10000"/>
          </a:bodyPr>
          <a:lstStyle/>
          <a:p>
            <a:r>
              <a:rPr lang="en-US" dirty="0" err="1"/>
              <a:t>Objetivo</a:t>
            </a:r>
            <a:r>
              <a:rPr lang="en-US" dirty="0"/>
              <a:t> de </a:t>
            </a:r>
            <a:r>
              <a:rPr lang="en-US" dirty="0" err="1"/>
              <a:t>formación</a:t>
            </a:r>
            <a:r>
              <a:rPr lang="en-US" dirty="0"/>
              <a:t> del </a:t>
            </a:r>
            <a:r>
              <a:rPr lang="en-US" dirty="0" err="1"/>
              <a:t>programa</a:t>
            </a:r>
            <a:endParaRPr lang="en-US" dirty="0"/>
          </a:p>
          <a:p>
            <a:r>
              <a:rPr lang="en-US" dirty="0" err="1"/>
              <a:t>Perfil</a:t>
            </a:r>
            <a:r>
              <a:rPr lang="en-US" dirty="0"/>
              <a:t> de </a:t>
            </a:r>
            <a:r>
              <a:rPr lang="en-US" dirty="0" err="1"/>
              <a:t>ingreso</a:t>
            </a:r>
            <a:r>
              <a:rPr lang="en-US" dirty="0"/>
              <a:t>: </a:t>
            </a:r>
            <a:r>
              <a:rPr lang="en-US" dirty="0" err="1"/>
              <a:t>competencias</a:t>
            </a:r>
            <a:endParaRPr lang="en-US" dirty="0"/>
          </a:p>
          <a:p>
            <a:r>
              <a:rPr lang="en-US" dirty="0" err="1"/>
              <a:t>Perfil</a:t>
            </a:r>
            <a:r>
              <a:rPr lang="en-US" dirty="0"/>
              <a:t> de </a:t>
            </a:r>
            <a:r>
              <a:rPr lang="en-US" dirty="0" err="1"/>
              <a:t>egreso</a:t>
            </a:r>
            <a:r>
              <a:rPr lang="en-US" dirty="0"/>
              <a:t> :</a:t>
            </a:r>
            <a:r>
              <a:rPr lang="en-US" dirty="0" err="1"/>
              <a:t>comptencias</a:t>
            </a:r>
            <a:r>
              <a:rPr lang="en-US"/>
              <a:t> </a:t>
            </a:r>
            <a:endParaRPr lang="en-US" dirty="0"/>
          </a:p>
          <a:p>
            <a:pPr lvl="1"/>
            <a:r>
              <a:rPr lang="en-US" dirty="0" err="1">
                <a:solidFill>
                  <a:schemeClr val="bg1"/>
                </a:solidFill>
              </a:rPr>
              <a:t>Competencias</a:t>
            </a:r>
            <a:r>
              <a:rPr lang="en-US" dirty="0">
                <a:solidFill>
                  <a:schemeClr val="bg1"/>
                </a:solidFill>
              </a:rPr>
              <a:t> </a:t>
            </a:r>
            <a:r>
              <a:rPr lang="en-US" dirty="0" err="1">
                <a:solidFill>
                  <a:schemeClr val="bg1"/>
                </a:solidFill>
              </a:rPr>
              <a:t>específicas</a:t>
            </a:r>
            <a:r>
              <a:rPr lang="en-US" dirty="0">
                <a:solidFill>
                  <a:schemeClr val="bg1"/>
                </a:solidFill>
              </a:rPr>
              <a:t> del </a:t>
            </a:r>
            <a:r>
              <a:rPr lang="en-US" dirty="0" err="1">
                <a:solidFill>
                  <a:schemeClr val="bg1"/>
                </a:solidFill>
              </a:rPr>
              <a:t>área</a:t>
            </a:r>
            <a:r>
              <a:rPr lang="en-US" dirty="0">
                <a:solidFill>
                  <a:schemeClr val="bg1"/>
                </a:solidFill>
              </a:rPr>
              <a:t> de </a:t>
            </a:r>
            <a:r>
              <a:rPr lang="en-US" dirty="0" err="1">
                <a:solidFill>
                  <a:schemeClr val="bg1"/>
                </a:solidFill>
              </a:rPr>
              <a:t>concencentración</a:t>
            </a:r>
            <a:r>
              <a:rPr lang="en-US" dirty="0">
                <a:solidFill>
                  <a:schemeClr val="bg1"/>
                </a:solidFill>
              </a:rPr>
              <a:t> </a:t>
            </a:r>
          </a:p>
          <a:p>
            <a:pPr lvl="1"/>
            <a:r>
              <a:rPr lang="en-US" dirty="0" err="1">
                <a:solidFill>
                  <a:schemeClr val="bg1"/>
                </a:solidFill>
              </a:rPr>
              <a:t>Mapeo</a:t>
            </a:r>
            <a:r>
              <a:rPr lang="en-US" dirty="0">
                <a:solidFill>
                  <a:schemeClr val="bg1"/>
                </a:solidFill>
              </a:rPr>
              <a:t> de </a:t>
            </a:r>
            <a:r>
              <a:rPr lang="en-US" dirty="0" err="1">
                <a:solidFill>
                  <a:schemeClr val="bg1"/>
                </a:solidFill>
              </a:rPr>
              <a:t>Unidades</a:t>
            </a:r>
            <a:r>
              <a:rPr lang="en-US" dirty="0">
                <a:solidFill>
                  <a:schemeClr val="bg1"/>
                </a:solidFill>
              </a:rPr>
              <a:t> </a:t>
            </a:r>
            <a:r>
              <a:rPr lang="en-US" dirty="0" err="1">
                <a:solidFill>
                  <a:schemeClr val="bg1"/>
                </a:solidFill>
              </a:rPr>
              <a:t>didácticas</a:t>
            </a:r>
            <a:r>
              <a:rPr lang="en-US" dirty="0">
                <a:solidFill>
                  <a:schemeClr val="bg1"/>
                </a:solidFill>
              </a:rPr>
              <a:t> del </a:t>
            </a:r>
            <a:r>
              <a:rPr lang="en-US" dirty="0" err="1">
                <a:solidFill>
                  <a:schemeClr val="bg1"/>
                </a:solidFill>
              </a:rPr>
              <a:t>área</a:t>
            </a:r>
            <a:r>
              <a:rPr lang="en-US" dirty="0">
                <a:solidFill>
                  <a:schemeClr val="bg1"/>
                </a:solidFill>
              </a:rPr>
              <a:t> de </a:t>
            </a:r>
            <a:r>
              <a:rPr lang="en-US" dirty="0" err="1">
                <a:solidFill>
                  <a:schemeClr val="bg1"/>
                </a:solidFill>
              </a:rPr>
              <a:t>concentración</a:t>
            </a:r>
            <a:r>
              <a:rPr lang="en-US" dirty="0">
                <a:solidFill>
                  <a:schemeClr val="bg1"/>
                </a:solidFill>
              </a:rPr>
              <a:t> (</a:t>
            </a:r>
            <a:r>
              <a:rPr lang="en-US" dirty="0" err="1">
                <a:solidFill>
                  <a:schemeClr val="bg1"/>
                </a:solidFill>
              </a:rPr>
              <a:t>Competencias</a:t>
            </a:r>
            <a:r>
              <a:rPr lang="en-US" dirty="0">
                <a:solidFill>
                  <a:schemeClr val="bg1"/>
                </a:solidFill>
              </a:rPr>
              <a:t>/ UD’s)</a:t>
            </a:r>
          </a:p>
          <a:p>
            <a:endParaRPr lang="es-MX" dirty="0"/>
          </a:p>
        </p:txBody>
      </p:sp>
      <p:sp>
        <p:nvSpPr>
          <p:cNvPr id="6" name="Título 3">
            <a:extLst>
              <a:ext uri="{FF2B5EF4-FFF2-40B4-BE49-F238E27FC236}">
                <a16:creationId xmlns:a16="http://schemas.microsoft.com/office/drawing/2014/main" id="{7B348678-7DD5-C945-B825-C6E29157239C}"/>
              </a:ext>
            </a:extLst>
          </p:cNvPr>
          <p:cNvSpPr txBox="1">
            <a:spLocks/>
          </p:cNvSpPr>
          <p:nvPr/>
        </p:nvSpPr>
        <p:spPr>
          <a:xfrm>
            <a:off x="3949671" y="1393371"/>
            <a:ext cx="2146329" cy="2177142"/>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6000" b="0" i="0" kern="1200">
                <a:solidFill>
                  <a:schemeClr val="bg1"/>
                </a:solidFill>
                <a:latin typeface="Franklin Gothic Medium Cond" panose="020B0606030402020204" pitchFamily="34" charset="0"/>
                <a:ea typeface="+mj-ea"/>
                <a:cs typeface="+mj-cs"/>
              </a:defRPr>
            </a:lvl1pPr>
          </a:lstStyle>
          <a:p>
            <a:pPr algn="r"/>
            <a:r>
              <a:rPr lang="es-MX" sz="15000" b="1" dirty="0">
                <a:solidFill>
                  <a:schemeClr val="bg1">
                    <a:alpha val="32000"/>
                  </a:schemeClr>
                </a:solidFill>
                <a:latin typeface="Arial Narrow" panose="020B0604020202020204" pitchFamily="34" charset="0"/>
                <a:cs typeface="Arial Narrow" panose="020B0604020202020204" pitchFamily="34" charset="0"/>
              </a:rPr>
              <a:t>01</a:t>
            </a:r>
          </a:p>
        </p:txBody>
      </p:sp>
      <p:cxnSp>
        <p:nvCxnSpPr>
          <p:cNvPr id="8" name="Straight Connector 7">
            <a:extLst>
              <a:ext uri="{FF2B5EF4-FFF2-40B4-BE49-F238E27FC236}">
                <a16:creationId xmlns:a16="http://schemas.microsoft.com/office/drawing/2014/main" id="{41038971-D864-CF43-98B4-BDD484749124}"/>
              </a:ext>
            </a:extLst>
          </p:cNvPr>
          <p:cNvCxnSpPr/>
          <p:nvPr/>
        </p:nvCxnSpPr>
        <p:spPr>
          <a:xfrm>
            <a:off x="6299200" y="444500"/>
            <a:ext cx="0" cy="342900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690027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7754A9-90E4-47D3-8C9A-6684D432E579}"/>
              </a:ext>
            </a:extLst>
          </p:cNvPr>
          <p:cNvSpPr>
            <a:spLocks noGrp="1"/>
          </p:cNvSpPr>
          <p:nvPr>
            <p:ph type="title"/>
          </p:nvPr>
        </p:nvSpPr>
        <p:spPr/>
        <p:txBody>
          <a:bodyPr/>
          <a:lstStyle/>
          <a:p>
            <a:r>
              <a:rPr lang="es-ES" dirty="0"/>
              <a:t>Objetivo de formación del programa </a:t>
            </a:r>
            <a:endParaRPr lang="es-MX" dirty="0"/>
          </a:p>
        </p:txBody>
      </p:sp>
      <p:sp>
        <p:nvSpPr>
          <p:cNvPr id="3" name="Marcador de contenido 2">
            <a:extLst>
              <a:ext uri="{FF2B5EF4-FFF2-40B4-BE49-F238E27FC236}">
                <a16:creationId xmlns:a16="http://schemas.microsoft.com/office/drawing/2014/main" id="{8680721B-BF70-49DA-B799-A3A59D4FF3A8}"/>
              </a:ext>
            </a:extLst>
          </p:cNvPr>
          <p:cNvSpPr>
            <a:spLocks noGrp="1"/>
          </p:cNvSpPr>
          <p:nvPr>
            <p:ph idx="1"/>
          </p:nvPr>
        </p:nvSpPr>
        <p:spPr>
          <a:xfrm>
            <a:off x="838200" y="2136521"/>
            <a:ext cx="10515600" cy="2252599"/>
          </a:xfrm>
        </p:spPr>
        <p:txBody>
          <a:bodyPr/>
          <a:lstStyle/>
          <a:p>
            <a:pPr marL="0" indent="0" algn="just">
              <a:lnSpc>
                <a:spcPct val="100000"/>
              </a:lnSpc>
              <a:spcBef>
                <a:spcPts val="0"/>
              </a:spcBef>
              <a:buNone/>
            </a:pPr>
            <a:r>
              <a:rPr lang="es-MX" dirty="0"/>
              <a:t>Formar profesionales que desde un marco de respeto a los derechos humanos sean capaces de aplicar el enfoque de determinantes sociales de la salud para diseñar, ejecutar y evaluar iniciativas orientadas al mejoramiento de la salud de las poblaciones.</a:t>
            </a:r>
          </a:p>
        </p:txBody>
      </p:sp>
    </p:spTree>
    <p:extLst>
      <p:ext uri="{BB962C8B-B14F-4D97-AF65-F5344CB8AC3E}">
        <p14:creationId xmlns:p14="http://schemas.microsoft.com/office/powerpoint/2010/main" val="377222336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2E75D9-8798-43DB-81D6-02A1E413935D}"/>
              </a:ext>
            </a:extLst>
          </p:cNvPr>
          <p:cNvSpPr>
            <a:spLocks noGrp="1"/>
          </p:cNvSpPr>
          <p:nvPr>
            <p:ph type="title"/>
          </p:nvPr>
        </p:nvSpPr>
        <p:spPr>
          <a:xfrm>
            <a:off x="838200" y="-4712"/>
            <a:ext cx="10515600" cy="1325563"/>
          </a:xfrm>
        </p:spPr>
        <p:txBody>
          <a:bodyPr/>
          <a:lstStyle/>
          <a:p>
            <a:r>
              <a:rPr lang="es-ES" dirty="0"/>
              <a:t>Perfil de ingreso </a:t>
            </a:r>
            <a:br>
              <a:rPr lang="es-ES" dirty="0"/>
            </a:br>
            <a:r>
              <a:rPr lang="es-ES" dirty="0"/>
              <a:t>Competencias de Ingreso</a:t>
            </a:r>
            <a:endParaRPr lang="es-MX" dirty="0"/>
          </a:p>
        </p:txBody>
      </p:sp>
      <p:sp>
        <p:nvSpPr>
          <p:cNvPr id="3" name="Marcador de contenido 2">
            <a:extLst>
              <a:ext uri="{FF2B5EF4-FFF2-40B4-BE49-F238E27FC236}">
                <a16:creationId xmlns:a16="http://schemas.microsoft.com/office/drawing/2014/main" id="{9E4168C9-F5BA-4ACC-BD7B-F93B63F62584}"/>
              </a:ext>
            </a:extLst>
          </p:cNvPr>
          <p:cNvSpPr>
            <a:spLocks noGrp="1"/>
          </p:cNvSpPr>
          <p:nvPr>
            <p:ph idx="1"/>
          </p:nvPr>
        </p:nvSpPr>
        <p:spPr>
          <a:xfrm>
            <a:off x="838200" y="1320851"/>
            <a:ext cx="10515600" cy="4351338"/>
          </a:xfrm>
        </p:spPr>
        <p:txBody>
          <a:bodyPr>
            <a:noAutofit/>
          </a:bodyPr>
          <a:lstStyle/>
          <a:p>
            <a:pPr marL="0" indent="0">
              <a:lnSpc>
                <a:spcPct val="120000"/>
              </a:lnSpc>
              <a:buNone/>
            </a:pPr>
            <a:r>
              <a:rPr lang="es-MX" sz="1800" dirty="0"/>
              <a:t>Las personas aspirantes al programa de Maestría en Salud Pública con Área de Concentración en Ciencias Sociales y del Comportamiento deberán contar con:</a:t>
            </a:r>
          </a:p>
          <a:p>
            <a:pPr marL="0" indent="0">
              <a:lnSpc>
                <a:spcPct val="120000"/>
              </a:lnSpc>
              <a:buNone/>
            </a:pPr>
            <a:r>
              <a:rPr lang="es-MX" sz="1800" b="1" dirty="0"/>
              <a:t>Conocimientos: </a:t>
            </a:r>
          </a:p>
          <a:p>
            <a:pPr marL="533400">
              <a:lnSpc>
                <a:spcPct val="120000"/>
              </a:lnSpc>
              <a:buClrTx/>
              <a:buFont typeface="Arial" panose="020B0604020202020204" pitchFamily="34" charset="0"/>
              <a:buChar char="•"/>
            </a:pPr>
            <a:r>
              <a:rPr lang="es-MX" sz="1800" dirty="0"/>
              <a:t>Conocimiento sobre la relación que guarda la salud con las condiciones sociales</a:t>
            </a:r>
          </a:p>
          <a:p>
            <a:pPr marL="0" indent="0">
              <a:lnSpc>
                <a:spcPct val="120000"/>
              </a:lnSpc>
              <a:buNone/>
            </a:pPr>
            <a:r>
              <a:rPr lang="es-MX" sz="1800" b="1" dirty="0"/>
              <a:t>Habilidades:</a:t>
            </a:r>
          </a:p>
          <a:p>
            <a:pPr marL="555625" indent="-342900">
              <a:lnSpc>
                <a:spcPct val="120000"/>
              </a:lnSpc>
              <a:buClrTx/>
              <a:buFont typeface="Arial" panose="020B0604020202020204" pitchFamily="34" charset="0"/>
              <a:buChar char="•"/>
            </a:pPr>
            <a:r>
              <a:rPr lang="es-MX" sz="1800" dirty="0"/>
              <a:t>Experiencia en trabajo comunitario o servicio social</a:t>
            </a:r>
          </a:p>
          <a:p>
            <a:pPr marL="555625" indent="-342900">
              <a:lnSpc>
                <a:spcPct val="120000"/>
              </a:lnSpc>
              <a:buClrTx/>
              <a:buFont typeface="Arial" panose="020B0604020202020204" pitchFamily="34" charset="0"/>
              <a:buChar char="•"/>
            </a:pPr>
            <a:r>
              <a:rPr lang="es-MX" sz="1800" dirty="0"/>
              <a:t>Capacidad de comunicarse y expresarse de manera clara, estructurada y coherente, tanto de manera oral como escrita</a:t>
            </a:r>
          </a:p>
          <a:p>
            <a:pPr marL="555625" indent="-342900">
              <a:lnSpc>
                <a:spcPct val="120000"/>
              </a:lnSpc>
              <a:buClrTx/>
              <a:buFont typeface="Arial" panose="020B0604020202020204" pitchFamily="34" charset="0"/>
              <a:buChar char="•"/>
            </a:pPr>
            <a:r>
              <a:rPr lang="es-MX" sz="1800" dirty="0"/>
              <a:t>Capacidad de lectura crítica y reflexiva para la comprensión de textos, así como habilidades de síntesis</a:t>
            </a:r>
          </a:p>
          <a:p>
            <a:pPr marL="0" indent="0">
              <a:lnSpc>
                <a:spcPct val="120000"/>
              </a:lnSpc>
              <a:buNone/>
            </a:pPr>
            <a:r>
              <a:rPr lang="es-MX" sz="1800" b="1" dirty="0"/>
              <a:t>Actitudes y valores</a:t>
            </a:r>
          </a:p>
          <a:p>
            <a:pPr marL="533400">
              <a:lnSpc>
                <a:spcPct val="120000"/>
              </a:lnSpc>
              <a:buClrTx/>
              <a:buFont typeface="Arial" panose="020B0604020202020204" pitchFamily="34" charset="0"/>
              <a:buChar char="•"/>
            </a:pPr>
            <a:r>
              <a:rPr lang="es-MX" sz="1800" dirty="0"/>
              <a:t>Mostrar interés en las problemáticas sociales vinculadas con la salud pública</a:t>
            </a:r>
          </a:p>
          <a:p>
            <a:pPr marL="0" indent="0">
              <a:lnSpc>
                <a:spcPct val="120000"/>
              </a:lnSpc>
              <a:buNone/>
            </a:pPr>
            <a:endParaRPr lang="es-MX" sz="1800" dirty="0"/>
          </a:p>
          <a:p>
            <a:pPr marL="0" indent="0">
              <a:lnSpc>
                <a:spcPct val="120000"/>
              </a:lnSpc>
              <a:buNone/>
            </a:pPr>
            <a:endParaRPr lang="es-MX" sz="1800" dirty="0"/>
          </a:p>
          <a:p>
            <a:pPr marL="0" indent="0">
              <a:lnSpc>
                <a:spcPct val="120000"/>
              </a:lnSpc>
              <a:buNone/>
            </a:pPr>
            <a:endParaRPr lang="es-MX" sz="1800" dirty="0"/>
          </a:p>
          <a:p>
            <a:pPr marL="0" indent="0">
              <a:lnSpc>
                <a:spcPct val="120000"/>
              </a:lnSpc>
              <a:buNone/>
            </a:pPr>
            <a:endParaRPr lang="es-MX" sz="1800" dirty="0"/>
          </a:p>
          <a:p>
            <a:pPr marL="0" indent="0">
              <a:lnSpc>
                <a:spcPct val="120000"/>
              </a:lnSpc>
              <a:buNone/>
            </a:pPr>
            <a:endParaRPr lang="es-MX" sz="1800" dirty="0"/>
          </a:p>
          <a:p>
            <a:pPr marL="0" indent="0">
              <a:lnSpc>
                <a:spcPct val="120000"/>
              </a:lnSpc>
              <a:buNone/>
            </a:pPr>
            <a:endParaRPr lang="es-MX" sz="1800" dirty="0"/>
          </a:p>
          <a:p>
            <a:pPr>
              <a:lnSpc>
                <a:spcPct val="120000"/>
              </a:lnSpc>
            </a:pPr>
            <a:endParaRPr lang="es-MX" sz="1800" dirty="0"/>
          </a:p>
        </p:txBody>
      </p:sp>
    </p:spTree>
    <p:extLst>
      <p:ext uri="{BB962C8B-B14F-4D97-AF65-F5344CB8AC3E}">
        <p14:creationId xmlns:p14="http://schemas.microsoft.com/office/powerpoint/2010/main" val="347923619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75EA8-9848-1B49-92C5-432D8EFEFAFB}"/>
              </a:ext>
            </a:extLst>
          </p:cNvPr>
          <p:cNvSpPr>
            <a:spLocks noGrp="1"/>
          </p:cNvSpPr>
          <p:nvPr>
            <p:ph type="title"/>
          </p:nvPr>
        </p:nvSpPr>
        <p:spPr>
          <a:xfrm>
            <a:off x="838200" y="-31828"/>
            <a:ext cx="10515600" cy="1325563"/>
          </a:xfrm>
        </p:spPr>
        <p:txBody>
          <a:bodyPr/>
          <a:lstStyle/>
          <a:p>
            <a:r>
              <a:rPr lang="es-ES_tradnl" dirty="0"/>
              <a:t>Perfil de egreso</a:t>
            </a:r>
            <a:br>
              <a:rPr lang="es-ES_tradnl" dirty="0"/>
            </a:br>
            <a:r>
              <a:rPr lang="es-ES_tradnl" dirty="0"/>
              <a:t>Competencias de Egreso</a:t>
            </a:r>
          </a:p>
        </p:txBody>
      </p:sp>
      <p:sp>
        <p:nvSpPr>
          <p:cNvPr id="3" name="Content Placeholder 2">
            <a:extLst>
              <a:ext uri="{FF2B5EF4-FFF2-40B4-BE49-F238E27FC236}">
                <a16:creationId xmlns:a16="http://schemas.microsoft.com/office/drawing/2014/main" id="{9C9ED797-3EFF-6040-9108-27E68DE7FE48}"/>
              </a:ext>
            </a:extLst>
          </p:cNvPr>
          <p:cNvSpPr>
            <a:spLocks noGrp="1"/>
          </p:cNvSpPr>
          <p:nvPr>
            <p:ph idx="1"/>
          </p:nvPr>
        </p:nvSpPr>
        <p:spPr>
          <a:xfrm>
            <a:off x="1037844" y="1293735"/>
            <a:ext cx="10116312" cy="5399673"/>
          </a:xfrm>
        </p:spPr>
        <p:txBody>
          <a:bodyPr>
            <a:noAutofit/>
          </a:bodyPr>
          <a:lstStyle/>
          <a:p>
            <a:pPr marL="0" indent="0">
              <a:buNone/>
            </a:pPr>
            <a:r>
              <a:rPr lang="es-ES_tradnl" sz="1600" dirty="0"/>
              <a:t>La persona egresada, habrá desarrollado en su formación, la capacidad de trabajar en equipo interdisciplinario e intersectorial para la resolución de problemas, utilizando el pensamiento creativo y reflexivo con:</a:t>
            </a:r>
          </a:p>
          <a:p>
            <a:pPr marL="0" indent="0">
              <a:buNone/>
            </a:pPr>
            <a:r>
              <a:rPr lang="es-ES_tradnl" sz="1600" b="1" dirty="0"/>
              <a:t>Conocimientos</a:t>
            </a:r>
            <a:r>
              <a:rPr lang="es-ES_tradnl" sz="1600" dirty="0"/>
              <a:t> </a:t>
            </a:r>
          </a:p>
          <a:p>
            <a:pPr marL="441325">
              <a:buClrTx/>
              <a:buFont typeface="Arial" panose="020B0604020202020204" pitchFamily="34" charset="0"/>
              <a:buChar char="•"/>
            </a:pPr>
            <a:r>
              <a:rPr lang="es-ES_tradnl" sz="1600" dirty="0"/>
              <a:t>Integrar conocimientos teórico-metodológicos de las ciencias sociales que permitan abordar problemáticas complejas de salud pública</a:t>
            </a:r>
          </a:p>
          <a:p>
            <a:pPr marL="0" indent="0">
              <a:buNone/>
            </a:pPr>
            <a:r>
              <a:rPr lang="es-ES_tradnl" sz="1600" b="1" dirty="0"/>
              <a:t>Habilidades</a:t>
            </a:r>
          </a:p>
          <a:p>
            <a:pPr marL="441325">
              <a:buClrTx/>
              <a:buFont typeface="Arial" panose="020B0604020202020204" pitchFamily="34" charset="0"/>
              <a:buChar char="•"/>
            </a:pPr>
            <a:r>
              <a:rPr lang="es-ES_tradnl" sz="1600" dirty="0"/>
              <a:t>Diseñar e implementar iniciativas de salud pública mediante la utilización de herramientas metodológicas para impulsar el desarrollo de entornos equitativos y saludables</a:t>
            </a:r>
          </a:p>
          <a:p>
            <a:pPr marL="441325">
              <a:buClrTx/>
              <a:buFont typeface="Arial" panose="020B0604020202020204" pitchFamily="34" charset="0"/>
              <a:buChar char="•"/>
            </a:pPr>
            <a:r>
              <a:rPr lang="es-ES_tradnl" sz="1600" dirty="0"/>
              <a:t>Evaluar iniciativas encaminadas al mejoramiento de la salud de las poblaciones en situación de vulnerabilidad social, desde un marco de derechos humanos</a:t>
            </a:r>
          </a:p>
          <a:p>
            <a:pPr marL="441325">
              <a:buClrTx/>
              <a:buFont typeface="Arial" panose="020B0604020202020204" pitchFamily="34" charset="0"/>
              <a:buChar char="•"/>
            </a:pPr>
            <a:r>
              <a:rPr lang="es-ES_tradnl" sz="1600" dirty="0"/>
              <a:t>Asesorar instituciones públicas y/o privadas para la elaboración de iniciativas de salud dirigidas a población en condición de vulnerabilidad</a:t>
            </a:r>
          </a:p>
          <a:p>
            <a:pPr marL="0" indent="0">
              <a:buNone/>
            </a:pPr>
            <a:r>
              <a:rPr lang="es-ES_tradnl" sz="1600" b="1" dirty="0"/>
              <a:t>Actitudes y valores</a:t>
            </a:r>
          </a:p>
          <a:p>
            <a:pPr marL="441325">
              <a:buClrTx/>
              <a:buFont typeface="Arial" panose="020B0604020202020204" pitchFamily="34" charset="0"/>
              <a:buChar char="•"/>
            </a:pPr>
            <a:r>
              <a:rPr lang="es-ES_tradnl" sz="1600" dirty="0"/>
              <a:t>Participar de forma responsable, colaborativa y con compromiso social  </a:t>
            </a:r>
          </a:p>
          <a:p>
            <a:pPr marL="441325">
              <a:buClrTx/>
              <a:buFont typeface="Arial" panose="020B0604020202020204" pitchFamily="34" charset="0"/>
              <a:buChar char="•"/>
            </a:pPr>
            <a:r>
              <a:rPr lang="es-ES_tradnl" sz="1600" dirty="0"/>
              <a:t>Actuar de manera ética en su desempeño profesional  </a:t>
            </a:r>
          </a:p>
          <a:p>
            <a:pPr marL="441325">
              <a:buClrTx/>
              <a:buFont typeface="Arial" panose="020B0604020202020204" pitchFamily="34" charset="0"/>
              <a:buChar char="•"/>
            </a:pPr>
            <a:r>
              <a:rPr lang="es-ES_tradnl" sz="1600" dirty="0"/>
              <a:t>Promover valores de equidad social, que permitan el mejoramiento de la salud de poblaciones en condición de vulnerabilidad</a:t>
            </a:r>
          </a:p>
          <a:p>
            <a:pPr marL="0" indent="0">
              <a:buNone/>
            </a:pPr>
            <a:endParaRPr lang="es-ES_tradnl" sz="1600" dirty="0"/>
          </a:p>
          <a:p>
            <a:pPr marL="0" indent="0">
              <a:buNone/>
            </a:pPr>
            <a:endParaRPr lang="es-ES_tradnl" sz="1600" dirty="0"/>
          </a:p>
          <a:p>
            <a:endParaRPr lang="es-ES_tradnl" sz="1600" dirty="0"/>
          </a:p>
          <a:p>
            <a:endParaRPr lang="es-ES_tradnl" sz="1600" dirty="0"/>
          </a:p>
          <a:p>
            <a:pPr marL="0" indent="0">
              <a:buNone/>
            </a:pPr>
            <a:endParaRPr lang="es-ES_tradnl" sz="1600" dirty="0"/>
          </a:p>
          <a:p>
            <a:pPr marL="0" indent="0">
              <a:buNone/>
            </a:pPr>
            <a:endParaRPr lang="es-ES_tradnl" sz="1600" dirty="0"/>
          </a:p>
        </p:txBody>
      </p:sp>
    </p:spTree>
    <p:extLst>
      <p:ext uri="{BB962C8B-B14F-4D97-AF65-F5344CB8AC3E}">
        <p14:creationId xmlns:p14="http://schemas.microsoft.com/office/powerpoint/2010/main" val="47205987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C2F18-8E2E-9E42-A001-5A2B5D4C4CA3}"/>
              </a:ext>
            </a:extLst>
          </p:cNvPr>
          <p:cNvSpPr>
            <a:spLocks noGrp="1"/>
          </p:cNvSpPr>
          <p:nvPr>
            <p:ph type="title"/>
          </p:nvPr>
        </p:nvSpPr>
        <p:spPr>
          <a:xfrm>
            <a:off x="838200" y="186995"/>
            <a:ext cx="10515600" cy="1325563"/>
          </a:xfrm>
        </p:spPr>
        <p:txBody>
          <a:bodyPr/>
          <a:lstStyle/>
          <a:p>
            <a:r>
              <a:rPr lang="es-ES_tradnl" dirty="0"/>
              <a:t>Competencias específicas del área de concentración </a:t>
            </a:r>
          </a:p>
        </p:txBody>
      </p:sp>
      <p:sp>
        <p:nvSpPr>
          <p:cNvPr id="3" name="Content Placeholder 2">
            <a:extLst>
              <a:ext uri="{FF2B5EF4-FFF2-40B4-BE49-F238E27FC236}">
                <a16:creationId xmlns:a16="http://schemas.microsoft.com/office/drawing/2014/main" id="{0982643A-82A2-B049-915B-FFF870384EB6}"/>
              </a:ext>
            </a:extLst>
          </p:cNvPr>
          <p:cNvSpPr>
            <a:spLocks noGrp="1"/>
          </p:cNvSpPr>
          <p:nvPr>
            <p:ph idx="1"/>
          </p:nvPr>
        </p:nvSpPr>
        <p:spPr>
          <a:xfrm>
            <a:off x="856488" y="1598844"/>
            <a:ext cx="10479024" cy="4491810"/>
          </a:xfrm>
        </p:spPr>
        <p:txBody>
          <a:bodyPr>
            <a:noAutofit/>
          </a:bodyPr>
          <a:lstStyle/>
          <a:p>
            <a:pPr marL="0" indent="0">
              <a:lnSpc>
                <a:spcPct val="100000"/>
              </a:lnSpc>
              <a:buNone/>
            </a:pPr>
            <a:r>
              <a:rPr lang="es-ES_tradnl" sz="2000" dirty="0"/>
              <a:t>Se incorporará en cada competencia el enfoque de </a:t>
            </a:r>
            <a:r>
              <a:rPr lang="es-ES_tradnl" sz="2000" dirty="0" err="1"/>
              <a:t>UnaSalud</a:t>
            </a:r>
            <a:r>
              <a:rPr lang="es-ES_tradnl" sz="2000" dirty="0"/>
              <a:t>, la perspectiva de género, Ética y Derechos Humanos:</a:t>
            </a:r>
          </a:p>
          <a:p>
            <a:pPr marL="625475" indent="-265113">
              <a:lnSpc>
                <a:spcPct val="100000"/>
              </a:lnSpc>
              <a:buNone/>
            </a:pPr>
            <a:r>
              <a:rPr lang="es-ES_tradnl" sz="2000" dirty="0"/>
              <a:t>1. Desarrollar iniciativas en salud considerando los determinantes sociales, para contribuir al bienestar de la población</a:t>
            </a:r>
          </a:p>
          <a:p>
            <a:pPr marL="625475" indent="-265113">
              <a:lnSpc>
                <a:spcPct val="100000"/>
              </a:lnSpc>
              <a:buNone/>
            </a:pPr>
            <a:r>
              <a:rPr lang="es-ES_tradnl" sz="2000" dirty="0"/>
              <a:t>2. Diseñar iniciativas fundamentadas en modelos de cambio del comportamiento para incidir en políticas, entornos y comportamientos saludables</a:t>
            </a:r>
          </a:p>
          <a:p>
            <a:pPr marL="625475" indent="-265113">
              <a:lnSpc>
                <a:spcPct val="100000"/>
              </a:lnSpc>
              <a:buNone/>
            </a:pPr>
            <a:r>
              <a:rPr lang="es-ES_tradnl" sz="2000" dirty="0"/>
              <a:t>3. Integrar estrategias de comunicación efectiva en salud para el diseño y difusión de mensajes y campañas</a:t>
            </a:r>
          </a:p>
          <a:p>
            <a:pPr marL="625475" indent="-265113">
              <a:lnSpc>
                <a:spcPct val="100000"/>
              </a:lnSpc>
              <a:buNone/>
            </a:pPr>
            <a:r>
              <a:rPr lang="es-ES_tradnl" sz="2000" dirty="0"/>
              <a:t>4. Impulsar la participación social en la formulación y evaluación de acciones dirigidas a la mejora de la salud poblacional</a:t>
            </a:r>
          </a:p>
          <a:p>
            <a:pPr marL="625475" indent="-265113">
              <a:lnSpc>
                <a:spcPct val="100000"/>
              </a:lnSpc>
              <a:buNone/>
            </a:pPr>
            <a:r>
              <a:rPr lang="es-ES_tradnl" sz="2000" dirty="0"/>
              <a:t>5. Evaluar iniciativas de promoción, prevención, atención y mantenimiento de la salud para impulsar procesos sociales con la población y fortalecer la respuesta social organizada</a:t>
            </a:r>
          </a:p>
        </p:txBody>
      </p:sp>
    </p:spTree>
    <p:extLst>
      <p:ext uri="{BB962C8B-B14F-4D97-AF65-F5344CB8AC3E}">
        <p14:creationId xmlns:p14="http://schemas.microsoft.com/office/powerpoint/2010/main" val="298501031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C2F18-8E2E-9E42-A001-5A2B5D4C4CA3}"/>
              </a:ext>
            </a:extLst>
          </p:cNvPr>
          <p:cNvSpPr>
            <a:spLocks noGrp="1"/>
          </p:cNvSpPr>
          <p:nvPr>
            <p:ph type="title"/>
          </p:nvPr>
        </p:nvSpPr>
        <p:spPr>
          <a:xfrm>
            <a:off x="774641" y="99949"/>
            <a:ext cx="10671048" cy="631571"/>
          </a:xfrm>
        </p:spPr>
        <p:txBody>
          <a:bodyPr>
            <a:normAutofit fontScale="90000"/>
          </a:bodyPr>
          <a:lstStyle/>
          <a:p>
            <a:r>
              <a:rPr lang="es-ES_tradnl" dirty="0"/>
              <a:t>Unidades didácticas del área de concentración</a:t>
            </a:r>
          </a:p>
        </p:txBody>
      </p:sp>
      <p:graphicFrame>
        <p:nvGraphicFramePr>
          <p:cNvPr id="6" name="Tabla 5"/>
          <p:cNvGraphicFramePr>
            <a:graphicFrameLocks noGrp="1"/>
          </p:cNvGraphicFramePr>
          <p:nvPr>
            <p:extLst>
              <p:ext uri="{D42A27DB-BD31-4B8C-83A1-F6EECF244321}">
                <p14:modId xmlns:p14="http://schemas.microsoft.com/office/powerpoint/2010/main" val="4276978433"/>
              </p:ext>
            </p:extLst>
          </p:nvPr>
        </p:nvGraphicFramePr>
        <p:xfrm>
          <a:off x="774641" y="859536"/>
          <a:ext cx="10810807" cy="5513338"/>
        </p:xfrm>
        <a:graphic>
          <a:graphicData uri="http://schemas.openxmlformats.org/drawingml/2006/table">
            <a:tbl>
              <a:tblPr/>
              <a:tblGrid>
                <a:gridCol w="2087116">
                  <a:extLst>
                    <a:ext uri="{9D8B030D-6E8A-4147-A177-3AD203B41FA5}">
                      <a16:colId xmlns:a16="http://schemas.microsoft.com/office/drawing/2014/main" val="471074248"/>
                    </a:ext>
                  </a:extLst>
                </a:gridCol>
                <a:gridCol w="2007387">
                  <a:extLst>
                    <a:ext uri="{9D8B030D-6E8A-4147-A177-3AD203B41FA5}">
                      <a16:colId xmlns:a16="http://schemas.microsoft.com/office/drawing/2014/main" val="4100060507"/>
                    </a:ext>
                  </a:extLst>
                </a:gridCol>
                <a:gridCol w="6716304">
                  <a:extLst>
                    <a:ext uri="{9D8B030D-6E8A-4147-A177-3AD203B41FA5}">
                      <a16:colId xmlns:a16="http://schemas.microsoft.com/office/drawing/2014/main" val="1348673977"/>
                    </a:ext>
                  </a:extLst>
                </a:gridCol>
              </a:tblGrid>
              <a:tr h="277497">
                <a:tc>
                  <a:txBody>
                    <a:bodyPr/>
                    <a:lstStyle/>
                    <a:p>
                      <a:pPr algn="l" fontAlgn="ctr"/>
                      <a:r>
                        <a:rPr lang="es-MX" sz="1200" b="1" i="0" u="none" strike="noStrike" dirty="0">
                          <a:solidFill>
                            <a:srgbClr val="000000"/>
                          </a:solidFill>
                          <a:effectLst/>
                          <a:latin typeface="+mn-lt"/>
                        </a:rPr>
                        <a:t>Competencias específicas</a:t>
                      </a:r>
                    </a:p>
                  </a:txBody>
                  <a:tcPr marL="50480" marR="5609" marT="5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1A7BC"/>
                    </a:solidFill>
                  </a:tcPr>
                </a:tc>
                <a:tc>
                  <a:txBody>
                    <a:bodyPr/>
                    <a:lstStyle/>
                    <a:p>
                      <a:pPr algn="ctr" fontAlgn="ctr"/>
                      <a:r>
                        <a:rPr lang="es-MX" sz="1200" b="1" i="0" u="none" strike="noStrike" dirty="0">
                          <a:solidFill>
                            <a:srgbClr val="000000"/>
                          </a:solidFill>
                          <a:effectLst/>
                          <a:latin typeface="+mn-lt"/>
                        </a:rPr>
                        <a:t>Nombre UD</a:t>
                      </a:r>
                    </a:p>
                  </a:txBody>
                  <a:tcPr marL="5609" marR="5609" marT="5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1A7BC"/>
                    </a:solidFill>
                  </a:tcPr>
                </a:tc>
                <a:tc>
                  <a:txBody>
                    <a:bodyPr/>
                    <a:lstStyle/>
                    <a:p>
                      <a:pPr algn="l" fontAlgn="ctr"/>
                      <a:r>
                        <a:rPr lang="es-MX" sz="1200" b="1" i="0" u="none" strike="noStrike" dirty="0">
                          <a:solidFill>
                            <a:srgbClr val="000000"/>
                          </a:solidFill>
                          <a:effectLst/>
                          <a:latin typeface="+mn-lt"/>
                        </a:rPr>
                        <a:t>Competencias instruccionales de UD</a:t>
                      </a:r>
                    </a:p>
                  </a:txBody>
                  <a:tcPr marL="50480" marR="5609" marT="5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1A7BC"/>
                    </a:solidFill>
                  </a:tcPr>
                </a:tc>
                <a:extLst>
                  <a:ext uri="{0D108BD9-81ED-4DB2-BD59-A6C34878D82A}">
                    <a16:rowId xmlns:a16="http://schemas.microsoft.com/office/drawing/2014/main" val="3243610692"/>
                  </a:ext>
                </a:extLst>
              </a:tr>
              <a:tr h="484632">
                <a:tc rowSpan="6">
                  <a:txBody>
                    <a:bodyPr/>
                    <a:lstStyle/>
                    <a:p>
                      <a:pPr marL="182563" indent="-182563" algn="l" fontAlgn="ctr"/>
                      <a:r>
                        <a:rPr lang="es-MX" sz="1400" b="0" i="0" u="none" strike="noStrike" dirty="0">
                          <a:solidFill>
                            <a:srgbClr val="000000"/>
                          </a:solidFill>
                          <a:effectLst/>
                          <a:latin typeface="+mn-lt"/>
                        </a:rPr>
                        <a:t>1. Desarrollar iniciativas en salud considerando los determinantes sociales para contribuir al bienestar de la población.</a:t>
                      </a:r>
                    </a:p>
                  </a:txBody>
                  <a:tcPr marL="5609" marR="5609" marT="5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rowSpan="3">
                  <a:txBody>
                    <a:bodyPr/>
                    <a:lstStyle/>
                    <a:p>
                      <a:pPr algn="ctr" fontAlgn="ctr"/>
                      <a:r>
                        <a:rPr lang="es-MX" sz="1200" b="0" i="0" u="none" strike="noStrike" dirty="0">
                          <a:solidFill>
                            <a:srgbClr val="000000"/>
                          </a:solidFill>
                          <a:effectLst/>
                          <a:latin typeface="+mn-lt"/>
                        </a:rPr>
                        <a:t>Comportamientos, entornos y políticas públicas</a:t>
                      </a:r>
                    </a:p>
                  </a:txBody>
                  <a:tcPr marL="5609" marR="5609" marT="5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marL="171450" indent="-171450" algn="l" fontAlgn="ctr">
                        <a:buFont typeface="Arial" panose="020B0604020202020204" pitchFamily="34" charset="0"/>
                        <a:buChar char="•"/>
                      </a:pPr>
                      <a:r>
                        <a:rPr lang="es-MX" sz="1200" b="0" i="0" u="none" strike="noStrike" dirty="0">
                          <a:solidFill>
                            <a:srgbClr val="000000"/>
                          </a:solidFill>
                          <a:effectLst/>
                          <a:latin typeface="+mn-lt"/>
                        </a:rPr>
                        <a:t>Identificar las líneas  de acción y estrategias para la integración de un marco conceptual en promoción de la salud, entornos y políticas saludables. </a:t>
                      </a:r>
                    </a:p>
                  </a:txBody>
                  <a:tcPr marL="5609" marR="5609" marT="5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DEBF7"/>
                    </a:solidFill>
                  </a:tcPr>
                </a:tc>
                <a:extLst>
                  <a:ext uri="{0D108BD9-81ED-4DB2-BD59-A6C34878D82A}">
                    <a16:rowId xmlns:a16="http://schemas.microsoft.com/office/drawing/2014/main" val="481633970"/>
                  </a:ext>
                </a:extLst>
              </a:tr>
              <a:tr h="390959">
                <a:tc vMerge="1">
                  <a:txBody>
                    <a:bodyPr/>
                    <a:lstStyle/>
                    <a:p>
                      <a:endParaRPr lang="es-MX"/>
                    </a:p>
                  </a:txBody>
                  <a:tcPr/>
                </a:tc>
                <a:tc vMerge="1">
                  <a:txBody>
                    <a:bodyPr/>
                    <a:lstStyle/>
                    <a:p>
                      <a:endParaRPr lang="es-MX"/>
                    </a:p>
                  </a:txBody>
                  <a:tcPr/>
                </a:tc>
                <a:tc>
                  <a:txBody>
                    <a:bodyPr/>
                    <a:lstStyle/>
                    <a:p>
                      <a:pPr marL="171450" indent="-171450" algn="l" fontAlgn="ctr">
                        <a:buFont typeface="Arial" panose="020B0604020202020204" pitchFamily="34" charset="0"/>
                        <a:buChar char="•"/>
                      </a:pPr>
                      <a:r>
                        <a:rPr lang="es-MX" sz="1200" b="0" i="0" u="none" strike="noStrike" dirty="0">
                          <a:solidFill>
                            <a:srgbClr val="000000"/>
                          </a:solidFill>
                          <a:effectLst/>
                          <a:latin typeface="+mn-lt"/>
                        </a:rPr>
                        <a:t>Analizar los diversos entornos en el marco de promoción de la salud, en los cuales, las personas viven, estudian y trabajan. </a:t>
                      </a:r>
                    </a:p>
                  </a:txBody>
                  <a:tcPr marL="5609" marR="5609" marT="5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extLst>
                  <a:ext uri="{0D108BD9-81ED-4DB2-BD59-A6C34878D82A}">
                    <a16:rowId xmlns:a16="http://schemas.microsoft.com/office/drawing/2014/main" val="846243561"/>
                  </a:ext>
                </a:extLst>
              </a:tr>
              <a:tr h="506507">
                <a:tc vMerge="1">
                  <a:txBody>
                    <a:bodyPr/>
                    <a:lstStyle/>
                    <a:p>
                      <a:endParaRPr lang="es-MX"/>
                    </a:p>
                  </a:txBody>
                  <a:tcPr/>
                </a:tc>
                <a:tc vMerge="1">
                  <a:txBody>
                    <a:bodyPr/>
                    <a:lstStyle/>
                    <a:p>
                      <a:endParaRPr lang="es-MX"/>
                    </a:p>
                  </a:txBody>
                  <a:tcPr/>
                </a:tc>
                <a:tc>
                  <a:txBody>
                    <a:bodyPr/>
                    <a:lstStyle/>
                    <a:p>
                      <a:pPr marL="171450" indent="-171450" algn="l" fontAlgn="ctr">
                        <a:buFont typeface="Arial" panose="020B0604020202020204" pitchFamily="34" charset="0"/>
                        <a:buChar char="•"/>
                      </a:pPr>
                      <a:r>
                        <a:rPr lang="es-MX" sz="1200" b="0" i="0" u="none" strike="noStrike" dirty="0">
                          <a:solidFill>
                            <a:srgbClr val="000000"/>
                          </a:solidFill>
                          <a:effectLst/>
                          <a:latin typeface="+mn-lt"/>
                        </a:rPr>
                        <a:t>Diseñar e implementar iniciativas  y/o programas en salud pública con base en metodologías de comunicación y  educación en salud para mejorar la salud poblacional.</a:t>
                      </a:r>
                    </a:p>
                  </a:txBody>
                  <a:tcPr marL="5609" marR="5609" marT="5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62329053"/>
                  </a:ext>
                </a:extLst>
              </a:tr>
              <a:tr h="416093">
                <a:tc vMerge="1">
                  <a:txBody>
                    <a:bodyPr/>
                    <a:lstStyle/>
                    <a:p>
                      <a:endParaRPr lang="es-MX"/>
                    </a:p>
                  </a:txBody>
                  <a:tcPr/>
                </a:tc>
                <a:tc>
                  <a:txBody>
                    <a:bodyPr/>
                    <a:lstStyle/>
                    <a:p>
                      <a:pPr algn="ctr" fontAlgn="ctr"/>
                      <a:r>
                        <a:rPr lang="es-MX" sz="1200" b="0" i="0" u="none" strike="noStrike" dirty="0">
                          <a:solidFill>
                            <a:srgbClr val="000000"/>
                          </a:solidFill>
                          <a:effectLst/>
                          <a:latin typeface="+mn-lt"/>
                        </a:rPr>
                        <a:t>Comunicación en salud</a:t>
                      </a:r>
                    </a:p>
                  </a:txBody>
                  <a:tcPr marL="5609" marR="5609" marT="5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marL="171450" indent="-171450" algn="l" defTabSz="914400" rtl="0" eaLnBrk="1" fontAlgn="ctr" latinLnBrk="0" hangingPunct="1">
                        <a:buFont typeface="Arial" panose="020B0604020202020204" pitchFamily="34" charset="0"/>
                        <a:buChar char="•"/>
                      </a:pPr>
                      <a:r>
                        <a:rPr lang="es-MX" sz="1200" b="0" i="0" u="none" strike="noStrike" kern="1200" dirty="0">
                          <a:solidFill>
                            <a:srgbClr val="000000"/>
                          </a:solidFill>
                          <a:effectLst/>
                          <a:latin typeface="+mn-lt"/>
                          <a:ea typeface="+mn-ea"/>
                          <a:cs typeface="+mn-cs"/>
                        </a:rPr>
                        <a:t>Comprender la influencia de los Determinantes Sociales de la Salud en la comunicación sanitaria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340599392"/>
                  </a:ext>
                </a:extLst>
              </a:tr>
              <a:tr h="962319">
                <a:tc vMerge="1">
                  <a:txBody>
                    <a:bodyPr/>
                    <a:lstStyle/>
                    <a:p>
                      <a:endParaRPr lang="es-MX"/>
                    </a:p>
                  </a:txBody>
                  <a:tcPr/>
                </a:tc>
                <a:tc>
                  <a:txBody>
                    <a:bodyPr/>
                    <a:lstStyle/>
                    <a:p>
                      <a:pPr algn="ctr" fontAlgn="ctr"/>
                      <a:r>
                        <a:rPr lang="es-MX" sz="1200" b="0" i="0" u="none" strike="noStrike" dirty="0">
                          <a:solidFill>
                            <a:srgbClr val="000000"/>
                          </a:solidFill>
                          <a:effectLst/>
                          <a:latin typeface="+mn-lt"/>
                        </a:rPr>
                        <a:t>Metodologías de educación para la salud</a:t>
                      </a:r>
                    </a:p>
                  </a:txBody>
                  <a:tcPr marL="5609" marR="5609" marT="5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marL="171450" indent="-171450" algn="l" fontAlgn="ctr">
                        <a:buFont typeface="Arial" panose="020B0604020202020204" pitchFamily="34" charset="0"/>
                        <a:buChar char="•"/>
                      </a:pPr>
                      <a:r>
                        <a:rPr lang="es-MX" sz="1200" b="0" i="0" u="none" strike="noStrike" dirty="0">
                          <a:solidFill>
                            <a:srgbClr val="000000"/>
                          </a:solidFill>
                          <a:effectLst/>
                          <a:latin typeface="+mn-lt"/>
                        </a:rPr>
                        <a:t>Identificar las características de la metodología de Habilidades para la Vida, Educación Popular en Salud,  Investigación Acción Participación, Community Based Participatory Research (CBPR), Metodología Niño-a-Niño; para elegir para que más se ajuste al programa y aplicarla en el diseño de programas de promoción de la salud</a:t>
                      </a:r>
                    </a:p>
                  </a:txBody>
                  <a:tcPr marL="5609" marR="5609" marT="5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587172978"/>
                  </a:ext>
                </a:extLst>
              </a:tr>
              <a:tr h="633839">
                <a:tc vMerge="1">
                  <a:txBody>
                    <a:bodyPr/>
                    <a:lstStyle/>
                    <a:p>
                      <a:endParaRPr lang="es-MX"/>
                    </a:p>
                  </a:txBody>
                  <a:tcPr/>
                </a:tc>
                <a:tc>
                  <a:txBody>
                    <a:bodyPr/>
                    <a:lstStyle/>
                    <a:p>
                      <a:pPr algn="ctr" fontAlgn="ctr"/>
                      <a:r>
                        <a:rPr lang="es-MX" sz="1200" b="0" i="0" u="none" strike="noStrike" dirty="0">
                          <a:solidFill>
                            <a:srgbClr val="000000"/>
                          </a:solidFill>
                          <a:effectLst/>
                          <a:latin typeface="+mn-lt"/>
                        </a:rPr>
                        <a:t>Iniciativas en promoción de la salud</a:t>
                      </a:r>
                    </a:p>
                  </a:txBody>
                  <a:tcPr marL="5609" marR="5609" marT="5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marL="171450" indent="-171450" algn="l" fontAlgn="ctr">
                        <a:buFont typeface="Arial" panose="020B0604020202020204" pitchFamily="34" charset="0"/>
                        <a:buChar char="•"/>
                      </a:pPr>
                      <a:r>
                        <a:rPr lang="es-MX" sz="1200" b="0" i="0" u="none" strike="noStrike" dirty="0">
                          <a:solidFill>
                            <a:srgbClr val="000000"/>
                          </a:solidFill>
                          <a:effectLst/>
                          <a:latin typeface="+mn-lt"/>
                        </a:rPr>
                        <a:t>Analizar críticamente iniciativas de promoción de la salud en diversos escenarios, considerando de manera integral las cinco líneas estratégicas de acción de la promoción de la salud, en contextos internacionales y nacionales.</a:t>
                      </a:r>
                    </a:p>
                  </a:txBody>
                  <a:tcPr marL="5609" marR="5609" marT="5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496409638"/>
                  </a:ext>
                </a:extLst>
              </a:tr>
              <a:tr h="713232">
                <a:tc rowSpan="3">
                  <a:txBody>
                    <a:bodyPr/>
                    <a:lstStyle/>
                    <a:p>
                      <a:pPr marL="182563" indent="-182563" algn="l" fontAlgn="ctr"/>
                      <a:r>
                        <a:rPr lang="es-MX" sz="1400" b="0" i="0" u="none" strike="noStrike" dirty="0">
                          <a:solidFill>
                            <a:srgbClr val="000000"/>
                          </a:solidFill>
                          <a:effectLst/>
                          <a:latin typeface="+mn-lt"/>
                        </a:rPr>
                        <a:t>2. Generar iniciativas fundamentadas en modelos de cambio del comportamiento para incidir en políticas, entornos y comportamientos.</a:t>
                      </a:r>
                    </a:p>
                  </a:txBody>
                  <a:tcPr marL="5609" marR="5609" marT="56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ctr"/>
                      <a:r>
                        <a:rPr lang="es-MX" sz="1200" b="0" i="0" u="none" strike="noStrike" dirty="0">
                          <a:solidFill>
                            <a:srgbClr val="000000"/>
                          </a:solidFill>
                          <a:effectLst/>
                          <a:latin typeface="+mn-lt"/>
                        </a:rPr>
                        <a:t>Modelos de cambio de comportamiento</a:t>
                      </a:r>
                    </a:p>
                  </a:txBody>
                  <a:tcPr marL="5609" marR="5609" marT="5609"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marL="171450" indent="-171450" algn="l" fontAlgn="ctr">
                        <a:buFont typeface="Arial" panose="020B0604020202020204" pitchFamily="34" charset="0"/>
                        <a:buChar char="•"/>
                      </a:pPr>
                      <a:r>
                        <a:rPr lang="es-MX" sz="1200" b="0" i="0" u="none" strike="noStrike" dirty="0">
                          <a:solidFill>
                            <a:srgbClr val="000000"/>
                          </a:solidFill>
                          <a:effectLst/>
                          <a:latin typeface="+mn-lt"/>
                        </a:rPr>
                        <a:t>Diseñar intervenciones, programas y proyectos en salud pública que promuevan la generación de comportamientos, entornos y políticas saludables en la población, orientadas a contextos y grupos de riesgo específicos</a:t>
                      </a:r>
                    </a:p>
                  </a:txBody>
                  <a:tcPr marL="5609" marR="5609" marT="5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225156356"/>
                  </a:ext>
                </a:extLst>
              </a:tr>
              <a:tr h="566472">
                <a:tc vMerge="1">
                  <a:txBody>
                    <a:bodyPr/>
                    <a:lstStyle/>
                    <a:p>
                      <a:endParaRPr lang="es-MX"/>
                    </a:p>
                  </a:txBody>
                  <a:tcPr/>
                </a:tc>
                <a:tc>
                  <a:txBody>
                    <a:bodyPr/>
                    <a:lstStyle/>
                    <a:p>
                      <a:pPr algn="ctr" fontAlgn="ctr"/>
                      <a:r>
                        <a:rPr lang="es-MX" sz="1200" b="0" i="0" u="none" strike="noStrike" dirty="0">
                          <a:solidFill>
                            <a:srgbClr val="000000"/>
                          </a:solidFill>
                          <a:effectLst/>
                          <a:latin typeface="+mn-lt"/>
                        </a:rPr>
                        <a:t>Comportamientos, entornos y políticas públicas</a:t>
                      </a:r>
                    </a:p>
                  </a:txBody>
                  <a:tcPr marL="5609" marR="5609" marT="5609"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EDED"/>
                    </a:solidFill>
                  </a:tcPr>
                </a:tc>
                <a:tc>
                  <a:txBody>
                    <a:bodyPr/>
                    <a:lstStyle/>
                    <a:p>
                      <a:pPr marL="171450" indent="-171450" algn="l" fontAlgn="ctr">
                        <a:buFont typeface="Arial" panose="020B0604020202020204" pitchFamily="34" charset="0"/>
                        <a:buChar char="•"/>
                      </a:pPr>
                      <a:r>
                        <a:rPr lang="es-MX" sz="1200" b="0" i="0" u="none" strike="noStrike" dirty="0">
                          <a:solidFill>
                            <a:srgbClr val="000000"/>
                          </a:solidFill>
                          <a:effectLst/>
                          <a:latin typeface="+mn-lt"/>
                        </a:rPr>
                        <a:t>Comprender los constructos de las teorías y modelos del comportamiento para establecer estrategias que permitan promover comportamientos saludables en los individuos y poblaciones. </a:t>
                      </a:r>
                    </a:p>
                  </a:txBody>
                  <a:tcPr marL="5609" marR="5609" marT="56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EDED"/>
                    </a:solidFill>
                  </a:tcPr>
                </a:tc>
                <a:extLst>
                  <a:ext uri="{0D108BD9-81ED-4DB2-BD59-A6C34878D82A}">
                    <a16:rowId xmlns:a16="http://schemas.microsoft.com/office/drawing/2014/main" val="1786124596"/>
                  </a:ext>
                </a:extLst>
              </a:tr>
              <a:tr h="561788">
                <a:tc vMerge="1">
                  <a:txBody>
                    <a:bodyPr/>
                    <a:lstStyle/>
                    <a:p>
                      <a:endParaRPr lang="es-MX"/>
                    </a:p>
                  </a:txBody>
                  <a:tcPr/>
                </a:tc>
                <a:tc>
                  <a:txBody>
                    <a:bodyPr/>
                    <a:lstStyle/>
                    <a:p>
                      <a:pPr algn="ctr" fontAlgn="ctr"/>
                      <a:r>
                        <a:rPr lang="es-MX" sz="1200" b="0" i="0" u="none" strike="noStrike" dirty="0">
                          <a:solidFill>
                            <a:srgbClr val="000000"/>
                          </a:solidFill>
                          <a:effectLst/>
                          <a:latin typeface="+mn-lt"/>
                        </a:rPr>
                        <a:t>Metodologías de educación para la salud</a:t>
                      </a:r>
                    </a:p>
                  </a:txBody>
                  <a:tcPr marL="5609" marR="5609" marT="56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EDED"/>
                    </a:solidFill>
                  </a:tcPr>
                </a:tc>
                <a:tc>
                  <a:txBody>
                    <a:bodyPr/>
                    <a:lstStyle/>
                    <a:p>
                      <a:pPr marL="274638" indent="-182563" algn="l" fontAlgn="ctr">
                        <a:buFont typeface="Arial" panose="020B0604020202020204" pitchFamily="34" charset="0"/>
                        <a:buChar char="•"/>
                      </a:pPr>
                      <a:r>
                        <a:rPr lang="es-MX" sz="1200" b="0" i="0" u="none" strike="noStrike" dirty="0">
                          <a:solidFill>
                            <a:srgbClr val="000000"/>
                          </a:solidFill>
                          <a:effectLst/>
                          <a:latin typeface="+mn-lt"/>
                        </a:rPr>
                        <a:t>Identificar las características de la metodología de </a:t>
                      </a:r>
                      <a:r>
                        <a:rPr lang="es-MX" sz="1200" b="0" i="0" u="none" strike="noStrike" dirty="0" err="1">
                          <a:solidFill>
                            <a:srgbClr val="000000"/>
                          </a:solidFill>
                          <a:effectLst/>
                          <a:latin typeface="+mn-lt"/>
                        </a:rPr>
                        <a:t>Intervention</a:t>
                      </a:r>
                      <a:r>
                        <a:rPr lang="es-MX" sz="1200" b="0" i="0" u="none" strike="noStrike" dirty="0">
                          <a:solidFill>
                            <a:srgbClr val="000000"/>
                          </a:solidFill>
                          <a:effectLst/>
                          <a:latin typeface="+mn-lt"/>
                        </a:rPr>
                        <a:t> </a:t>
                      </a:r>
                      <a:r>
                        <a:rPr lang="es-MX" sz="1200" b="0" i="0" u="none" strike="noStrike" dirty="0" err="1">
                          <a:solidFill>
                            <a:srgbClr val="000000"/>
                          </a:solidFill>
                          <a:effectLst/>
                          <a:latin typeface="+mn-lt"/>
                        </a:rPr>
                        <a:t>Mapping</a:t>
                      </a:r>
                      <a:r>
                        <a:rPr lang="es-MX" sz="1200" b="0" i="0" u="none" strike="noStrike" dirty="0">
                          <a:solidFill>
                            <a:srgbClr val="000000"/>
                          </a:solidFill>
                          <a:effectLst/>
                          <a:latin typeface="+mn-lt"/>
                        </a:rPr>
                        <a:t> para aplicarla en el diseño de programas de promoción de la salud</a:t>
                      </a:r>
                    </a:p>
                  </a:txBody>
                  <a:tcPr marL="5609" marR="5609" marT="56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EDED"/>
                    </a:solidFill>
                  </a:tcPr>
                </a:tc>
                <a:extLst>
                  <a:ext uri="{0D108BD9-81ED-4DB2-BD59-A6C34878D82A}">
                    <a16:rowId xmlns:a16="http://schemas.microsoft.com/office/drawing/2014/main" val="3673240928"/>
                  </a:ext>
                </a:extLst>
              </a:tr>
            </a:tbl>
          </a:graphicData>
        </a:graphic>
      </p:graphicFrame>
    </p:spTree>
    <p:extLst>
      <p:ext uri="{BB962C8B-B14F-4D97-AF65-F5344CB8AC3E}">
        <p14:creationId xmlns:p14="http://schemas.microsoft.com/office/powerpoint/2010/main" val="78115809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C2F18-8E2E-9E42-A001-5A2B5D4C4CA3}"/>
              </a:ext>
            </a:extLst>
          </p:cNvPr>
          <p:cNvSpPr>
            <a:spLocks noGrp="1"/>
          </p:cNvSpPr>
          <p:nvPr>
            <p:ph type="title"/>
          </p:nvPr>
        </p:nvSpPr>
        <p:spPr>
          <a:xfrm>
            <a:off x="930088" y="8509"/>
            <a:ext cx="10515600" cy="1325563"/>
          </a:xfrm>
        </p:spPr>
        <p:txBody>
          <a:bodyPr/>
          <a:lstStyle/>
          <a:p>
            <a:r>
              <a:rPr lang="es-ES_tradnl" dirty="0"/>
              <a:t>Unidades didácticas del área de concentración</a:t>
            </a:r>
          </a:p>
        </p:txBody>
      </p:sp>
      <p:graphicFrame>
        <p:nvGraphicFramePr>
          <p:cNvPr id="4" name="Tabla 3"/>
          <p:cNvGraphicFramePr>
            <a:graphicFrameLocks noGrp="1"/>
          </p:cNvGraphicFramePr>
          <p:nvPr>
            <p:extLst>
              <p:ext uri="{D42A27DB-BD31-4B8C-83A1-F6EECF244321}">
                <p14:modId xmlns:p14="http://schemas.microsoft.com/office/powerpoint/2010/main" val="460925294"/>
              </p:ext>
            </p:extLst>
          </p:nvPr>
        </p:nvGraphicFramePr>
        <p:xfrm>
          <a:off x="533401" y="1314831"/>
          <a:ext cx="10820400" cy="4954680"/>
        </p:xfrm>
        <a:graphic>
          <a:graphicData uri="http://schemas.openxmlformats.org/drawingml/2006/table">
            <a:tbl>
              <a:tblPr/>
              <a:tblGrid>
                <a:gridCol w="2693915">
                  <a:extLst>
                    <a:ext uri="{9D8B030D-6E8A-4147-A177-3AD203B41FA5}">
                      <a16:colId xmlns:a16="http://schemas.microsoft.com/office/drawing/2014/main" val="1654480425"/>
                    </a:ext>
                  </a:extLst>
                </a:gridCol>
                <a:gridCol w="1722062">
                  <a:extLst>
                    <a:ext uri="{9D8B030D-6E8A-4147-A177-3AD203B41FA5}">
                      <a16:colId xmlns:a16="http://schemas.microsoft.com/office/drawing/2014/main" val="3282729317"/>
                    </a:ext>
                  </a:extLst>
                </a:gridCol>
                <a:gridCol w="6404423">
                  <a:extLst>
                    <a:ext uri="{9D8B030D-6E8A-4147-A177-3AD203B41FA5}">
                      <a16:colId xmlns:a16="http://schemas.microsoft.com/office/drawing/2014/main" val="1385481978"/>
                    </a:ext>
                  </a:extLst>
                </a:gridCol>
              </a:tblGrid>
              <a:tr h="235825">
                <a:tc>
                  <a:txBody>
                    <a:bodyPr/>
                    <a:lstStyle/>
                    <a:p>
                      <a:pPr algn="l" fontAlgn="ctr"/>
                      <a:r>
                        <a:rPr lang="es-MX" sz="1400" b="1" i="0" u="none" strike="noStrike">
                          <a:solidFill>
                            <a:srgbClr val="000000"/>
                          </a:solidFill>
                          <a:effectLst/>
                          <a:latin typeface="+mn-lt"/>
                        </a:rPr>
                        <a:t>Competencias específicas</a:t>
                      </a:r>
                    </a:p>
                  </a:txBody>
                  <a:tcPr marL="63432" marR="7048" marT="70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1A7BC"/>
                    </a:solidFill>
                  </a:tcPr>
                </a:tc>
                <a:tc>
                  <a:txBody>
                    <a:bodyPr/>
                    <a:lstStyle/>
                    <a:p>
                      <a:pPr algn="ctr" fontAlgn="ctr"/>
                      <a:r>
                        <a:rPr lang="es-MX" sz="1400" b="1" i="0" u="none" strike="noStrike">
                          <a:solidFill>
                            <a:srgbClr val="000000"/>
                          </a:solidFill>
                          <a:effectLst/>
                          <a:latin typeface="+mn-lt"/>
                        </a:rPr>
                        <a:t>Nombre UD</a:t>
                      </a:r>
                    </a:p>
                  </a:txBody>
                  <a:tcPr marL="7048" marR="7048" marT="70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1A7BC"/>
                    </a:solidFill>
                  </a:tcPr>
                </a:tc>
                <a:tc>
                  <a:txBody>
                    <a:bodyPr/>
                    <a:lstStyle/>
                    <a:p>
                      <a:pPr algn="l" fontAlgn="ctr"/>
                      <a:r>
                        <a:rPr lang="es-MX" sz="1400" b="1" i="0" u="none" strike="noStrike">
                          <a:solidFill>
                            <a:srgbClr val="000000"/>
                          </a:solidFill>
                          <a:effectLst/>
                          <a:latin typeface="+mn-lt"/>
                        </a:rPr>
                        <a:t>Competencias instruccionales de UD</a:t>
                      </a:r>
                    </a:p>
                  </a:txBody>
                  <a:tcPr marL="63432" marR="7048" marT="70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1A7BC"/>
                    </a:solidFill>
                  </a:tcPr>
                </a:tc>
                <a:extLst>
                  <a:ext uri="{0D108BD9-81ED-4DB2-BD59-A6C34878D82A}">
                    <a16:rowId xmlns:a16="http://schemas.microsoft.com/office/drawing/2014/main" val="1728209396"/>
                  </a:ext>
                </a:extLst>
              </a:tr>
              <a:tr h="692395">
                <a:tc rowSpan="3">
                  <a:txBody>
                    <a:bodyPr/>
                    <a:lstStyle/>
                    <a:p>
                      <a:pPr marL="182563" indent="-182563" algn="l" fontAlgn="ctr"/>
                      <a:r>
                        <a:rPr lang="es-MX" sz="1400" b="0" i="0" u="none" strike="noStrike" dirty="0">
                          <a:solidFill>
                            <a:srgbClr val="000000"/>
                          </a:solidFill>
                          <a:effectLst/>
                          <a:latin typeface="+mn-lt"/>
                        </a:rPr>
                        <a:t>3. Promover la participación social en la formulación y evaluación de acciones dirigidas a la mejora de la salud poblacional.</a:t>
                      </a:r>
                    </a:p>
                  </a:txBody>
                  <a:tcPr marL="7048" marR="7048" marT="70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rowSpan="3">
                  <a:txBody>
                    <a:bodyPr/>
                    <a:lstStyle/>
                    <a:p>
                      <a:pPr algn="ctr" fontAlgn="ctr"/>
                      <a:r>
                        <a:rPr lang="es-MX" sz="1400" b="0" i="0" u="none" strike="noStrike" dirty="0">
                          <a:solidFill>
                            <a:srgbClr val="000000"/>
                          </a:solidFill>
                          <a:effectLst/>
                          <a:latin typeface="+mn-lt"/>
                        </a:rPr>
                        <a:t>Participación social en salud</a:t>
                      </a:r>
                    </a:p>
                  </a:txBody>
                  <a:tcPr marL="7048" marR="7048" marT="70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marL="171450" indent="-171450" algn="l" fontAlgn="ctr">
                        <a:buFont typeface="Arial" panose="020B0604020202020204" pitchFamily="34" charset="0"/>
                        <a:buChar char="•"/>
                      </a:pPr>
                      <a:r>
                        <a:rPr lang="es-MX" sz="1400" b="0" i="0" u="none" strike="noStrike" dirty="0">
                          <a:solidFill>
                            <a:srgbClr val="000000"/>
                          </a:solidFill>
                          <a:effectLst/>
                          <a:latin typeface="+mn-lt"/>
                        </a:rPr>
                        <a:t>Analizar las implicaciones sociopolíticas e ideológicas  de la participación social y comunitaria a través del reconocimiento de las dificultades y ventajas a los que se enfrenta la población cuando se vincula a procesos participativos. </a:t>
                      </a:r>
                    </a:p>
                  </a:txBody>
                  <a:tcPr marL="7048" marR="7048" marT="70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DEBF7"/>
                    </a:solidFill>
                  </a:tcPr>
                </a:tc>
                <a:extLst>
                  <a:ext uri="{0D108BD9-81ED-4DB2-BD59-A6C34878D82A}">
                    <a16:rowId xmlns:a16="http://schemas.microsoft.com/office/drawing/2014/main" val="3106400608"/>
                  </a:ext>
                </a:extLst>
              </a:tr>
              <a:tr h="514297">
                <a:tc vMerge="1">
                  <a:txBody>
                    <a:bodyPr/>
                    <a:lstStyle/>
                    <a:p>
                      <a:endParaRPr lang="es-MX"/>
                    </a:p>
                  </a:txBody>
                  <a:tcPr/>
                </a:tc>
                <a:tc vMerge="1">
                  <a:txBody>
                    <a:bodyPr/>
                    <a:lstStyle/>
                    <a:p>
                      <a:endParaRPr lang="es-MX"/>
                    </a:p>
                  </a:txBody>
                  <a:tcPr/>
                </a:tc>
                <a:tc>
                  <a:txBody>
                    <a:bodyPr/>
                    <a:lstStyle/>
                    <a:p>
                      <a:pPr marL="171450" indent="-171450" algn="l" fontAlgn="ctr">
                        <a:buFont typeface="Arial" panose="020B0604020202020204" pitchFamily="34" charset="0"/>
                        <a:buChar char="•"/>
                      </a:pPr>
                      <a:r>
                        <a:rPr lang="es-MX" sz="1400" b="0" i="0" u="none" strike="noStrike" dirty="0">
                          <a:solidFill>
                            <a:srgbClr val="000000"/>
                          </a:solidFill>
                          <a:effectLst/>
                          <a:latin typeface="+mn-lt"/>
                        </a:rPr>
                        <a:t>Identificar las características, tipos y mecanismos de participación social en salud a partir de la revisión de experiencias locales, nacionales e internacionales. </a:t>
                      </a:r>
                    </a:p>
                  </a:txBody>
                  <a:tcPr marL="7048" marR="7048" marT="70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extLst>
                  <a:ext uri="{0D108BD9-81ED-4DB2-BD59-A6C34878D82A}">
                    <a16:rowId xmlns:a16="http://schemas.microsoft.com/office/drawing/2014/main" val="1112719108"/>
                  </a:ext>
                </a:extLst>
              </a:tr>
              <a:tr h="464111">
                <a:tc vMerge="1">
                  <a:txBody>
                    <a:bodyPr/>
                    <a:lstStyle/>
                    <a:p>
                      <a:endParaRPr lang="es-MX"/>
                    </a:p>
                  </a:txBody>
                  <a:tcPr/>
                </a:tc>
                <a:tc vMerge="1">
                  <a:txBody>
                    <a:bodyPr/>
                    <a:lstStyle/>
                    <a:p>
                      <a:endParaRPr lang="es-MX"/>
                    </a:p>
                  </a:txBody>
                  <a:tcPr/>
                </a:tc>
                <a:tc>
                  <a:txBody>
                    <a:bodyPr/>
                    <a:lstStyle/>
                    <a:p>
                      <a:pPr marL="171450" indent="-171450" algn="l" fontAlgn="ctr">
                        <a:buFont typeface="Arial" panose="020B0604020202020204" pitchFamily="34" charset="0"/>
                        <a:buChar char="•"/>
                      </a:pPr>
                      <a:r>
                        <a:rPr lang="es-MX" sz="1400" b="0" i="0" u="none" strike="noStrike" dirty="0">
                          <a:solidFill>
                            <a:srgbClr val="000000"/>
                          </a:solidFill>
                          <a:effectLst/>
                          <a:latin typeface="+mn-lt"/>
                        </a:rPr>
                        <a:t>Analizar diversos acercamientos teóricos para evaluar y sistematizar la participación de la población en salud.  </a:t>
                      </a:r>
                    </a:p>
                  </a:txBody>
                  <a:tcPr marL="7048" marR="7048" marT="70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490006489"/>
                  </a:ext>
                </a:extLst>
              </a:tr>
              <a:tr h="692395">
                <a:tc rowSpan="3">
                  <a:txBody>
                    <a:bodyPr/>
                    <a:lstStyle/>
                    <a:p>
                      <a:pPr marL="182563" indent="-182563" algn="l" fontAlgn="ctr"/>
                      <a:r>
                        <a:rPr lang="es-MX" sz="1400" b="0" i="0" u="none" strike="noStrike" dirty="0">
                          <a:solidFill>
                            <a:srgbClr val="000000"/>
                          </a:solidFill>
                          <a:effectLst/>
                          <a:latin typeface="+mn-lt"/>
                        </a:rPr>
                        <a:t>4. Incorporar estrategias de comunicación efectiva en salud en el diseño y difusión de mensajes y campañas.</a:t>
                      </a:r>
                    </a:p>
                  </a:txBody>
                  <a:tcPr marL="7048" marR="7048" marT="704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rowSpan="3">
                  <a:txBody>
                    <a:bodyPr/>
                    <a:lstStyle/>
                    <a:p>
                      <a:pPr algn="ctr" fontAlgn="ctr"/>
                      <a:r>
                        <a:rPr lang="es-MX" sz="1400" b="0" i="0" u="none" strike="noStrike" dirty="0">
                          <a:solidFill>
                            <a:srgbClr val="000000"/>
                          </a:solidFill>
                          <a:effectLst/>
                          <a:latin typeface="+mn-lt"/>
                        </a:rPr>
                        <a:t>Comunicación en salud</a:t>
                      </a:r>
                    </a:p>
                  </a:txBody>
                  <a:tcPr marL="7048" marR="7048" marT="704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marL="171450" indent="-171450" algn="l" fontAlgn="ctr">
                        <a:buFont typeface="Arial" panose="020B0604020202020204" pitchFamily="34" charset="0"/>
                        <a:buChar char="•"/>
                      </a:pPr>
                      <a:r>
                        <a:rPr lang="es-MX" sz="1400" b="0" i="0" u="none" strike="noStrike" dirty="0">
                          <a:solidFill>
                            <a:srgbClr val="000000"/>
                          </a:solidFill>
                          <a:effectLst/>
                          <a:latin typeface="+mn-lt"/>
                        </a:rPr>
                        <a:t>Comprender las estrategias para el diseño de mensajes y campañas, y caracterizar los medios interpersonales y comunitarios, así como los medios gráficos y audiovisuales para la comunicación para la salud</a:t>
                      </a:r>
                    </a:p>
                  </a:txBody>
                  <a:tcPr marL="7048" marR="7048" marT="70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DEDED"/>
                    </a:solidFill>
                  </a:tcPr>
                </a:tc>
                <a:extLst>
                  <a:ext uri="{0D108BD9-81ED-4DB2-BD59-A6C34878D82A}">
                    <a16:rowId xmlns:a16="http://schemas.microsoft.com/office/drawing/2014/main" val="4177750761"/>
                  </a:ext>
                </a:extLst>
              </a:tr>
              <a:tr h="514297">
                <a:tc vMerge="1">
                  <a:txBody>
                    <a:bodyPr/>
                    <a:lstStyle/>
                    <a:p>
                      <a:endParaRPr lang="es-MX"/>
                    </a:p>
                  </a:txBody>
                  <a:tcPr/>
                </a:tc>
                <a:tc vMerge="1">
                  <a:txBody>
                    <a:bodyPr/>
                    <a:lstStyle/>
                    <a:p>
                      <a:endParaRPr lang="es-MX"/>
                    </a:p>
                  </a:txBody>
                  <a:tcPr/>
                </a:tc>
                <a:tc>
                  <a:txBody>
                    <a:bodyPr/>
                    <a:lstStyle/>
                    <a:p>
                      <a:pPr marL="171450" indent="-171450" algn="l" fontAlgn="ctr">
                        <a:buFont typeface="Arial" panose="020B0604020202020204" pitchFamily="34" charset="0"/>
                        <a:buChar char="•"/>
                      </a:pPr>
                      <a:r>
                        <a:rPr lang="es-MX" sz="1400" b="0" i="0" u="none" strike="noStrike" dirty="0">
                          <a:solidFill>
                            <a:srgbClr val="000000"/>
                          </a:solidFill>
                          <a:effectLst/>
                          <a:latin typeface="+mn-lt"/>
                        </a:rPr>
                        <a:t>Reflexionar sobre la potencialidad de la comunicación digital y la virtualidad en la salud pública, identificando ventajas y limitantes para este tipo de comunicación</a:t>
                      </a:r>
                    </a:p>
                  </a:txBody>
                  <a:tcPr marL="7048" marR="7048" marT="70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DEDED"/>
                    </a:solidFill>
                  </a:tcPr>
                </a:tc>
                <a:extLst>
                  <a:ext uri="{0D108BD9-81ED-4DB2-BD59-A6C34878D82A}">
                    <a16:rowId xmlns:a16="http://schemas.microsoft.com/office/drawing/2014/main" val="1663672754"/>
                  </a:ext>
                </a:extLst>
              </a:tr>
              <a:tr h="464111">
                <a:tc vMerge="1">
                  <a:txBody>
                    <a:bodyPr/>
                    <a:lstStyle/>
                    <a:p>
                      <a:endParaRPr lang="es-MX"/>
                    </a:p>
                  </a:txBody>
                  <a:tcPr/>
                </a:tc>
                <a:tc vMerge="1">
                  <a:txBody>
                    <a:bodyPr/>
                    <a:lstStyle/>
                    <a:p>
                      <a:endParaRPr lang="es-MX"/>
                    </a:p>
                  </a:txBody>
                  <a:tcPr/>
                </a:tc>
                <a:tc>
                  <a:txBody>
                    <a:bodyPr/>
                    <a:lstStyle/>
                    <a:p>
                      <a:pPr marL="171450" indent="-171450" algn="l" fontAlgn="ctr">
                        <a:buFont typeface="Arial" panose="020B0604020202020204" pitchFamily="34" charset="0"/>
                        <a:buChar char="•"/>
                      </a:pPr>
                      <a:r>
                        <a:rPr lang="es-MX" sz="1400" b="0" i="0" u="none" strike="noStrike" dirty="0">
                          <a:solidFill>
                            <a:srgbClr val="000000"/>
                          </a:solidFill>
                          <a:effectLst/>
                          <a:latin typeface="+mn-lt"/>
                        </a:rPr>
                        <a:t>Comprender qué es abogacía y la importancia de la participación de la comunidad en el desarrollo de la comunicación en salud</a:t>
                      </a:r>
                    </a:p>
                  </a:txBody>
                  <a:tcPr marL="7048" marR="7048" marT="70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3470762695"/>
                  </a:ext>
                </a:extLst>
              </a:tr>
              <a:tr h="1377249">
                <a:tc>
                  <a:txBody>
                    <a:bodyPr/>
                    <a:lstStyle/>
                    <a:p>
                      <a:pPr marL="182563" indent="-182563" algn="l" fontAlgn="ctr"/>
                      <a:r>
                        <a:rPr lang="es-MX" sz="1400" b="0" i="0" u="none" strike="noStrike" dirty="0">
                          <a:solidFill>
                            <a:srgbClr val="000000"/>
                          </a:solidFill>
                          <a:effectLst/>
                          <a:latin typeface="+mn-lt"/>
                        </a:rPr>
                        <a:t>5. Evaluar iniciativas de promoción, atención y mantenimiento de la salud que impulsan procesos sociales con la población y fortalecen la respuesta social organizada.</a:t>
                      </a:r>
                    </a:p>
                  </a:txBody>
                  <a:tcPr marL="7048" marR="7048" marT="704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ctr"/>
                      <a:r>
                        <a:rPr lang="es-MX" sz="1400" b="0" i="0" u="none" strike="noStrike" dirty="0">
                          <a:solidFill>
                            <a:srgbClr val="000000"/>
                          </a:solidFill>
                          <a:effectLst/>
                          <a:latin typeface="+mn-lt"/>
                        </a:rPr>
                        <a:t>Iniciativas en promoción de la salud</a:t>
                      </a:r>
                    </a:p>
                  </a:txBody>
                  <a:tcPr marL="7048" marR="7048" marT="704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marL="171450" indent="-171450" algn="l" fontAlgn="ctr">
                        <a:buFont typeface="Arial" panose="020B0604020202020204" pitchFamily="34" charset="0"/>
                        <a:buChar char="•"/>
                      </a:pPr>
                      <a:r>
                        <a:rPr lang="es-MX" sz="1400" b="0" i="0" u="none" strike="noStrike" dirty="0">
                          <a:solidFill>
                            <a:srgbClr val="000000"/>
                          </a:solidFill>
                          <a:effectLst/>
                          <a:latin typeface="+mn-lt"/>
                        </a:rPr>
                        <a:t>Evaluar desde diferentes perspectivas teóricas, iniciativas en promoción de la salud considerando diferentes escenarios y sus líneas de acción de manera integral.   </a:t>
                      </a:r>
                    </a:p>
                  </a:txBody>
                  <a:tcPr marL="7048" marR="7048" marT="70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extLst>
                  <a:ext uri="{0D108BD9-81ED-4DB2-BD59-A6C34878D82A}">
                    <a16:rowId xmlns:a16="http://schemas.microsoft.com/office/drawing/2014/main" val="3829232420"/>
                  </a:ext>
                </a:extLst>
              </a:tr>
            </a:tbl>
          </a:graphicData>
        </a:graphic>
      </p:graphicFrame>
    </p:spTree>
    <p:extLst>
      <p:ext uri="{BB962C8B-B14F-4D97-AF65-F5344CB8AC3E}">
        <p14:creationId xmlns:p14="http://schemas.microsoft.com/office/powerpoint/2010/main" val="4946180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2E75D9-8798-43DB-81D6-02A1E413935D}"/>
              </a:ext>
            </a:extLst>
          </p:cNvPr>
          <p:cNvSpPr>
            <a:spLocks noGrp="1"/>
          </p:cNvSpPr>
          <p:nvPr>
            <p:ph type="title"/>
          </p:nvPr>
        </p:nvSpPr>
        <p:spPr/>
        <p:txBody>
          <a:bodyPr/>
          <a:lstStyle/>
          <a:p>
            <a:r>
              <a:rPr lang="es-ES" dirty="0"/>
              <a:t>Perfil de ingreso </a:t>
            </a:r>
            <a:br>
              <a:rPr lang="es-ES" dirty="0"/>
            </a:br>
            <a:r>
              <a:rPr lang="es-ES" dirty="0"/>
              <a:t>Competencias de Ingreso</a:t>
            </a:r>
            <a:endParaRPr lang="es-MX" dirty="0"/>
          </a:p>
        </p:txBody>
      </p:sp>
      <p:sp>
        <p:nvSpPr>
          <p:cNvPr id="3" name="Marcador de contenido 2">
            <a:extLst>
              <a:ext uri="{FF2B5EF4-FFF2-40B4-BE49-F238E27FC236}">
                <a16:creationId xmlns:a16="http://schemas.microsoft.com/office/drawing/2014/main" id="{9E4168C9-F5BA-4ACC-BD7B-F93B63F62584}"/>
              </a:ext>
            </a:extLst>
          </p:cNvPr>
          <p:cNvSpPr>
            <a:spLocks noGrp="1"/>
          </p:cNvSpPr>
          <p:nvPr>
            <p:ph idx="1"/>
          </p:nvPr>
        </p:nvSpPr>
        <p:spPr/>
        <p:txBody>
          <a:bodyPr>
            <a:normAutofit/>
          </a:bodyPr>
          <a:lstStyle/>
          <a:p>
            <a:r>
              <a:rPr lang="es-MX" dirty="0" smtClean="0"/>
              <a:t>Demostrar </a:t>
            </a:r>
            <a:r>
              <a:rPr lang="es-MX" dirty="0"/>
              <a:t>conocimientos en el campo de investigación de los sistemas de salud.</a:t>
            </a:r>
          </a:p>
          <a:p>
            <a:r>
              <a:rPr lang="es-MX" dirty="0" smtClean="0"/>
              <a:t>Tener </a:t>
            </a:r>
            <a:r>
              <a:rPr lang="es-MX" dirty="0"/>
              <a:t>capacidad de análisis sistémico y pensamiento complejo para el desarrollo de propuestas de investigación.  </a:t>
            </a:r>
          </a:p>
          <a:p>
            <a:r>
              <a:rPr lang="es-MX" dirty="0" smtClean="0"/>
              <a:t>Contar </a:t>
            </a:r>
            <a:r>
              <a:rPr lang="es-MX" dirty="0"/>
              <a:t>con bases conceptuales, metodológicas y éticas para la realización de investigación científica.</a:t>
            </a:r>
          </a:p>
          <a:p>
            <a:r>
              <a:rPr lang="es-MX" dirty="0" smtClean="0"/>
              <a:t>Mostrar </a:t>
            </a:r>
            <a:r>
              <a:rPr lang="es-MX" dirty="0"/>
              <a:t>habilidades para el trabajo en equipos interdisciplinarios.</a:t>
            </a:r>
          </a:p>
          <a:p>
            <a:r>
              <a:rPr lang="es-MX" dirty="0" smtClean="0"/>
              <a:t>Guiar </a:t>
            </a:r>
            <a:r>
              <a:rPr lang="es-MX" dirty="0"/>
              <a:t>su comportamiento por principios éticos y de responsabilidad social. </a:t>
            </a:r>
          </a:p>
          <a:p>
            <a:endParaRPr lang="es-MX" dirty="0"/>
          </a:p>
        </p:txBody>
      </p:sp>
    </p:spTree>
    <p:extLst>
      <p:ext uri="{BB962C8B-B14F-4D97-AF65-F5344CB8AC3E}">
        <p14:creationId xmlns:p14="http://schemas.microsoft.com/office/powerpoint/2010/main" val="31899416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75EA8-9848-1B49-92C5-432D8EFEFAFB}"/>
              </a:ext>
            </a:extLst>
          </p:cNvPr>
          <p:cNvSpPr>
            <a:spLocks noGrp="1"/>
          </p:cNvSpPr>
          <p:nvPr>
            <p:ph type="title"/>
          </p:nvPr>
        </p:nvSpPr>
        <p:spPr>
          <a:xfrm>
            <a:off x="242454" y="74180"/>
            <a:ext cx="11126586" cy="1325563"/>
          </a:xfrm>
        </p:spPr>
        <p:txBody>
          <a:bodyPr>
            <a:normAutofit/>
          </a:bodyPr>
          <a:lstStyle/>
          <a:p>
            <a:r>
              <a:rPr lang="es-ES_tradnl" dirty="0"/>
              <a:t>Perfil de egreso</a:t>
            </a:r>
            <a:br>
              <a:rPr lang="es-ES_tradnl" dirty="0"/>
            </a:br>
            <a:r>
              <a:rPr lang="es-ES_tradnl" dirty="0"/>
              <a:t>Competencias de Egreso</a:t>
            </a:r>
          </a:p>
        </p:txBody>
      </p:sp>
      <p:sp>
        <p:nvSpPr>
          <p:cNvPr id="3" name="Content Placeholder 2">
            <a:extLst>
              <a:ext uri="{FF2B5EF4-FFF2-40B4-BE49-F238E27FC236}">
                <a16:creationId xmlns:a16="http://schemas.microsoft.com/office/drawing/2014/main" id="{9C9ED797-3EFF-6040-9108-27E68DE7FE48}"/>
              </a:ext>
            </a:extLst>
          </p:cNvPr>
          <p:cNvSpPr>
            <a:spLocks noGrp="1"/>
          </p:cNvSpPr>
          <p:nvPr>
            <p:ph idx="1"/>
          </p:nvPr>
        </p:nvSpPr>
        <p:spPr>
          <a:xfrm>
            <a:off x="214745" y="1430223"/>
            <a:ext cx="11931535" cy="4922520"/>
          </a:xfrm>
        </p:spPr>
        <p:txBody>
          <a:bodyPr>
            <a:normAutofit/>
          </a:bodyPr>
          <a:lstStyle/>
          <a:p>
            <a:pPr marL="0" indent="0">
              <a:spcBef>
                <a:spcPts val="0"/>
              </a:spcBef>
            </a:pPr>
            <a:r>
              <a:rPr lang="es-MX" sz="2400" dirty="0" smtClean="0">
                <a:solidFill>
                  <a:srgbClr val="000000"/>
                </a:solidFill>
              </a:rPr>
              <a:t> Generar </a:t>
            </a:r>
            <a:r>
              <a:rPr lang="es-MX" sz="2400" dirty="0">
                <a:solidFill>
                  <a:srgbClr val="000000"/>
                </a:solidFill>
              </a:rPr>
              <a:t>evidencia científica mediante la incorporación de desarrollos teórico-metodológicos innovadores, que contribuya al avance del conocimiento científico y a la toma de decisiones en Salud Pública.</a:t>
            </a:r>
            <a:br>
              <a:rPr lang="es-MX" sz="2400" dirty="0">
                <a:solidFill>
                  <a:srgbClr val="000000"/>
                </a:solidFill>
              </a:rPr>
            </a:br>
            <a:endParaRPr lang="es-MX" sz="2400" dirty="0"/>
          </a:p>
          <a:p>
            <a:pPr marL="0" indent="0">
              <a:spcBef>
                <a:spcPts val="0"/>
              </a:spcBef>
            </a:pPr>
            <a:r>
              <a:rPr lang="es-MX" sz="2400" dirty="0" smtClean="0">
                <a:solidFill>
                  <a:srgbClr val="000000"/>
                </a:solidFill>
              </a:rPr>
              <a:t>Desarrollar </a:t>
            </a:r>
            <a:r>
              <a:rPr lang="es-MX" sz="2400" dirty="0">
                <a:solidFill>
                  <a:srgbClr val="000000"/>
                </a:solidFill>
              </a:rPr>
              <a:t>investigación original, </a:t>
            </a:r>
            <a:r>
              <a:rPr lang="es-MX" sz="2400" dirty="0" err="1">
                <a:solidFill>
                  <a:srgbClr val="000000"/>
                </a:solidFill>
              </a:rPr>
              <a:t>transdisciplinaria</a:t>
            </a:r>
            <a:r>
              <a:rPr lang="es-MX" sz="2400" dirty="0">
                <a:solidFill>
                  <a:srgbClr val="000000"/>
                </a:solidFill>
              </a:rPr>
              <a:t>, interinstitucional, intersectorial con equidad social y de género en salud pública con la participación de la comunidad para fundamentar intervenciones que incidan en la mejora de la salud con un enfoque integral</a:t>
            </a:r>
            <a:r>
              <a:rPr lang="es-MX" sz="2400" dirty="0" smtClean="0">
                <a:solidFill>
                  <a:srgbClr val="000000"/>
                </a:solidFill>
              </a:rPr>
              <a:t>.</a:t>
            </a:r>
          </a:p>
          <a:p>
            <a:pPr marL="0" indent="0">
              <a:spcBef>
                <a:spcPts val="0"/>
              </a:spcBef>
            </a:pPr>
            <a:endParaRPr lang="es-MX" sz="2400" dirty="0"/>
          </a:p>
          <a:p>
            <a:pPr marL="0" fontAlgn="t">
              <a:spcBef>
                <a:spcPts val="0"/>
              </a:spcBef>
            </a:pPr>
            <a:r>
              <a:rPr lang="es-MX" sz="2400" dirty="0" smtClean="0">
                <a:solidFill>
                  <a:srgbClr val="000000"/>
                </a:solidFill>
              </a:rPr>
              <a:t>Desarrollar </a:t>
            </a:r>
            <a:r>
              <a:rPr lang="es-MX" sz="2400" dirty="0">
                <a:solidFill>
                  <a:srgbClr val="000000"/>
                </a:solidFill>
              </a:rPr>
              <a:t>estrategias para la gestión de recursos (humanos, económicos y de conocimiento) de proyectos de investigación </a:t>
            </a:r>
            <a:r>
              <a:rPr lang="es-MX" sz="2400" dirty="0" err="1">
                <a:solidFill>
                  <a:srgbClr val="000000"/>
                </a:solidFill>
              </a:rPr>
              <a:t>transdisciplinaria</a:t>
            </a:r>
            <a:r>
              <a:rPr lang="es-MX" sz="2400" dirty="0">
                <a:solidFill>
                  <a:srgbClr val="000000"/>
                </a:solidFill>
              </a:rPr>
              <a:t>, interinstitucional, intersectorial e integrales en el campo salud pública</a:t>
            </a:r>
            <a:r>
              <a:rPr lang="es-MX" sz="2400" dirty="0" smtClean="0">
                <a:solidFill>
                  <a:srgbClr val="000000"/>
                </a:solidFill>
              </a:rPr>
              <a:t>.</a:t>
            </a:r>
          </a:p>
          <a:p>
            <a:pPr marL="0" fontAlgn="t">
              <a:spcBef>
                <a:spcPts val="0"/>
              </a:spcBef>
            </a:pPr>
            <a:endParaRPr lang="es-MX" sz="2400" dirty="0"/>
          </a:p>
          <a:p>
            <a:pPr marL="0" indent="0">
              <a:spcBef>
                <a:spcPts val="0"/>
              </a:spcBef>
            </a:pPr>
            <a:r>
              <a:rPr lang="es-ES" sz="2400" dirty="0" smtClean="0">
                <a:solidFill>
                  <a:srgbClr val="000000"/>
                </a:solidFill>
              </a:rPr>
              <a:t>Traducir </a:t>
            </a:r>
            <a:r>
              <a:rPr lang="es-ES" sz="2400" dirty="0">
                <a:solidFill>
                  <a:srgbClr val="000000"/>
                </a:solidFill>
              </a:rPr>
              <a:t>el conocimiento científico a diferentes audiencias para promover la salud [a través de estrategias innovadoras de comunicación</a:t>
            </a:r>
            <a:r>
              <a:rPr lang="es-ES" sz="2400" dirty="0" smtClean="0">
                <a:solidFill>
                  <a:srgbClr val="000000"/>
                </a:solidFill>
              </a:rPr>
              <a:t>].</a:t>
            </a:r>
          </a:p>
          <a:p>
            <a:pPr marL="0" indent="0">
              <a:spcBef>
                <a:spcPts val="0"/>
              </a:spcBef>
            </a:pPr>
            <a:endParaRPr lang="es-MX" sz="2400" dirty="0"/>
          </a:p>
          <a:p>
            <a:pPr marL="0" indent="0" fontAlgn="t">
              <a:spcBef>
                <a:spcPts val="0"/>
              </a:spcBef>
              <a:buNone/>
            </a:pPr>
            <a:endParaRPr lang="es-MX" sz="2400" dirty="0"/>
          </a:p>
          <a:p>
            <a:endParaRPr lang="es-ES_tradnl" sz="2400" dirty="0"/>
          </a:p>
        </p:txBody>
      </p:sp>
    </p:spTree>
    <p:extLst>
      <p:ext uri="{BB962C8B-B14F-4D97-AF65-F5344CB8AC3E}">
        <p14:creationId xmlns:p14="http://schemas.microsoft.com/office/powerpoint/2010/main" val="36777603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C2F18-8E2E-9E42-A001-5A2B5D4C4CA3}"/>
              </a:ext>
            </a:extLst>
          </p:cNvPr>
          <p:cNvSpPr>
            <a:spLocks noGrp="1"/>
          </p:cNvSpPr>
          <p:nvPr>
            <p:ph type="title"/>
          </p:nvPr>
        </p:nvSpPr>
        <p:spPr/>
        <p:txBody>
          <a:bodyPr/>
          <a:lstStyle/>
          <a:p>
            <a:r>
              <a:rPr lang="es-ES_tradnl" dirty="0"/>
              <a:t>Competencias específicas del área de concentración </a:t>
            </a:r>
          </a:p>
        </p:txBody>
      </p:sp>
      <p:sp>
        <p:nvSpPr>
          <p:cNvPr id="3" name="Content Placeholder 2">
            <a:extLst>
              <a:ext uri="{FF2B5EF4-FFF2-40B4-BE49-F238E27FC236}">
                <a16:creationId xmlns:a16="http://schemas.microsoft.com/office/drawing/2014/main" id="{0982643A-82A2-B049-915B-FFF870384EB6}"/>
              </a:ext>
            </a:extLst>
          </p:cNvPr>
          <p:cNvSpPr>
            <a:spLocks noGrp="1"/>
          </p:cNvSpPr>
          <p:nvPr>
            <p:ph idx="1"/>
          </p:nvPr>
        </p:nvSpPr>
        <p:spPr>
          <a:xfrm>
            <a:off x="290945" y="1690688"/>
            <a:ext cx="11901055" cy="4644448"/>
          </a:xfrm>
        </p:spPr>
        <p:txBody>
          <a:bodyPr>
            <a:noAutofit/>
          </a:bodyPr>
          <a:lstStyle/>
          <a:p>
            <a:pPr>
              <a:lnSpc>
                <a:spcPct val="120000"/>
              </a:lnSpc>
              <a:spcBef>
                <a:spcPts val="0"/>
              </a:spcBef>
            </a:pPr>
            <a:r>
              <a:rPr lang="es-MX" sz="2200" dirty="0" smtClean="0"/>
              <a:t>Aplicar </a:t>
            </a:r>
            <a:r>
              <a:rPr lang="es-MX" sz="2200" dirty="0"/>
              <a:t>marcos conceptuales de los sistemas de salud y herramientas metodológicas al desarrollo de investigación independiente, original y </a:t>
            </a:r>
            <a:r>
              <a:rPr lang="es-MX" sz="2200" dirty="0" err="1"/>
              <a:t>transdisciplinaria</a:t>
            </a:r>
            <a:r>
              <a:rPr lang="es-MX" sz="2200" dirty="0"/>
              <a:t> que incorpore el enfoque de equidad social, de género y la participación comunitaria.</a:t>
            </a:r>
          </a:p>
          <a:p>
            <a:pPr>
              <a:lnSpc>
                <a:spcPct val="120000"/>
              </a:lnSpc>
              <a:spcBef>
                <a:spcPts val="0"/>
              </a:spcBef>
            </a:pPr>
            <a:r>
              <a:rPr lang="es-MX" sz="2200" dirty="0" smtClean="0"/>
              <a:t>Priorizar </a:t>
            </a:r>
            <a:r>
              <a:rPr lang="es-MX" sz="2200" dirty="0"/>
              <a:t>el desarrollo de proyectos de investigación en sistemas de salud para generar evidencia que guíe el diseño, la implementación y la evaluación de políticas y programas de salud.</a:t>
            </a:r>
          </a:p>
          <a:p>
            <a:pPr>
              <a:lnSpc>
                <a:spcPct val="120000"/>
              </a:lnSpc>
              <a:spcBef>
                <a:spcPts val="0"/>
              </a:spcBef>
            </a:pPr>
            <a:r>
              <a:rPr lang="es-MX" sz="2200" dirty="0" smtClean="0"/>
              <a:t>Contar </a:t>
            </a:r>
            <a:r>
              <a:rPr lang="es-MX" sz="2200" dirty="0"/>
              <a:t>con conocimientos y habilidades pedagógicas para contribuir a la formación de investigadores y profesionales en sistemas de salud.</a:t>
            </a:r>
          </a:p>
          <a:p>
            <a:pPr>
              <a:lnSpc>
                <a:spcPct val="120000"/>
              </a:lnSpc>
              <a:spcBef>
                <a:spcPts val="0"/>
              </a:spcBef>
            </a:pPr>
            <a:r>
              <a:rPr lang="es-MX" sz="2200" dirty="0" smtClean="0"/>
              <a:t>Aplicar </a:t>
            </a:r>
            <a:r>
              <a:rPr lang="es-MX" sz="2200" dirty="0"/>
              <a:t>estrategias que faciliten la traducción efectiva de evidencia científica en información que apoye la toma de decisiones en sistemas de salud y la divulgación del conocimiento.</a:t>
            </a:r>
          </a:p>
          <a:p>
            <a:pPr>
              <a:lnSpc>
                <a:spcPct val="120000"/>
              </a:lnSpc>
              <a:spcBef>
                <a:spcPts val="0"/>
              </a:spcBef>
            </a:pPr>
            <a:r>
              <a:rPr lang="es-MX" sz="2200" dirty="0" smtClean="0"/>
              <a:t>Contar </a:t>
            </a:r>
            <a:r>
              <a:rPr lang="es-MX" sz="2200" dirty="0"/>
              <a:t>con capacidades técnicas para proporcionar asesorías en sistemas de salud a actores estratégicos nacionales e internacionales.</a:t>
            </a:r>
          </a:p>
          <a:p>
            <a:pPr>
              <a:lnSpc>
                <a:spcPct val="120000"/>
              </a:lnSpc>
              <a:spcBef>
                <a:spcPts val="0"/>
              </a:spcBef>
            </a:pPr>
            <a:endParaRPr lang="es-ES_tradnl" sz="2200" dirty="0"/>
          </a:p>
        </p:txBody>
      </p:sp>
    </p:spTree>
    <p:extLst>
      <p:ext uri="{BB962C8B-B14F-4D97-AF65-F5344CB8AC3E}">
        <p14:creationId xmlns:p14="http://schemas.microsoft.com/office/powerpoint/2010/main" val="27510119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C2F18-8E2E-9E42-A001-5A2B5D4C4CA3}"/>
              </a:ext>
            </a:extLst>
          </p:cNvPr>
          <p:cNvSpPr>
            <a:spLocks noGrp="1"/>
          </p:cNvSpPr>
          <p:nvPr>
            <p:ph type="title"/>
          </p:nvPr>
        </p:nvSpPr>
        <p:spPr>
          <a:xfrm>
            <a:off x="325582" y="32617"/>
            <a:ext cx="10515600" cy="535420"/>
          </a:xfrm>
        </p:spPr>
        <p:txBody>
          <a:bodyPr>
            <a:normAutofit/>
          </a:bodyPr>
          <a:lstStyle/>
          <a:p>
            <a:r>
              <a:rPr lang="es-ES_tradnl" sz="3200" dirty="0"/>
              <a:t>Unidades didácticas del área de concentración</a:t>
            </a:r>
          </a:p>
        </p:txBody>
      </p:sp>
      <p:graphicFrame>
        <p:nvGraphicFramePr>
          <p:cNvPr id="9" name="Marcador de contenido 8"/>
          <p:cNvGraphicFramePr>
            <a:graphicFrameLocks noGrp="1"/>
          </p:cNvGraphicFramePr>
          <p:nvPr>
            <p:ph idx="1"/>
            <p:extLst>
              <p:ext uri="{D42A27DB-BD31-4B8C-83A1-F6EECF244321}">
                <p14:modId xmlns:p14="http://schemas.microsoft.com/office/powerpoint/2010/main" val="4020435385"/>
              </p:ext>
            </p:extLst>
          </p:nvPr>
        </p:nvGraphicFramePr>
        <p:xfrm>
          <a:off x="221673" y="568037"/>
          <a:ext cx="11497887" cy="6377421"/>
        </p:xfrm>
        <a:graphic>
          <a:graphicData uri="http://schemas.openxmlformats.org/drawingml/2006/table">
            <a:tbl>
              <a:tblPr firstRow="1" firstCol="1" bandRow="1">
                <a:tableStyleId>{5C22544A-7EE6-4342-B048-85BDC9FD1C3A}</a:tableStyleId>
              </a:tblPr>
              <a:tblGrid>
                <a:gridCol w="1302327">
                  <a:extLst>
                    <a:ext uri="{9D8B030D-6E8A-4147-A177-3AD203B41FA5}">
                      <a16:colId xmlns:a16="http://schemas.microsoft.com/office/drawing/2014/main" val="838049191"/>
                    </a:ext>
                  </a:extLst>
                </a:gridCol>
                <a:gridCol w="3093720">
                  <a:extLst>
                    <a:ext uri="{9D8B030D-6E8A-4147-A177-3AD203B41FA5}">
                      <a16:colId xmlns:a16="http://schemas.microsoft.com/office/drawing/2014/main" val="2862045468"/>
                    </a:ext>
                  </a:extLst>
                </a:gridCol>
                <a:gridCol w="7101840">
                  <a:extLst>
                    <a:ext uri="{9D8B030D-6E8A-4147-A177-3AD203B41FA5}">
                      <a16:colId xmlns:a16="http://schemas.microsoft.com/office/drawing/2014/main" val="2549992328"/>
                    </a:ext>
                  </a:extLst>
                </a:gridCol>
              </a:tblGrid>
              <a:tr h="630777">
                <a:tc>
                  <a:txBody>
                    <a:bodyPr/>
                    <a:lstStyle/>
                    <a:p>
                      <a:pPr algn="ctr">
                        <a:lnSpc>
                          <a:spcPct val="107000"/>
                        </a:lnSpc>
                        <a:spcAft>
                          <a:spcPts val="0"/>
                        </a:spcAft>
                      </a:pPr>
                      <a:r>
                        <a:rPr lang="es-ES" sz="1200" b="1" dirty="0">
                          <a:solidFill>
                            <a:schemeClr val="tx1"/>
                          </a:solidFill>
                          <a:effectLst/>
                          <a:latin typeface="+mj-lt"/>
                        </a:rPr>
                        <a:t>Competencias específicas del Programa</a:t>
                      </a:r>
                      <a:endParaRPr lang="es-MX" sz="1200" b="1" dirty="0">
                        <a:solidFill>
                          <a:schemeClr val="tx1"/>
                        </a:solidFill>
                        <a:effectLst/>
                        <a:latin typeface="+mj-lt"/>
                        <a:ea typeface="Calibri" panose="020F0502020204030204" pitchFamily="34" charset="0"/>
                        <a:cs typeface="Times New Roman" panose="02020603050405020304" pitchFamily="18" charset="0"/>
                      </a:endParaRPr>
                    </a:p>
                  </a:txBody>
                  <a:tcPr marL="56464" marR="56464" marT="28232" marB="28232"/>
                </a:tc>
                <a:tc>
                  <a:txBody>
                    <a:bodyPr/>
                    <a:lstStyle/>
                    <a:p>
                      <a:pPr algn="ctr">
                        <a:lnSpc>
                          <a:spcPct val="107000"/>
                        </a:lnSpc>
                        <a:spcAft>
                          <a:spcPts val="0"/>
                        </a:spcAft>
                      </a:pPr>
                      <a:r>
                        <a:rPr lang="es-ES" sz="1200" b="1" dirty="0">
                          <a:solidFill>
                            <a:schemeClr val="tx1"/>
                          </a:solidFill>
                          <a:effectLst/>
                          <a:latin typeface="+mj-lt"/>
                        </a:rPr>
                        <a:t>Nombre UD</a:t>
                      </a:r>
                      <a:endParaRPr lang="es-MX" sz="1200" b="1" dirty="0">
                        <a:solidFill>
                          <a:schemeClr val="tx1"/>
                        </a:solidFill>
                        <a:effectLst/>
                        <a:latin typeface="+mj-lt"/>
                        <a:ea typeface="Calibri" panose="020F0502020204030204" pitchFamily="34" charset="0"/>
                        <a:cs typeface="Times New Roman" panose="02020603050405020304" pitchFamily="18" charset="0"/>
                      </a:endParaRPr>
                    </a:p>
                  </a:txBody>
                  <a:tcPr marL="56464" marR="56464" marT="28232" marB="28232"/>
                </a:tc>
                <a:tc>
                  <a:txBody>
                    <a:bodyPr/>
                    <a:lstStyle/>
                    <a:p>
                      <a:pPr algn="ctr">
                        <a:lnSpc>
                          <a:spcPct val="107000"/>
                        </a:lnSpc>
                        <a:spcAft>
                          <a:spcPts val="0"/>
                        </a:spcAft>
                      </a:pPr>
                      <a:r>
                        <a:rPr lang="es-ES" sz="1200" b="1" dirty="0">
                          <a:solidFill>
                            <a:schemeClr val="tx1"/>
                          </a:solidFill>
                          <a:effectLst/>
                          <a:latin typeface="+mj-lt"/>
                        </a:rPr>
                        <a:t>Competencias instruccionales de UD</a:t>
                      </a:r>
                      <a:endParaRPr lang="es-MX" sz="1200" b="1" dirty="0">
                        <a:solidFill>
                          <a:schemeClr val="tx1"/>
                        </a:solidFill>
                        <a:effectLst/>
                        <a:latin typeface="+mj-lt"/>
                        <a:ea typeface="Calibri" panose="020F0502020204030204" pitchFamily="34" charset="0"/>
                        <a:cs typeface="Times New Roman" panose="02020603050405020304" pitchFamily="18" charset="0"/>
                      </a:endParaRPr>
                    </a:p>
                  </a:txBody>
                  <a:tcPr marL="56464" marR="56464" marT="28232" marB="28232"/>
                </a:tc>
                <a:extLst>
                  <a:ext uri="{0D108BD9-81ED-4DB2-BD59-A6C34878D82A}">
                    <a16:rowId xmlns:a16="http://schemas.microsoft.com/office/drawing/2014/main" val="1490652941"/>
                  </a:ext>
                </a:extLst>
              </a:tr>
              <a:tr h="2824546">
                <a:tc rowSpan="4">
                  <a:txBody>
                    <a:bodyPr/>
                    <a:lstStyle/>
                    <a:p>
                      <a:pPr>
                        <a:lnSpc>
                          <a:spcPct val="107000"/>
                        </a:lnSpc>
                        <a:spcAft>
                          <a:spcPts val="0"/>
                        </a:spcAft>
                      </a:pPr>
                      <a:r>
                        <a:rPr lang="es-MX" sz="1200" b="1" dirty="0" smtClean="0">
                          <a:solidFill>
                            <a:schemeClr val="tx1"/>
                          </a:solidFill>
                          <a:effectLst/>
                          <a:latin typeface="+mn-lt"/>
                        </a:rPr>
                        <a:t>1.</a:t>
                      </a:r>
                      <a:r>
                        <a:rPr lang="es-MX" sz="1200" b="1" baseline="0" dirty="0" smtClean="0">
                          <a:solidFill>
                            <a:schemeClr val="tx1"/>
                          </a:solidFill>
                          <a:effectLst/>
                          <a:latin typeface="+mn-lt"/>
                        </a:rPr>
                        <a:t> </a:t>
                      </a:r>
                      <a:r>
                        <a:rPr lang="es-MX" sz="1200" b="0" dirty="0" smtClean="0">
                          <a:solidFill>
                            <a:schemeClr val="tx1"/>
                          </a:solidFill>
                          <a:effectLst/>
                          <a:latin typeface="+mn-lt"/>
                        </a:rPr>
                        <a:t>Aplicar </a:t>
                      </a:r>
                      <a:r>
                        <a:rPr lang="es-MX" sz="1200" b="0" dirty="0">
                          <a:solidFill>
                            <a:schemeClr val="tx1"/>
                          </a:solidFill>
                          <a:effectLst/>
                          <a:latin typeface="+mn-lt"/>
                        </a:rPr>
                        <a:t>marcos conceptuales de los sistemas de salud y herramientas metodológicas para desarrollar investigación independiente, original y </a:t>
                      </a:r>
                      <a:r>
                        <a:rPr lang="es-MX" sz="1200" b="0" dirty="0" err="1">
                          <a:solidFill>
                            <a:schemeClr val="tx1"/>
                          </a:solidFill>
                          <a:effectLst/>
                          <a:latin typeface="+mn-lt"/>
                        </a:rPr>
                        <a:t>transdisciplinaria</a:t>
                      </a:r>
                      <a:r>
                        <a:rPr lang="es-MX" sz="1200" b="0" dirty="0">
                          <a:solidFill>
                            <a:schemeClr val="tx1"/>
                          </a:solidFill>
                          <a:effectLst/>
                          <a:latin typeface="+mn-lt"/>
                        </a:rPr>
                        <a:t> que incorpore el enfoque de equidad social, de género y la participación comunitaria.</a:t>
                      </a:r>
                      <a:endParaRPr lang="es-MX" sz="1200" b="0" dirty="0">
                        <a:solidFill>
                          <a:schemeClr val="tx1"/>
                        </a:solidFill>
                        <a:effectLst/>
                        <a:latin typeface="+mn-lt"/>
                        <a:ea typeface="Calibri" panose="020F0502020204030204" pitchFamily="34" charset="0"/>
                        <a:cs typeface="Times New Roman" panose="02020603050405020304" pitchFamily="18" charset="0"/>
                      </a:endParaRPr>
                    </a:p>
                    <a:p>
                      <a:pPr algn="ctr">
                        <a:lnSpc>
                          <a:spcPct val="107000"/>
                        </a:lnSpc>
                        <a:spcAft>
                          <a:spcPts val="0"/>
                        </a:spcAft>
                      </a:pPr>
                      <a:r>
                        <a:rPr lang="es-MX" sz="1200" dirty="0">
                          <a:effectLst/>
                          <a:latin typeface="+mn-lt"/>
                        </a:rPr>
                        <a:t>“</a:t>
                      </a:r>
                      <a:endParaRPr lang="es-MX" sz="1200" dirty="0">
                        <a:effectLst/>
                        <a:latin typeface="+mn-lt"/>
                        <a:ea typeface="Calibri" panose="020F0502020204030204" pitchFamily="34" charset="0"/>
                        <a:cs typeface="Times New Roman" panose="02020603050405020304" pitchFamily="18" charset="0"/>
                      </a:endParaRPr>
                    </a:p>
                    <a:p>
                      <a:pPr algn="ctr">
                        <a:lnSpc>
                          <a:spcPct val="107000"/>
                        </a:lnSpc>
                        <a:spcAft>
                          <a:spcPts val="0"/>
                        </a:spcAft>
                      </a:pPr>
                      <a:r>
                        <a:rPr lang="es-MX" sz="1200" dirty="0">
                          <a:effectLst/>
                          <a:latin typeface="+mn-lt"/>
                        </a:rPr>
                        <a:t> </a:t>
                      </a:r>
                      <a:endParaRPr lang="es-MX" sz="1200" dirty="0">
                        <a:effectLst/>
                        <a:latin typeface="+mn-lt"/>
                        <a:ea typeface="Calibri" panose="020F0502020204030204" pitchFamily="34" charset="0"/>
                        <a:cs typeface="Times New Roman" panose="02020603050405020304" pitchFamily="18" charset="0"/>
                      </a:endParaRPr>
                    </a:p>
                    <a:p>
                      <a:pPr algn="ctr">
                        <a:lnSpc>
                          <a:spcPct val="107000"/>
                        </a:lnSpc>
                        <a:spcAft>
                          <a:spcPts val="0"/>
                        </a:spcAft>
                      </a:pPr>
                      <a:r>
                        <a:rPr lang="es-MX" sz="1200" dirty="0">
                          <a:effectLst/>
                          <a:latin typeface="+mn-lt"/>
                        </a:rPr>
                        <a:t> </a:t>
                      </a:r>
                      <a:endParaRPr lang="es-MX" sz="1200" dirty="0">
                        <a:effectLst/>
                        <a:latin typeface="+mn-lt"/>
                        <a:ea typeface="Calibri" panose="020F0502020204030204" pitchFamily="34" charset="0"/>
                        <a:cs typeface="Times New Roman" panose="02020603050405020304" pitchFamily="18" charset="0"/>
                      </a:endParaRPr>
                    </a:p>
                  </a:txBody>
                  <a:tcPr marL="56464" marR="56464" marT="28232" marB="28232">
                    <a:solidFill>
                      <a:schemeClr val="accent2">
                        <a:lumMod val="60000"/>
                        <a:lumOff val="40000"/>
                      </a:schemeClr>
                    </a:solidFill>
                  </a:tcPr>
                </a:tc>
                <a:tc>
                  <a:txBody>
                    <a:bodyPr/>
                    <a:lstStyle/>
                    <a:p>
                      <a:pPr>
                        <a:lnSpc>
                          <a:spcPct val="107000"/>
                        </a:lnSpc>
                        <a:spcAft>
                          <a:spcPts val="0"/>
                        </a:spcAft>
                      </a:pPr>
                      <a:r>
                        <a:rPr lang="es-MX" sz="1200" dirty="0">
                          <a:effectLst/>
                          <a:latin typeface="+mn-lt"/>
                        </a:rPr>
                        <a:t>Desarrollo de </a:t>
                      </a:r>
                      <a:r>
                        <a:rPr lang="es-MX" sz="1200" dirty="0" smtClean="0">
                          <a:effectLst/>
                          <a:latin typeface="+mn-lt"/>
                        </a:rPr>
                        <a:t>Protocolo I y II</a:t>
                      </a:r>
                    </a:p>
                    <a:p>
                      <a:pPr>
                        <a:lnSpc>
                          <a:spcPct val="107000"/>
                        </a:lnSpc>
                        <a:spcAft>
                          <a:spcPts val="0"/>
                        </a:spcAft>
                      </a:pPr>
                      <a:endParaRPr lang="es-MX" sz="1200" dirty="0" smtClean="0">
                        <a:effectLst/>
                        <a:latin typeface="+mn-lt"/>
                      </a:endParaRPr>
                    </a:p>
                    <a:p>
                      <a:pPr>
                        <a:lnSpc>
                          <a:spcPct val="107000"/>
                        </a:lnSpc>
                        <a:spcAft>
                          <a:spcPts val="0"/>
                        </a:spcAft>
                      </a:pPr>
                      <a:endParaRPr lang="es-MX" sz="1200" dirty="0" smtClean="0">
                        <a:effectLst/>
                        <a:latin typeface="+mn-lt"/>
                      </a:endParaRPr>
                    </a:p>
                    <a:p>
                      <a:pPr>
                        <a:lnSpc>
                          <a:spcPct val="107000"/>
                        </a:lnSpc>
                        <a:spcAft>
                          <a:spcPts val="0"/>
                        </a:spcAft>
                      </a:pPr>
                      <a:endParaRPr lang="es-MX" sz="1200" dirty="0" smtClean="0">
                        <a:effectLst/>
                        <a:latin typeface="+mn-lt"/>
                      </a:endParaRPr>
                    </a:p>
                    <a:p>
                      <a:pPr>
                        <a:lnSpc>
                          <a:spcPct val="107000"/>
                        </a:lnSpc>
                        <a:spcAft>
                          <a:spcPts val="0"/>
                        </a:spcAft>
                      </a:pPr>
                      <a:endParaRPr lang="es-MX" sz="1200" dirty="0" smtClean="0">
                        <a:effectLst/>
                        <a:latin typeface="+mn-lt"/>
                      </a:endParaRPr>
                    </a:p>
                    <a:p>
                      <a:pPr>
                        <a:lnSpc>
                          <a:spcPct val="107000"/>
                        </a:lnSpc>
                        <a:spcAft>
                          <a:spcPts val="0"/>
                        </a:spcAft>
                      </a:pPr>
                      <a:endParaRPr lang="es-MX" sz="1200" dirty="0" smtClean="0">
                        <a:effectLst/>
                        <a:latin typeface="+mn-lt"/>
                      </a:endParaRPr>
                    </a:p>
                    <a:p>
                      <a:pPr>
                        <a:lnSpc>
                          <a:spcPct val="107000"/>
                        </a:lnSpc>
                        <a:spcAft>
                          <a:spcPts val="0"/>
                        </a:spcAft>
                      </a:pPr>
                      <a:r>
                        <a:rPr lang="es-MX" sz="1200" dirty="0" smtClean="0">
                          <a:effectLst/>
                          <a:latin typeface="+mn-lt"/>
                        </a:rPr>
                        <a:t>Bioestadística</a:t>
                      </a:r>
                      <a:r>
                        <a:rPr lang="es-MX" sz="1200" baseline="0" dirty="0" smtClean="0">
                          <a:effectLst/>
                          <a:latin typeface="+mn-lt"/>
                        </a:rPr>
                        <a:t> avanzada.</a:t>
                      </a:r>
                    </a:p>
                    <a:p>
                      <a:pPr>
                        <a:lnSpc>
                          <a:spcPct val="107000"/>
                        </a:lnSpc>
                        <a:spcAft>
                          <a:spcPts val="0"/>
                        </a:spcAft>
                      </a:pPr>
                      <a:endParaRPr lang="es-MX" sz="1200" baseline="0" dirty="0" smtClean="0">
                        <a:effectLst/>
                        <a:latin typeface="+mn-lt"/>
                      </a:endParaRPr>
                    </a:p>
                    <a:p>
                      <a:pPr>
                        <a:lnSpc>
                          <a:spcPct val="107000"/>
                        </a:lnSpc>
                        <a:spcAft>
                          <a:spcPts val="0"/>
                        </a:spcAft>
                      </a:pPr>
                      <a:endParaRPr lang="es-MX" sz="1200" baseline="0" dirty="0" smtClean="0">
                        <a:effectLst/>
                        <a:latin typeface="+mn-lt"/>
                      </a:endParaRPr>
                    </a:p>
                    <a:p>
                      <a:pPr>
                        <a:lnSpc>
                          <a:spcPct val="107000"/>
                        </a:lnSpc>
                        <a:spcAft>
                          <a:spcPts val="0"/>
                        </a:spcAft>
                      </a:pPr>
                      <a:r>
                        <a:rPr lang="es-MX" sz="1200" baseline="0" dirty="0" smtClean="0">
                          <a:effectLst/>
                          <a:latin typeface="+mn-lt"/>
                        </a:rPr>
                        <a:t>Seminario de Prioridades en salud Publica</a:t>
                      </a:r>
                    </a:p>
                    <a:p>
                      <a:pPr>
                        <a:lnSpc>
                          <a:spcPct val="107000"/>
                        </a:lnSpc>
                        <a:spcAft>
                          <a:spcPts val="0"/>
                        </a:spcAft>
                      </a:pPr>
                      <a:endParaRPr lang="es-MX" sz="1200" dirty="0">
                        <a:effectLst/>
                        <a:latin typeface="+mn-lt"/>
                      </a:endParaRPr>
                    </a:p>
                    <a:p>
                      <a:pPr>
                        <a:lnSpc>
                          <a:spcPct val="107000"/>
                        </a:lnSpc>
                        <a:spcAft>
                          <a:spcPts val="0"/>
                        </a:spcAft>
                      </a:pPr>
                      <a:r>
                        <a:rPr lang="es-MX" sz="1200" dirty="0" smtClean="0">
                          <a:effectLst/>
                          <a:latin typeface="+mn-lt"/>
                        </a:rPr>
                        <a:t>Aplicación de métodos cuantitativos y cualitativos a la investigación en Sistemas de Salud</a:t>
                      </a:r>
                      <a:endParaRPr lang="es-MX" sz="1200" dirty="0">
                        <a:effectLst/>
                        <a:latin typeface="+mn-lt"/>
                      </a:endParaRPr>
                    </a:p>
                  </a:txBody>
                  <a:tcPr marL="56464" marR="56464" marT="28232" marB="28232"/>
                </a:tc>
                <a:tc>
                  <a:txBody>
                    <a:bodyPr/>
                    <a:lstStyle/>
                    <a:p>
                      <a:pPr marL="171450" indent="-171450">
                        <a:lnSpc>
                          <a:spcPct val="107000"/>
                        </a:lnSpc>
                        <a:spcAft>
                          <a:spcPts val="0"/>
                        </a:spcAft>
                        <a:buFont typeface="Arial" panose="020B0604020202020204" pitchFamily="34" charset="0"/>
                        <a:buChar char="•"/>
                      </a:pPr>
                      <a:r>
                        <a:rPr lang="es-MX" sz="1200" dirty="0">
                          <a:effectLst/>
                          <a:latin typeface="+mn-lt"/>
                        </a:rPr>
                        <a:t>Desarrollar investigación original </a:t>
                      </a:r>
                      <a:r>
                        <a:rPr lang="es-MX" sz="1200" dirty="0" err="1">
                          <a:effectLst/>
                          <a:latin typeface="+mn-lt"/>
                        </a:rPr>
                        <a:t>transdisciplinaria</a:t>
                      </a:r>
                      <a:r>
                        <a:rPr lang="es-MX" sz="1200" dirty="0">
                          <a:effectLst/>
                          <a:latin typeface="+mn-lt"/>
                        </a:rPr>
                        <a:t> en salud pública aplicando los principios éticos y de bioseguridad</a:t>
                      </a:r>
                      <a:r>
                        <a:rPr lang="es-MX" sz="1200" dirty="0" smtClean="0">
                          <a:effectLst/>
                          <a:latin typeface="+mn-lt"/>
                        </a:rPr>
                        <a:t>.</a:t>
                      </a:r>
                      <a:endParaRPr lang="es-MX" sz="1200" dirty="0">
                        <a:effectLst/>
                        <a:latin typeface="+mn-lt"/>
                      </a:endParaRPr>
                    </a:p>
                    <a:p>
                      <a:pPr marL="171450" indent="-171450">
                        <a:lnSpc>
                          <a:spcPct val="107000"/>
                        </a:lnSpc>
                        <a:spcAft>
                          <a:spcPts val="0"/>
                        </a:spcAft>
                        <a:buFont typeface="Arial" panose="020B0604020202020204" pitchFamily="34" charset="0"/>
                        <a:buChar char="•"/>
                      </a:pPr>
                      <a:r>
                        <a:rPr lang="es-MX" sz="1200" dirty="0">
                          <a:effectLst/>
                          <a:latin typeface="+mn-lt"/>
                        </a:rPr>
                        <a:t>Generar evidencia científica para el diseño, implementación y evaluación de políticas de salud a través del desarrollo de investigación independiente en sistemas de salud que se caracterice por el rigor conceptual y metodológico</a:t>
                      </a:r>
                      <a:r>
                        <a:rPr lang="es-MX" sz="1200" dirty="0" smtClean="0">
                          <a:effectLst/>
                          <a:latin typeface="+mn-lt"/>
                        </a:rPr>
                        <a:t>.</a:t>
                      </a:r>
                      <a:endParaRPr lang="es-MX" sz="1200" dirty="0">
                        <a:effectLst/>
                        <a:latin typeface="+mn-lt"/>
                      </a:endParaRPr>
                    </a:p>
                    <a:p>
                      <a:pPr marL="171450" indent="-171450">
                        <a:lnSpc>
                          <a:spcPct val="107000"/>
                        </a:lnSpc>
                        <a:spcAft>
                          <a:spcPts val="0"/>
                        </a:spcAft>
                        <a:buFont typeface="Arial" panose="020B0604020202020204" pitchFamily="34" charset="0"/>
                        <a:buChar char="•"/>
                      </a:pPr>
                      <a:r>
                        <a:rPr lang="es-MX" sz="1200" dirty="0">
                          <a:effectLst/>
                          <a:latin typeface="+mn-lt"/>
                        </a:rPr>
                        <a:t>Aplicar habilidades sociales en grupo para el trabajo colaborativo e interdisciplinario</a:t>
                      </a:r>
                      <a:r>
                        <a:rPr lang="es-MX" sz="1200" dirty="0" smtClean="0">
                          <a:effectLst/>
                          <a:latin typeface="+mn-lt"/>
                        </a:rPr>
                        <a:t>.</a:t>
                      </a:r>
                      <a:endParaRPr lang="es-MX" sz="1200" dirty="0">
                        <a:effectLst/>
                        <a:latin typeface="+mn-lt"/>
                      </a:endParaRPr>
                    </a:p>
                    <a:p>
                      <a:pPr marL="171450" indent="-171450">
                        <a:lnSpc>
                          <a:spcPct val="107000"/>
                        </a:lnSpc>
                        <a:spcAft>
                          <a:spcPts val="0"/>
                        </a:spcAft>
                        <a:buFont typeface="Arial" panose="020B0604020202020204" pitchFamily="34" charset="0"/>
                        <a:buChar char="•"/>
                      </a:pPr>
                      <a:r>
                        <a:rPr lang="es-MX" sz="1200" dirty="0">
                          <a:effectLst/>
                          <a:latin typeface="+mn-lt"/>
                        </a:rPr>
                        <a:t>Desarrollar el sentido ético en su quehacer profesional y como investigador</a:t>
                      </a:r>
                      <a:r>
                        <a:rPr lang="es-MX" sz="1200" dirty="0" smtClean="0">
                          <a:effectLst/>
                          <a:latin typeface="+mn-lt"/>
                        </a:rPr>
                        <a:t>.</a:t>
                      </a:r>
                    </a:p>
                    <a:p>
                      <a:pPr marL="171450" indent="-171450">
                        <a:lnSpc>
                          <a:spcPct val="107000"/>
                        </a:lnSpc>
                        <a:spcAft>
                          <a:spcPts val="0"/>
                        </a:spcAft>
                        <a:buFont typeface="Arial" panose="020B0604020202020204" pitchFamily="34" charset="0"/>
                        <a:buChar char="•"/>
                      </a:pPr>
                      <a:endParaRPr lang="es-MX" sz="1200" dirty="0" smtClean="0">
                        <a:effectLst/>
                        <a:latin typeface="+mn-lt"/>
                        <a:ea typeface="Calibri" panose="020F0502020204030204" pitchFamily="34" charset="0"/>
                        <a:cs typeface="Times New Roman" panose="02020603050405020304" pitchFamily="18" charset="0"/>
                      </a:endParaRPr>
                    </a:p>
                    <a:p>
                      <a:pPr marL="171450" indent="-171450">
                        <a:lnSpc>
                          <a:spcPct val="107000"/>
                        </a:lnSpc>
                        <a:spcAft>
                          <a:spcPts val="0"/>
                        </a:spcAft>
                        <a:buFont typeface="Arial" panose="020B0604020202020204" pitchFamily="34" charset="0"/>
                        <a:buChar char="•"/>
                      </a:pPr>
                      <a:r>
                        <a:rPr lang="es-MX" sz="1200" dirty="0" smtClean="0">
                          <a:effectLst/>
                          <a:latin typeface="+mn-lt"/>
                          <a:ea typeface="Calibri" panose="020F0502020204030204" pitchFamily="34" charset="0"/>
                          <a:cs typeface="Arial" panose="020B0604020202020204" pitchFamily="34" charset="0"/>
                        </a:rPr>
                        <a:t>Desarrollar el pensamiento crítico desde la perspectiva estadística.  </a:t>
                      </a:r>
                    </a:p>
                    <a:p>
                      <a:pPr marL="171450" indent="-171450">
                        <a:lnSpc>
                          <a:spcPct val="107000"/>
                        </a:lnSpc>
                        <a:spcAft>
                          <a:spcPts val="0"/>
                        </a:spcAft>
                        <a:buFont typeface="Arial" panose="020B0604020202020204" pitchFamily="34" charset="0"/>
                        <a:buChar char="•"/>
                      </a:pPr>
                      <a:r>
                        <a:rPr lang="es-MX" sz="1200" dirty="0" smtClean="0">
                          <a:effectLst/>
                          <a:latin typeface="+mn-lt"/>
                          <a:ea typeface="Calibri" panose="020F0502020204030204" pitchFamily="34" charset="0"/>
                          <a:cs typeface="Arial" panose="020B0604020202020204" pitchFamily="34" charset="0"/>
                        </a:rPr>
                        <a:t>Aplicar métodos estadísticos en el estado del arte con un enfoque multidisciplinario para generar evidencia científica de alta calidad que soporte la toma de decisiones en salud pública. </a:t>
                      </a:r>
                    </a:p>
                    <a:p>
                      <a:pPr>
                        <a:lnSpc>
                          <a:spcPct val="107000"/>
                        </a:lnSpc>
                        <a:spcAft>
                          <a:spcPts val="0"/>
                        </a:spcAft>
                      </a:pPr>
                      <a:endParaRPr lang="es-MX" sz="1200" dirty="0">
                        <a:effectLst/>
                        <a:latin typeface="+mn-lt"/>
                        <a:ea typeface="Calibri" panose="020F0502020204030204" pitchFamily="34" charset="0"/>
                        <a:cs typeface="Times New Roman" panose="02020603050405020304" pitchFamily="18" charset="0"/>
                      </a:endParaRPr>
                    </a:p>
                  </a:txBody>
                  <a:tcPr marL="56464" marR="56464" marT="28232" marB="28232"/>
                </a:tc>
                <a:extLst>
                  <a:ext uri="{0D108BD9-81ED-4DB2-BD59-A6C34878D82A}">
                    <a16:rowId xmlns:a16="http://schemas.microsoft.com/office/drawing/2014/main" val="1573489993"/>
                  </a:ext>
                </a:extLst>
              </a:tr>
              <a:tr h="1014401">
                <a:tc vMerge="1">
                  <a:txBody>
                    <a:bodyPr/>
                    <a:lstStyle/>
                    <a:p>
                      <a:pPr algn="ctr">
                        <a:lnSpc>
                          <a:spcPct val="107000"/>
                        </a:lnSpc>
                        <a:spcAft>
                          <a:spcPts val="0"/>
                        </a:spcAft>
                      </a:pPr>
                      <a:endParaRPr lang="es-MX" sz="1200" dirty="0">
                        <a:effectLst/>
                        <a:latin typeface="+mj-lt"/>
                        <a:ea typeface="Calibri" panose="020F0502020204030204" pitchFamily="34" charset="0"/>
                        <a:cs typeface="Times New Roman" panose="02020603050405020304" pitchFamily="18" charset="0"/>
                      </a:endParaRPr>
                    </a:p>
                  </a:txBody>
                  <a:tcPr marL="56464" marR="56464" marT="28232" marB="28232"/>
                </a:tc>
                <a:tc>
                  <a:txBody>
                    <a:bodyPr/>
                    <a:lstStyle/>
                    <a:p>
                      <a:pPr>
                        <a:lnSpc>
                          <a:spcPct val="107000"/>
                        </a:lnSpc>
                        <a:spcAft>
                          <a:spcPts val="0"/>
                        </a:spcAft>
                      </a:pPr>
                      <a:r>
                        <a:rPr lang="es-MX" sz="1200" dirty="0">
                          <a:effectLst/>
                          <a:latin typeface="+mn-lt"/>
                        </a:rPr>
                        <a:t>Seminario avanzado de metodología cualitativa</a:t>
                      </a:r>
                      <a:endParaRPr lang="es-MX" sz="1200" dirty="0">
                        <a:effectLst/>
                        <a:latin typeface="+mn-lt"/>
                        <a:ea typeface="Calibri" panose="020F0502020204030204" pitchFamily="34" charset="0"/>
                        <a:cs typeface="Times New Roman" panose="02020603050405020304" pitchFamily="18" charset="0"/>
                      </a:endParaRPr>
                    </a:p>
                  </a:txBody>
                  <a:tcPr marL="56464" marR="56464" marT="28232" marB="28232"/>
                </a:tc>
                <a:tc>
                  <a:txBody>
                    <a:bodyPr/>
                    <a:lstStyle/>
                    <a:p>
                      <a:pPr marL="171450" indent="-171450">
                        <a:lnSpc>
                          <a:spcPct val="107000"/>
                        </a:lnSpc>
                        <a:spcAft>
                          <a:spcPts val="0"/>
                        </a:spcAft>
                        <a:buFont typeface="Arial" panose="020B0604020202020204" pitchFamily="34" charset="0"/>
                        <a:buChar char="•"/>
                      </a:pPr>
                      <a:r>
                        <a:rPr lang="es-MX" sz="1200" dirty="0">
                          <a:effectLst/>
                          <a:latin typeface="+mn-lt"/>
                        </a:rPr>
                        <a:t>Utilizar de forma crítica los marcos conceptuales del sistema de salud para el análisis de las políticas de salud, el desempeño, calidad de los servicios y sus efectos sobre la salud individual, poblacional y sobre las inequidades en salud.</a:t>
                      </a:r>
                    </a:p>
                    <a:p>
                      <a:pPr marL="171450" indent="-171450">
                        <a:lnSpc>
                          <a:spcPct val="107000"/>
                        </a:lnSpc>
                        <a:spcAft>
                          <a:spcPts val="0"/>
                        </a:spcAft>
                        <a:buFont typeface="Arial" panose="020B0604020202020204" pitchFamily="34" charset="0"/>
                        <a:buChar char="•"/>
                      </a:pPr>
                      <a:r>
                        <a:rPr lang="es-MX" sz="1200" dirty="0">
                          <a:effectLst/>
                          <a:latin typeface="+mn-lt"/>
                        </a:rPr>
                        <a:t> </a:t>
                      </a:r>
                      <a:r>
                        <a:rPr lang="es-MX" sz="1200" dirty="0" smtClean="0">
                          <a:effectLst/>
                          <a:latin typeface="+mn-lt"/>
                        </a:rPr>
                        <a:t>Explicar </a:t>
                      </a:r>
                      <a:r>
                        <a:rPr lang="es-MX" sz="1200" dirty="0">
                          <a:effectLst/>
                          <a:latin typeface="+mn-lt"/>
                        </a:rPr>
                        <a:t>las funciones de los sistemas de salud ante sus retos y desafíos para integrar la respuesta social a las necesidades de salud de la población.</a:t>
                      </a:r>
                      <a:endParaRPr lang="es-MX" sz="1200" dirty="0">
                        <a:effectLst/>
                        <a:latin typeface="+mn-lt"/>
                        <a:ea typeface="Calibri" panose="020F0502020204030204" pitchFamily="34" charset="0"/>
                        <a:cs typeface="Times New Roman" panose="02020603050405020304" pitchFamily="18" charset="0"/>
                      </a:endParaRPr>
                    </a:p>
                  </a:txBody>
                  <a:tcPr marL="56464" marR="56464" marT="28232" marB="28232"/>
                </a:tc>
                <a:extLst>
                  <a:ext uri="{0D108BD9-81ED-4DB2-BD59-A6C34878D82A}">
                    <a16:rowId xmlns:a16="http://schemas.microsoft.com/office/drawing/2014/main" val="2581227337"/>
                  </a:ext>
                </a:extLst>
              </a:tr>
              <a:tr h="1014401">
                <a:tc vMerge="1">
                  <a:txBody>
                    <a:bodyPr/>
                    <a:lstStyle/>
                    <a:p>
                      <a:pPr algn="ctr">
                        <a:lnSpc>
                          <a:spcPct val="107000"/>
                        </a:lnSpc>
                        <a:spcAft>
                          <a:spcPts val="0"/>
                        </a:spcAft>
                      </a:pPr>
                      <a:endParaRPr lang="es-MX" sz="1200" dirty="0">
                        <a:effectLst/>
                        <a:latin typeface="+mj-lt"/>
                        <a:ea typeface="Calibri" panose="020F0502020204030204" pitchFamily="34" charset="0"/>
                        <a:cs typeface="Times New Roman" panose="02020603050405020304" pitchFamily="18" charset="0"/>
                      </a:endParaRPr>
                    </a:p>
                  </a:txBody>
                  <a:tcPr marL="56464" marR="56464" marT="28232" marB="28232"/>
                </a:tc>
                <a:tc>
                  <a:txBody>
                    <a:bodyPr/>
                    <a:lstStyle/>
                    <a:p>
                      <a:pPr>
                        <a:lnSpc>
                          <a:spcPct val="107000"/>
                        </a:lnSpc>
                        <a:spcAft>
                          <a:spcPts val="0"/>
                        </a:spcAft>
                      </a:pPr>
                      <a:r>
                        <a:rPr lang="es-MX" sz="1200" dirty="0">
                          <a:effectLst/>
                          <a:latin typeface="+mn-lt"/>
                        </a:rPr>
                        <a:t>Bases conceptuales para la investigación en Sistemas de Salud</a:t>
                      </a:r>
                      <a:endParaRPr lang="es-MX" sz="1200" dirty="0">
                        <a:effectLst/>
                        <a:latin typeface="+mn-lt"/>
                        <a:ea typeface="Calibri" panose="020F0502020204030204" pitchFamily="34" charset="0"/>
                        <a:cs typeface="Times New Roman" panose="02020603050405020304" pitchFamily="18" charset="0"/>
                      </a:endParaRPr>
                    </a:p>
                  </a:txBody>
                  <a:tcPr marL="56464" marR="56464" marT="28232" marB="28232"/>
                </a:tc>
                <a:tc>
                  <a:txBody>
                    <a:bodyPr/>
                    <a:lstStyle/>
                    <a:p>
                      <a:pPr marL="171450" indent="-171450">
                        <a:lnSpc>
                          <a:spcPct val="107000"/>
                        </a:lnSpc>
                        <a:spcAft>
                          <a:spcPts val="0"/>
                        </a:spcAft>
                        <a:buFont typeface="Arial" panose="020B0604020202020204" pitchFamily="34" charset="0"/>
                        <a:buChar char="•"/>
                      </a:pPr>
                      <a:r>
                        <a:rPr lang="es-MX" sz="1200" dirty="0">
                          <a:effectLst/>
                          <a:latin typeface="+mn-lt"/>
                        </a:rPr>
                        <a:t>Analizar críticamente los modelos conceptuales aplicables a la investigación en sistemas de salud.</a:t>
                      </a:r>
                    </a:p>
                    <a:p>
                      <a:pPr marL="171450" indent="-171450">
                        <a:lnSpc>
                          <a:spcPct val="107000"/>
                        </a:lnSpc>
                        <a:spcAft>
                          <a:spcPts val="0"/>
                        </a:spcAft>
                        <a:buFont typeface="Arial" panose="020B0604020202020204" pitchFamily="34" charset="0"/>
                        <a:buChar char="•"/>
                      </a:pPr>
                      <a:r>
                        <a:rPr lang="es-MX" sz="1200" dirty="0">
                          <a:effectLst/>
                          <a:latin typeface="+mn-lt"/>
                        </a:rPr>
                        <a:t> </a:t>
                      </a:r>
                      <a:r>
                        <a:rPr lang="es-MX" sz="1200" dirty="0" smtClean="0">
                          <a:effectLst/>
                          <a:latin typeface="+mn-lt"/>
                        </a:rPr>
                        <a:t>Aplicar </a:t>
                      </a:r>
                      <a:r>
                        <a:rPr lang="es-MX" sz="1200" dirty="0">
                          <a:effectLst/>
                          <a:latin typeface="+mn-lt"/>
                        </a:rPr>
                        <a:t>el conocimiento de los modelos conceptuales para el análisis de los sistemas de salud desde su contexto social y político</a:t>
                      </a:r>
                      <a:r>
                        <a:rPr lang="es-MX" sz="1200" dirty="0" smtClean="0">
                          <a:effectLst/>
                          <a:latin typeface="+mn-lt"/>
                        </a:rPr>
                        <a:t>.</a:t>
                      </a:r>
                      <a:endParaRPr lang="es-MX" sz="1200" dirty="0">
                        <a:effectLst/>
                        <a:latin typeface="+mn-lt"/>
                      </a:endParaRPr>
                    </a:p>
                    <a:p>
                      <a:pPr marL="171450" indent="-171450">
                        <a:lnSpc>
                          <a:spcPct val="107000"/>
                        </a:lnSpc>
                        <a:spcAft>
                          <a:spcPts val="0"/>
                        </a:spcAft>
                        <a:buFont typeface="Arial" panose="020B0604020202020204" pitchFamily="34" charset="0"/>
                        <a:buChar char="•"/>
                      </a:pPr>
                      <a:r>
                        <a:rPr lang="es-MX" sz="1200" dirty="0">
                          <a:effectLst/>
                          <a:latin typeface="+mn-lt"/>
                        </a:rPr>
                        <a:t>Identificar los retos y oportunidades para el desarrollo de investigación en sistemas de salud desde los marcos conceptuales más apropiados para problemas seleccionados.  </a:t>
                      </a:r>
                      <a:endParaRPr lang="es-MX" sz="1200" dirty="0">
                        <a:effectLst/>
                        <a:latin typeface="+mn-lt"/>
                        <a:ea typeface="Calibri" panose="020F0502020204030204" pitchFamily="34" charset="0"/>
                        <a:cs typeface="Times New Roman" panose="02020603050405020304" pitchFamily="18" charset="0"/>
                      </a:endParaRPr>
                    </a:p>
                  </a:txBody>
                  <a:tcPr marL="56464" marR="56464" marT="28232" marB="28232"/>
                </a:tc>
                <a:extLst>
                  <a:ext uri="{0D108BD9-81ED-4DB2-BD59-A6C34878D82A}">
                    <a16:rowId xmlns:a16="http://schemas.microsoft.com/office/drawing/2014/main" val="1762586797"/>
                  </a:ext>
                </a:extLst>
              </a:tr>
              <a:tr h="795607">
                <a:tc vMerge="1">
                  <a:txBody>
                    <a:bodyPr/>
                    <a:lstStyle/>
                    <a:p>
                      <a:pPr algn="ctr">
                        <a:lnSpc>
                          <a:spcPct val="107000"/>
                        </a:lnSpc>
                        <a:spcAft>
                          <a:spcPts val="0"/>
                        </a:spcAft>
                      </a:pPr>
                      <a:endParaRPr lang="es-MX" sz="1200" dirty="0">
                        <a:effectLst/>
                        <a:latin typeface="+mj-lt"/>
                        <a:ea typeface="Calibri" panose="020F0502020204030204" pitchFamily="34" charset="0"/>
                        <a:cs typeface="Times New Roman" panose="02020603050405020304" pitchFamily="18" charset="0"/>
                      </a:endParaRPr>
                    </a:p>
                  </a:txBody>
                  <a:tcPr marL="56464" marR="56464" marT="28232" marB="28232"/>
                </a:tc>
                <a:tc>
                  <a:txBody>
                    <a:bodyPr/>
                    <a:lstStyle/>
                    <a:p>
                      <a:pPr>
                        <a:lnSpc>
                          <a:spcPct val="107000"/>
                        </a:lnSpc>
                        <a:spcAft>
                          <a:spcPts val="0"/>
                        </a:spcAft>
                      </a:pPr>
                      <a:r>
                        <a:rPr lang="es-MX" sz="1200" dirty="0">
                          <a:effectLst/>
                          <a:latin typeface="+mn-lt"/>
                        </a:rPr>
                        <a:t>Seminario de integración de manuscritos </a:t>
                      </a:r>
                      <a:r>
                        <a:rPr lang="es-MX" sz="1200" dirty="0" smtClean="0">
                          <a:effectLst/>
                          <a:latin typeface="+mn-lt"/>
                        </a:rPr>
                        <a:t>científicos I</a:t>
                      </a:r>
                      <a:r>
                        <a:rPr lang="es-MX" sz="1200" baseline="0" dirty="0" smtClean="0">
                          <a:effectLst/>
                          <a:latin typeface="+mn-lt"/>
                        </a:rPr>
                        <a:t> y </a:t>
                      </a:r>
                      <a:r>
                        <a:rPr lang="es-MX" sz="1200" dirty="0" smtClean="0">
                          <a:effectLst/>
                          <a:latin typeface="+mn-lt"/>
                        </a:rPr>
                        <a:t> </a:t>
                      </a:r>
                      <a:r>
                        <a:rPr lang="es-MX" sz="1200" dirty="0">
                          <a:effectLst/>
                          <a:latin typeface="+mn-lt"/>
                        </a:rPr>
                        <a:t>II</a:t>
                      </a:r>
                      <a:endParaRPr lang="es-MX" sz="1200" dirty="0">
                        <a:effectLst/>
                        <a:latin typeface="+mn-lt"/>
                        <a:ea typeface="Calibri" panose="020F0502020204030204" pitchFamily="34" charset="0"/>
                        <a:cs typeface="Times New Roman" panose="02020603050405020304" pitchFamily="18" charset="0"/>
                      </a:endParaRPr>
                    </a:p>
                  </a:txBody>
                  <a:tcPr marL="56464" marR="56464" marT="28232" marB="28232"/>
                </a:tc>
                <a:tc>
                  <a:txBody>
                    <a:bodyPr/>
                    <a:lstStyle/>
                    <a:p>
                      <a:pPr marL="171450" indent="-171450">
                        <a:lnSpc>
                          <a:spcPct val="107000"/>
                        </a:lnSpc>
                        <a:spcAft>
                          <a:spcPts val="0"/>
                        </a:spcAft>
                        <a:buFont typeface="Arial" panose="020B0604020202020204" pitchFamily="34" charset="0"/>
                        <a:buChar char="•"/>
                      </a:pPr>
                      <a:r>
                        <a:rPr lang="es-MX" sz="1200" dirty="0">
                          <a:effectLst/>
                          <a:latin typeface="+mn-lt"/>
                        </a:rPr>
                        <a:t>Desarrollar investigación independiente, original, </a:t>
                      </a:r>
                      <a:r>
                        <a:rPr lang="es-MX" sz="1200" dirty="0" err="1">
                          <a:effectLst/>
                          <a:latin typeface="+mn-lt"/>
                        </a:rPr>
                        <a:t>transdisciplinaria</a:t>
                      </a:r>
                      <a:r>
                        <a:rPr lang="es-MX" sz="1200" dirty="0">
                          <a:effectLst/>
                          <a:latin typeface="+mn-lt"/>
                        </a:rPr>
                        <a:t> con equidad social y de género en salud pública con la participación de la comunidad</a:t>
                      </a:r>
                      <a:r>
                        <a:rPr lang="es-MX" sz="1200" dirty="0" smtClean="0">
                          <a:effectLst/>
                          <a:latin typeface="+mn-lt"/>
                        </a:rPr>
                        <a:t>.</a:t>
                      </a:r>
                      <a:endParaRPr lang="es-MX" sz="1200" dirty="0">
                        <a:effectLst/>
                        <a:latin typeface="+mn-lt"/>
                      </a:endParaRPr>
                    </a:p>
                    <a:p>
                      <a:pPr marL="171450" indent="-171450">
                        <a:lnSpc>
                          <a:spcPct val="107000"/>
                        </a:lnSpc>
                        <a:spcAft>
                          <a:spcPts val="0"/>
                        </a:spcAft>
                        <a:buFont typeface="Arial" panose="020B0604020202020204" pitchFamily="34" charset="0"/>
                        <a:buChar char="•"/>
                      </a:pPr>
                      <a:r>
                        <a:rPr lang="es-MX" sz="1200" dirty="0">
                          <a:effectLst/>
                          <a:latin typeface="+mn-lt"/>
                        </a:rPr>
                        <a:t>Usar desarrollos teórico-metodológicos innovadores en Salud Pública en el área de los Sistemas de Salud.</a:t>
                      </a:r>
                      <a:endParaRPr lang="es-MX" sz="1200" dirty="0">
                        <a:effectLst/>
                        <a:latin typeface="+mn-lt"/>
                        <a:ea typeface="Calibri" panose="020F0502020204030204" pitchFamily="34" charset="0"/>
                        <a:cs typeface="Times New Roman" panose="02020603050405020304" pitchFamily="18" charset="0"/>
                      </a:endParaRPr>
                    </a:p>
                  </a:txBody>
                  <a:tcPr marL="56464" marR="56464" marT="28232" marB="28232"/>
                </a:tc>
                <a:extLst>
                  <a:ext uri="{0D108BD9-81ED-4DB2-BD59-A6C34878D82A}">
                    <a16:rowId xmlns:a16="http://schemas.microsoft.com/office/drawing/2014/main" val="3295398230"/>
                  </a:ext>
                </a:extLst>
              </a:tr>
            </a:tbl>
          </a:graphicData>
        </a:graphic>
      </p:graphicFrame>
    </p:spTree>
    <p:extLst>
      <p:ext uri="{BB962C8B-B14F-4D97-AF65-F5344CB8AC3E}">
        <p14:creationId xmlns:p14="http://schemas.microsoft.com/office/powerpoint/2010/main" val="13404577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8143"/>
            <a:ext cx="10515600" cy="673966"/>
          </a:xfrm>
        </p:spPr>
        <p:txBody>
          <a:bodyPr>
            <a:normAutofit/>
          </a:bodyPr>
          <a:lstStyle/>
          <a:p>
            <a:r>
              <a:rPr lang="es-MX" sz="3200" dirty="0"/>
              <a:t>Unidades didácticas del área de concentración</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706101541"/>
              </p:ext>
            </p:extLst>
          </p:nvPr>
        </p:nvGraphicFramePr>
        <p:xfrm>
          <a:off x="180110" y="702111"/>
          <a:ext cx="11582399" cy="6053228"/>
        </p:xfrm>
        <a:graphic>
          <a:graphicData uri="http://schemas.openxmlformats.org/drawingml/2006/table">
            <a:tbl>
              <a:tblPr firstRow="1" firstCol="1" bandRow="1"/>
              <a:tblGrid>
                <a:gridCol w="2316123">
                  <a:extLst>
                    <a:ext uri="{9D8B030D-6E8A-4147-A177-3AD203B41FA5}">
                      <a16:colId xmlns:a16="http://schemas.microsoft.com/office/drawing/2014/main" val="2552822898"/>
                    </a:ext>
                  </a:extLst>
                </a:gridCol>
                <a:gridCol w="1920331">
                  <a:extLst>
                    <a:ext uri="{9D8B030D-6E8A-4147-A177-3AD203B41FA5}">
                      <a16:colId xmlns:a16="http://schemas.microsoft.com/office/drawing/2014/main" val="538650209"/>
                    </a:ext>
                  </a:extLst>
                </a:gridCol>
                <a:gridCol w="7345945">
                  <a:extLst>
                    <a:ext uri="{9D8B030D-6E8A-4147-A177-3AD203B41FA5}">
                      <a16:colId xmlns:a16="http://schemas.microsoft.com/office/drawing/2014/main" val="594329022"/>
                    </a:ext>
                  </a:extLst>
                </a:gridCol>
              </a:tblGrid>
              <a:tr h="428585">
                <a:tc>
                  <a:txBody>
                    <a:bodyPr/>
                    <a:lstStyle/>
                    <a:p>
                      <a:pPr>
                        <a:lnSpc>
                          <a:spcPct val="107000"/>
                        </a:lnSpc>
                        <a:spcAft>
                          <a:spcPts val="0"/>
                        </a:spcAft>
                      </a:pPr>
                      <a:r>
                        <a:rPr lang="es-ES" sz="1200" b="1" dirty="0">
                          <a:solidFill>
                            <a:schemeClr val="tx1"/>
                          </a:solidFill>
                          <a:effectLst/>
                        </a:rPr>
                        <a:t>Competencias específicas del Programa</a:t>
                      </a:r>
                      <a:endParaRPr lang="es-MX" sz="1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464" marR="56464" marT="28232" marB="282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1E7"/>
                    </a:solidFill>
                  </a:tcPr>
                </a:tc>
                <a:tc>
                  <a:txBody>
                    <a:bodyPr/>
                    <a:lstStyle/>
                    <a:p>
                      <a:pPr algn="ctr">
                        <a:lnSpc>
                          <a:spcPct val="107000"/>
                        </a:lnSpc>
                        <a:spcAft>
                          <a:spcPts val="0"/>
                        </a:spcAft>
                      </a:pPr>
                      <a:r>
                        <a:rPr lang="es-ES" sz="1200" b="1" dirty="0">
                          <a:solidFill>
                            <a:schemeClr val="tx1"/>
                          </a:solidFill>
                          <a:effectLst/>
                        </a:rPr>
                        <a:t>Nombre UD</a:t>
                      </a:r>
                      <a:endParaRPr lang="es-MX" sz="1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464" marR="56464" marT="28232" marB="282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1E7"/>
                    </a:solidFill>
                  </a:tcPr>
                </a:tc>
                <a:tc>
                  <a:txBody>
                    <a:bodyPr/>
                    <a:lstStyle/>
                    <a:p>
                      <a:pPr>
                        <a:lnSpc>
                          <a:spcPct val="107000"/>
                        </a:lnSpc>
                        <a:spcAft>
                          <a:spcPts val="0"/>
                        </a:spcAft>
                      </a:pPr>
                      <a:r>
                        <a:rPr lang="es-ES" sz="1200" b="1" dirty="0">
                          <a:solidFill>
                            <a:schemeClr val="tx1"/>
                          </a:solidFill>
                          <a:effectLst/>
                        </a:rPr>
                        <a:t>Competencias instruccionales de UD</a:t>
                      </a:r>
                      <a:endParaRPr lang="es-MX" sz="1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464" marR="56464" marT="28232" marB="282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1E7"/>
                    </a:solidFill>
                  </a:tcPr>
                </a:tc>
                <a:extLst>
                  <a:ext uri="{0D108BD9-81ED-4DB2-BD59-A6C34878D82A}">
                    <a16:rowId xmlns:a16="http://schemas.microsoft.com/office/drawing/2014/main" val="3775462188"/>
                  </a:ext>
                </a:extLst>
              </a:tr>
              <a:tr h="1383426">
                <a:tc rowSpan="4">
                  <a:txBody>
                    <a:bodyPr/>
                    <a:lstStyle/>
                    <a:p>
                      <a:pPr algn="just">
                        <a:lnSpc>
                          <a:spcPct val="107000"/>
                        </a:lnSpc>
                        <a:spcAft>
                          <a:spcPts val="0"/>
                        </a:spcAft>
                      </a:pPr>
                      <a:r>
                        <a:rPr lang="es-MX" sz="1200" b="1" dirty="0">
                          <a:effectLst/>
                          <a:latin typeface="+mn-lt"/>
                          <a:ea typeface="Calibri" panose="020F0502020204030204" pitchFamily="34" charset="0"/>
                          <a:cs typeface="Times New Roman" panose="02020603050405020304" pitchFamily="18" charset="0"/>
                        </a:rPr>
                        <a:t>2</a:t>
                      </a:r>
                      <a:r>
                        <a:rPr lang="es-MX" sz="1200" b="0" dirty="0">
                          <a:effectLst/>
                          <a:latin typeface="+mn-lt"/>
                          <a:ea typeface="Calibri" panose="020F0502020204030204" pitchFamily="34" charset="0"/>
                          <a:cs typeface="Times New Roman" panose="02020603050405020304" pitchFamily="18" charset="0"/>
                        </a:rPr>
                        <a:t>. Priorizar el desarrollo de proyectos de investigación en sistemas de salud para generar evidencia que guíe el diseño, la implementación y la evaluación de políticas y programas de salud.</a:t>
                      </a:r>
                    </a:p>
                    <a:p>
                      <a:pPr>
                        <a:lnSpc>
                          <a:spcPct val="107000"/>
                        </a:lnSpc>
                        <a:spcAft>
                          <a:spcPts val="0"/>
                        </a:spcAft>
                      </a:pPr>
                      <a:r>
                        <a:rPr lang="es-MX" sz="1200" dirty="0">
                          <a:effectLst/>
                          <a:latin typeface="+mn-lt"/>
                          <a:ea typeface="Calibri" panose="020F0502020204030204" pitchFamily="34" charset="0"/>
                          <a:cs typeface="Times New Roman" panose="02020603050405020304" pitchFamily="18" charset="0"/>
                        </a:rPr>
                        <a:t> </a:t>
                      </a:r>
                    </a:p>
                    <a:p>
                      <a:pPr>
                        <a:lnSpc>
                          <a:spcPct val="107000"/>
                        </a:lnSpc>
                        <a:spcAft>
                          <a:spcPts val="0"/>
                        </a:spcAft>
                      </a:pPr>
                      <a:r>
                        <a:rPr lang="es-MX" sz="1200" dirty="0">
                          <a:effectLst/>
                          <a:latin typeface="+mn-lt"/>
                          <a:ea typeface="Calibri" panose="020F0502020204030204" pitchFamily="34" charset="0"/>
                          <a:cs typeface="Times New Roman" panose="02020603050405020304" pitchFamily="18" charset="0"/>
                        </a:rPr>
                        <a:t> </a:t>
                      </a:r>
                    </a:p>
                  </a:txBody>
                  <a:tcPr marL="89661" marR="89661" marT="44830" marB="448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nSpc>
                          <a:spcPct val="107000"/>
                        </a:lnSpc>
                        <a:spcAft>
                          <a:spcPts val="0"/>
                        </a:spcAft>
                      </a:pPr>
                      <a:r>
                        <a:rPr lang="es-MX" sz="1200" dirty="0">
                          <a:effectLst/>
                          <a:latin typeface="+mn-lt"/>
                          <a:ea typeface="Calibri" panose="020F0502020204030204" pitchFamily="34" charset="0"/>
                          <a:cs typeface="Times New Roman" panose="02020603050405020304" pitchFamily="18" charset="0"/>
                        </a:rPr>
                        <a:t>Desarrollo de protocolo I</a:t>
                      </a:r>
                    </a:p>
                  </a:txBody>
                  <a:tcPr marL="89661" marR="89661" marT="44830" marB="448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1E7"/>
                    </a:solidFill>
                  </a:tcPr>
                </a:tc>
                <a:tc>
                  <a:txBody>
                    <a:bodyPr/>
                    <a:lstStyle/>
                    <a:p>
                      <a:pPr marL="171450" indent="-171450">
                        <a:lnSpc>
                          <a:spcPct val="107000"/>
                        </a:lnSpc>
                        <a:spcAft>
                          <a:spcPts val="0"/>
                        </a:spcAft>
                        <a:buFont typeface="Arial" panose="020B0604020202020204" pitchFamily="34" charset="0"/>
                        <a:buChar char="•"/>
                      </a:pPr>
                      <a:r>
                        <a:rPr lang="es-MX" sz="1200" dirty="0">
                          <a:effectLst/>
                          <a:latin typeface="+mn-lt"/>
                          <a:ea typeface="Times New Roman" panose="02020603050405020304" pitchFamily="18" charset="0"/>
                          <a:cs typeface="Times New Roman" panose="02020603050405020304" pitchFamily="18" charset="0"/>
                        </a:rPr>
                        <a:t>Identificar los retos de los sistemas de salud para dar respuesta a las necesidades de salud a la población bajo su responsabilidad.</a:t>
                      </a:r>
                      <a:endParaRPr lang="es-MX" sz="1200" dirty="0">
                        <a:effectLst/>
                        <a:latin typeface="+mn-lt"/>
                        <a:ea typeface="Calibri" panose="020F0502020204030204" pitchFamily="34" charset="0"/>
                        <a:cs typeface="Times New Roman" panose="02020603050405020304" pitchFamily="18" charset="0"/>
                      </a:endParaRPr>
                    </a:p>
                    <a:p>
                      <a:pPr marL="171450" indent="-171450">
                        <a:lnSpc>
                          <a:spcPct val="107000"/>
                        </a:lnSpc>
                        <a:spcAft>
                          <a:spcPts val="0"/>
                        </a:spcAft>
                        <a:buFont typeface="Arial" panose="020B0604020202020204" pitchFamily="34" charset="0"/>
                        <a:buChar char="•"/>
                      </a:pPr>
                      <a:r>
                        <a:rPr lang="es-MX" sz="1200" dirty="0">
                          <a:effectLst/>
                          <a:latin typeface="+mn-lt"/>
                          <a:ea typeface="Times New Roman" panose="02020603050405020304" pitchFamily="18" charset="0"/>
                          <a:cs typeface="Times New Roman" panose="02020603050405020304" pitchFamily="18" charset="0"/>
                        </a:rPr>
                        <a:t> </a:t>
                      </a:r>
                      <a:endParaRPr lang="es-MX" sz="1200" dirty="0">
                        <a:effectLst/>
                        <a:latin typeface="+mn-lt"/>
                        <a:ea typeface="Calibri" panose="020F0502020204030204" pitchFamily="34" charset="0"/>
                        <a:cs typeface="Times New Roman" panose="02020603050405020304" pitchFamily="18" charset="0"/>
                      </a:endParaRPr>
                    </a:p>
                    <a:p>
                      <a:pPr marL="171450" indent="-171450">
                        <a:lnSpc>
                          <a:spcPct val="107000"/>
                        </a:lnSpc>
                        <a:spcAft>
                          <a:spcPts val="0"/>
                        </a:spcAft>
                        <a:buFont typeface="Arial" panose="020B0604020202020204" pitchFamily="34" charset="0"/>
                        <a:buChar char="•"/>
                      </a:pPr>
                      <a:r>
                        <a:rPr lang="es-MX" sz="1200" dirty="0">
                          <a:effectLst/>
                          <a:latin typeface="+mn-lt"/>
                          <a:ea typeface="Times New Roman" panose="02020603050405020304" pitchFamily="18" charset="0"/>
                          <a:cs typeface="Times New Roman" panose="02020603050405020304" pitchFamily="18" charset="0"/>
                        </a:rPr>
                        <a:t>Formular preguntas de investigación relevantes para el desarrollo de proyectos de investigación original en el campo de los sistemas de salud.</a:t>
                      </a:r>
                      <a:endParaRPr lang="es-MX" sz="1200" dirty="0">
                        <a:effectLst/>
                        <a:latin typeface="+mn-lt"/>
                        <a:ea typeface="Calibri" panose="020F0502020204030204" pitchFamily="34" charset="0"/>
                        <a:cs typeface="Times New Roman" panose="02020603050405020304" pitchFamily="18" charset="0"/>
                      </a:endParaRPr>
                    </a:p>
                  </a:txBody>
                  <a:tcPr marL="89661" marR="89661" marT="44830" marB="448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1E7"/>
                    </a:solidFill>
                  </a:tcPr>
                </a:tc>
                <a:extLst>
                  <a:ext uri="{0D108BD9-81ED-4DB2-BD59-A6C34878D82A}">
                    <a16:rowId xmlns:a16="http://schemas.microsoft.com/office/drawing/2014/main" val="2110073865"/>
                  </a:ext>
                </a:extLst>
              </a:tr>
              <a:tr h="1008873">
                <a:tc vMerge="1">
                  <a:txBody>
                    <a:bodyPr/>
                    <a:lstStyle/>
                    <a:p>
                      <a:pPr>
                        <a:lnSpc>
                          <a:spcPct val="107000"/>
                        </a:lnSpc>
                      </a:pPr>
                      <a:endParaRPr lang="es-MX" sz="1200" dirty="0">
                        <a:effectLst/>
                        <a:latin typeface="+mn-lt"/>
                        <a:cs typeface="Times New Roman" panose="02020603050405020304" pitchFamily="18" charset="0"/>
                      </a:endParaRPr>
                    </a:p>
                  </a:txBody>
                  <a:tcPr marL="89661" marR="89661" marT="44830" marB="448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F1F4"/>
                    </a:solidFill>
                  </a:tcPr>
                </a:tc>
                <a:tc>
                  <a:txBody>
                    <a:bodyPr/>
                    <a:lstStyle/>
                    <a:p>
                      <a:pPr>
                        <a:lnSpc>
                          <a:spcPct val="107000"/>
                        </a:lnSpc>
                        <a:spcAft>
                          <a:spcPts val="0"/>
                        </a:spcAft>
                      </a:pPr>
                      <a:r>
                        <a:rPr lang="es-MX" sz="1200" dirty="0">
                          <a:effectLst/>
                          <a:latin typeface="+mn-lt"/>
                          <a:ea typeface="Calibri" panose="020F0502020204030204" pitchFamily="34" charset="0"/>
                          <a:cs typeface="Times New Roman" panose="02020603050405020304" pitchFamily="18" charset="0"/>
                        </a:rPr>
                        <a:t>Desarrollo de Protocolo II</a:t>
                      </a:r>
                    </a:p>
                  </a:txBody>
                  <a:tcPr marL="89661" marR="89661" marT="44830" marB="448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F1F4"/>
                    </a:solidFill>
                  </a:tcPr>
                </a:tc>
                <a:tc>
                  <a:txBody>
                    <a:bodyPr/>
                    <a:lstStyle/>
                    <a:p>
                      <a:pPr marL="171450" indent="-171450">
                        <a:lnSpc>
                          <a:spcPct val="107000"/>
                        </a:lnSpc>
                        <a:spcAft>
                          <a:spcPts val="0"/>
                        </a:spcAft>
                        <a:buFont typeface="Arial" panose="020B0604020202020204" pitchFamily="34" charset="0"/>
                        <a:buChar char="•"/>
                      </a:pPr>
                      <a:r>
                        <a:rPr lang="es-MX" sz="1200" dirty="0">
                          <a:effectLst/>
                          <a:latin typeface="+mn-lt"/>
                          <a:ea typeface="Times New Roman" panose="02020603050405020304" pitchFamily="18" charset="0"/>
                          <a:cs typeface="Times New Roman" panose="02020603050405020304" pitchFamily="18" charset="0"/>
                        </a:rPr>
                        <a:t>Generar evidencia científica para el diseño, implementación y evaluación de políticas de salud a través del desarrollo de investigación independiente en sistemas de salud que se caracterice por el rigor conceptual y metodológico.</a:t>
                      </a:r>
                      <a:endParaRPr lang="es-MX" sz="1200" dirty="0">
                        <a:effectLst/>
                        <a:latin typeface="+mn-lt"/>
                        <a:ea typeface="Calibri" panose="020F0502020204030204" pitchFamily="34" charset="0"/>
                        <a:cs typeface="Times New Roman" panose="02020603050405020304" pitchFamily="18" charset="0"/>
                      </a:endParaRPr>
                    </a:p>
                    <a:p>
                      <a:pPr marL="171450" indent="-171450">
                        <a:lnSpc>
                          <a:spcPct val="107000"/>
                        </a:lnSpc>
                        <a:spcAft>
                          <a:spcPts val="0"/>
                        </a:spcAft>
                        <a:buFont typeface="Arial" panose="020B0604020202020204" pitchFamily="34" charset="0"/>
                        <a:buChar char="•"/>
                      </a:pPr>
                      <a:r>
                        <a:rPr lang="es-MX" sz="1200" dirty="0">
                          <a:effectLst/>
                          <a:latin typeface="+mn-lt"/>
                          <a:ea typeface="Times New Roman" panose="02020603050405020304" pitchFamily="18" charset="0"/>
                          <a:cs typeface="Times New Roman" panose="02020603050405020304" pitchFamily="18" charset="0"/>
                        </a:rPr>
                        <a:t> </a:t>
                      </a:r>
                      <a:endParaRPr lang="es-MX" sz="1200" dirty="0">
                        <a:effectLst/>
                        <a:latin typeface="+mn-lt"/>
                        <a:ea typeface="Calibri" panose="020F0502020204030204" pitchFamily="34" charset="0"/>
                        <a:cs typeface="Times New Roman" panose="02020603050405020304" pitchFamily="18" charset="0"/>
                      </a:endParaRPr>
                    </a:p>
                    <a:p>
                      <a:pPr marL="171450" indent="-171450">
                        <a:lnSpc>
                          <a:spcPct val="107000"/>
                        </a:lnSpc>
                        <a:spcAft>
                          <a:spcPts val="0"/>
                        </a:spcAft>
                        <a:buFont typeface="Arial" panose="020B0604020202020204" pitchFamily="34" charset="0"/>
                        <a:buChar char="•"/>
                      </a:pPr>
                      <a:r>
                        <a:rPr lang="es-MX" sz="1200" dirty="0">
                          <a:effectLst/>
                          <a:latin typeface="+mn-lt"/>
                          <a:ea typeface="Times New Roman" panose="02020603050405020304" pitchFamily="18" charset="0"/>
                          <a:cs typeface="Times New Roman" panose="02020603050405020304" pitchFamily="18" charset="0"/>
                        </a:rPr>
                        <a:t>Desarrollar el sentido ético en su quehacer profesional y como investigador.</a:t>
                      </a:r>
                      <a:endParaRPr lang="es-MX" sz="1200" dirty="0">
                        <a:effectLst/>
                        <a:latin typeface="+mn-lt"/>
                        <a:ea typeface="Calibri" panose="020F0502020204030204" pitchFamily="34" charset="0"/>
                        <a:cs typeface="Times New Roman" panose="02020603050405020304" pitchFamily="18" charset="0"/>
                      </a:endParaRPr>
                    </a:p>
                  </a:txBody>
                  <a:tcPr marL="89661" marR="89661" marT="44830" marB="448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F1F4"/>
                    </a:solidFill>
                  </a:tcPr>
                </a:tc>
                <a:extLst>
                  <a:ext uri="{0D108BD9-81ED-4DB2-BD59-A6C34878D82A}">
                    <a16:rowId xmlns:a16="http://schemas.microsoft.com/office/drawing/2014/main" val="1682417736"/>
                  </a:ext>
                </a:extLst>
              </a:tr>
              <a:tr h="1757979">
                <a:tc vMerge="1">
                  <a:txBody>
                    <a:bodyPr/>
                    <a:lstStyle/>
                    <a:p>
                      <a:pPr>
                        <a:lnSpc>
                          <a:spcPct val="107000"/>
                        </a:lnSpc>
                        <a:spcAft>
                          <a:spcPts val="0"/>
                        </a:spcAft>
                      </a:pPr>
                      <a:endParaRPr lang="es-MX" sz="1200" dirty="0">
                        <a:effectLst/>
                        <a:latin typeface="+mn-lt"/>
                        <a:ea typeface="Calibri" panose="020F0502020204030204" pitchFamily="34" charset="0"/>
                        <a:cs typeface="Times New Roman" panose="02020603050405020304" pitchFamily="18" charset="0"/>
                      </a:endParaRPr>
                    </a:p>
                  </a:txBody>
                  <a:tcPr marL="89661" marR="89661" marT="44830" marB="448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F1F4"/>
                    </a:solidFill>
                  </a:tcPr>
                </a:tc>
                <a:tc>
                  <a:txBody>
                    <a:bodyPr/>
                    <a:lstStyle/>
                    <a:p>
                      <a:pPr>
                        <a:lnSpc>
                          <a:spcPct val="107000"/>
                        </a:lnSpc>
                        <a:spcAft>
                          <a:spcPts val="0"/>
                        </a:spcAft>
                      </a:pPr>
                      <a:r>
                        <a:rPr lang="es-MX" sz="1200" dirty="0">
                          <a:effectLst/>
                          <a:latin typeface="+mn-lt"/>
                          <a:ea typeface="Calibri" panose="020F0502020204030204" pitchFamily="34" charset="0"/>
                          <a:cs typeface="Times New Roman" panose="02020603050405020304" pitchFamily="18" charset="0"/>
                        </a:rPr>
                        <a:t>Seminario avanzado de metodología </a:t>
                      </a:r>
                      <a:r>
                        <a:rPr lang="es-MX" sz="1200" dirty="0" smtClean="0">
                          <a:effectLst/>
                          <a:latin typeface="+mn-lt"/>
                          <a:ea typeface="Calibri" panose="020F0502020204030204" pitchFamily="34" charset="0"/>
                          <a:cs typeface="Times New Roman" panose="02020603050405020304" pitchFamily="18" charset="0"/>
                        </a:rPr>
                        <a:t>cualitativa</a:t>
                      </a:r>
                    </a:p>
                    <a:p>
                      <a:pPr>
                        <a:lnSpc>
                          <a:spcPct val="107000"/>
                        </a:lnSpc>
                        <a:spcAft>
                          <a:spcPts val="0"/>
                        </a:spcAft>
                      </a:pPr>
                      <a:endParaRPr lang="es-MX" sz="1200" dirty="0" smtClean="0">
                        <a:effectLst/>
                        <a:latin typeface="+mn-lt"/>
                        <a:ea typeface="Calibri" panose="020F0502020204030204" pitchFamily="34" charset="0"/>
                        <a:cs typeface="Times New Roman" panose="02020603050405020304" pitchFamily="18" charset="0"/>
                      </a:endParaRPr>
                    </a:p>
                    <a:p>
                      <a:pPr>
                        <a:lnSpc>
                          <a:spcPct val="107000"/>
                        </a:lnSpc>
                        <a:spcAft>
                          <a:spcPts val="0"/>
                        </a:spcAft>
                      </a:pPr>
                      <a:endParaRPr lang="es-MX" sz="1200" dirty="0" smtClean="0">
                        <a:effectLst/>
                        <a:latin typeface="+mn-lt"/>
                        <a:ea typeface="Calibri" panose="020F0502020204030204" pitchFamily="34" charset="0"/>
                        <a:cs typeface="Times New Roman" panose="02020603050405020304" pitchFamily="18" charset="0"/>
                      </a:endParaRPr>
                    </a:p>
                    <a:p>
                      <a:pPr>
                        <a:lnSpc>
                          <a:spcPct val="107000"/>
                        </a:lnSpc>
                        <a:spcAft>
                          <a:spcPts val="0"/>
                        </a:spcAft>
                      </a:pPr>
                      <a:endParaRPr lang="es-MX" sz="1200" dirty="0" smtClean="0">
                        <a:effectLst/>
                        <a:latin typeface="+mn-lt"/>
                        <a:ea typeface="Calibri" panose="020F0502020204030204" pitchFamily="34" charset="0"/>
                        <a:cs typeface="Times New Roman" panose="02020603050405020304" pitchFamily="18" charset="0"/>
                      </a:endParaRPr>
                    </a:p>
                    <a:p>
                      <a:pPr>
                        <a:lnSpc>
                          <a:spcPct val="107000"/>
                        </a:lnSpc>
                        <a:spcAft>
                          <a:spcPts val="0"/>
                        </a:spcAft>
                      </a:pPr>
                      <a:endParaRPr lang="es-MX" sz="1200" dirty="0" smtClean="0">
                        <a:effectLst/>
                        <a:latin typeface="+mn-lt"/>
                        <a:ea typeface="Calibri" panose="020F0502020204030204" pitchFamily="34" charset="0"/>
                        <a:cs typeface="Times New Roman" panose="02020603050405020304" pitchFamily="18" charset="0"/>
                      </a:endParaRPr>
                    </a:p>
                    <a:p>
                      <a:pPr>
                        <a:lnSpc>
                          <a:spcPct val="107000"/>
                        </a:lnSpc>
                        <a:spcAft>
                          <a:spcPts val="0"/>
                        </a:spcAft>
                      </a:pPr>
                      <a:endParaRPr lang="es-MX" sz="1200" dirty="0" smtClean="0">
                        <a:effectLst/>
                        <a:latin typeface="+mn-lt"/>
                        <a:ea typeface="Calibri" panose="020F0502020204030204" pitchFamily="34" charset="0"/>
                        <a:cs typeface="Arial" panose="020B0604020202020204" pitchFamily="34" charset="0"/>
                      </a:endParaRPr>
                    </a:p>
                    <a:p>
                      <a:pPr>
                        <a:lnSpc>
                          <a:spcPct val="107000"/>
                        </a:lnSpc>
                        <a:spcAft>
                          <a:spcPts val="0"/>
                        </a:spcAft>
                      </a:pPr>
                      <a:r>
                        <a:rPr lang="es-MX" sz="1200" dirty="0" smtClean="0">
                          <a:effectLst/>
                          <a:latin typeface="+mn-lt"/>
                          <a:ea typeface="Calibri" panose="020F0502020204030204" pitchFamily="34" charset="0"/>
                          <a:cs typeface="Arial" panose="020B0604020202020204" pitchFamily="34" charset="0"/>
                        </a:rPr>
                        <a:t>Bioestadística Avanzada</a:t>
                      </a:r>
                      <a:r>
                        <a:rPr lang="es-MX" sz="1200" baseline="0" dirty="0" smtClean="0">
                          <a:effectLst/>
                          <a:latin typeface="+mn-lt"/>
                          <a:ea typeface="Calibri" panose="020F0502020204030204" pitchFamily="34" charset="0"/>
                          <a:cs typeface="Arial" panose="020B0604020202020204" pitchFamily="34" charset="0"/>
                        </a:rPr>
                        <a:t> </a:t>
                      </a:r>
                      <a:endParaRPr lang="es-MX" sz="1200" dirty="0">
                        <a:effectLst/>
                        <a:latin typeface="+mn-lt"/>
                        <a:ea typeface="Calibri" panose="020F0502020204030204" pitchFamily="34" charset="0"/>
                        <a:cs typeface="Arial" panose="020B0604020202020204" pitchFamily="34" charset="0"/>
                      </a:endParaRPr>
                    </a:p>
                  </a:txBody>
                  <a:tcPr marL="89661" marR="89661" marT="44830" marB="448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F1F4"/>
                    </a:solidFill>
                  </a:tcPr>
                </a:tc>
                <a:tc>
                  <a:txBody>
                    <a:bodyPr/>
                    <a:lstStyle/>
                    <a:p>
                      <a:pPr marL="171450" indent="-171450">
                        <a:lnSpc>
                          <a:spcPct val="107000"/>
                        </a:lnSpc>
                        <a:spcAft>
                          <a:spcPts val="0"/>
                        </a:spcAft>
                        <a:buFont typeface="Arial" panose="020B0604020202020204" pitchFamily="34" charset="0"/>
                        <a:buChar char="•"/>
                      </a:pPr>
                      <a:r>
                        <a:rPr lang="es-MX" sz="1200" dirty="0">
                          <a:effectLst/>
                          <a:latin typeface="+mn-lt"/>
                          <a:ea typeface="Times New Roman" panose="02020603050405020304" pitchFamily="18" charset="0"/>
                          <a:cs typeface="Times New Roman" panose="02020603050405020304" pitchFamily="18" charset="0"/>
                        </a:rPr>
                        <a:t>Utilizar de forma crítica los marcos conceptuales del sistema de salud para el análisis de las políticas de salud, el desempeño, calidad de los servicios y sus efectos sobre la salud individual, poblacional y sobre las inequidades en salud</a:t>
                      </a:r>
                      <a:r>
                        <a:rPr lang="es-MX" sz="1200" dirty="0" smtClean="0">
                          <a:effectLst/>
                          <a:latin typeface="+mn-lt"/>
                          <a:ea typeface="Times New Roman" panose="02020603050405020304" pitchFamily="18" charset="0"/>
                          <a:cs typeface="Times New Roman" panose="02020603050405020304" pitchFamily="18" charset="0"/>
                        </a:rPr>
                        <a:t>.</a:t>
                      </a:r>
                      <a:endParaRPr lang="es-MX" sz="1200" dirty="0">
                        <a:effectLst/>
                        <a:latin typeface="+mn-lt"/>
                        <a:ea typeface="Calibri" panose="020F0502020204030204" pitchFamily="34" charset="0"/>
                        <a:cs typeface="Times New Roman" panose="02020603050405020304" pitchFamily="18" charset="0"/>
                      </a:endParaRPr>
                    </a:p>
                    <a:p>
                      <a:pPr marL="171450" indent="-171450">
                        <a:lnSpc>
                          <a:spcPct val="107000"/>
                        </a:lnSpc>
                        <a:spcAft>
                          <a:spcPts val="0"/>
                        </a:spcAft>
                        <a:buFont typeface="Arial" panose="020B0604020202020204" pitchFamily="34" charset="0"/>
                        <a:buChar char="•"/>
                      </a:pPr>
                      <a:r>
                        <a:rPr lang="es-MX" sz="1200" dirty="0">
                          <a:effectLst/>
                          <a:latin typeface="+mn-lt"/>
                          <a:ea typeface="Times New Roman" panose="02020603050405020304" pitchFamily="18" charset="0"/>
                          <a:cs typeface="Times New Roman" panose="02020603050405020304" pitchFamily="18" charset="0"/>
                        </a:rPr>
                        <a:t>Explicar las funciones de los sistemas de salud ante sus retos y desafíos para integrar la respuesta social </a:t>
                      </a:r>
                      <a:r>
                        <a:rPr lang="es-MX" sz="1200" dirty="0">
                          <a:effectLst/>
                          <a:latin typeface="+mn-lt"/>
                          <a:ea typeface="Times New Roman" panose="02020603050405020304" pitchFamily="18" charset="0"/>
                          <a:cs typeface="Arial" panose="020B0604020202020204" pitchFamily="34" charset="0"/>
                        </a:rPr>
                        <a:t>a las necesidades de salud de la población</a:t>
                      </a:r>
                      <a:r>
                        <a:rPr lang="es-MX" sz="1200" dirty="0" smtClean="0">
                          <a:effectLst/>
                          <a:latin typeface="+mn-lt"/>
                          <a:ea typeface="Times New Roman" panose="02020603050405020304" pitchFamily="18" charset="0"/>
                          <a:cs typeface="Arial" panose="020B0604020202020204" pitchFamily="34" charset="0"/>
                        </a:rPr>
                        <a:t>.</a:t>
                      </a:r>
                    </a:p>
                    <a:p>
                      <a:pPr marL="171450" indent="-171450">
                        <a:lnSpc>
                          <a:spcPct val="107000"/>
                        </a:lnSpc>
                        <a:spcAft>
                          <a:spcPts val="0"/>
                        </a:spcAft>
                        <a:buFont typeface="Arial" panose="020B0604020202020204" pitchFamily="34" charset="0"/>
                        <a:buChar char="•"/>
                      </a:pPr>
                      <a:endParaRPr lang="es-MX" sz="1200" dirty="0" smtClean="0">
                        <a:effectLst/>
                        <a:latin typeface="+mn-lt"/>
                        <a:ea typeface="Times New Roman" panose="02020603050405020304" pitchFamily="18" charset="0"/>
                        <a:cs typeface="Arial" panose="020B0604020202020204" pitchFamily="34" charset="0"/>
                      </a:endParaRPr>
                    </a:p>
                    <a:p>
                      <a:pPr marL="171450" indent="-171450">
                        <a:lnSpc>
                          <a:spcPct val="107000"/>
                        </a:lnSpc>
                        <a:spcAft>
                          <a:spcPts val="0"/>
                        </a:spcAft>
                        <a:buFont typeface="Arial" panose="020B0604020202020204" pitchFamily="34" charset="0"/>
                        <a:buChar char="•"/>
                      </a:pPr>
                      <a:r>
                        <a:rPr lang="es-MX" sz="1200" dirty="0" smtClean="0">
                          <a:effectLst/>
                          <a:latin typeface="+mn-lt"/>
                          <a:ea typeface="Calibri" panose="020F0502020204030204" pitchFamily="34" charset="0"/>
                          <a:cs typeface="Arial" panose="020B0604020202020204" pitchFamily="34" charset="0"/>
                        </a:rPr>
                        <a:t>Desarrollar el pensamiento crítico desde la perspectiva estadística.  </a:t>
                      </a:r>
                    </a:p>
                    <a:p>
                      <a:pPr marL="171450" indent="-171450">
                        <a:lnSpc>
                          <a:spcPct val="107000"/>
                        </a:lnSpc>
                        <a:spcAft>
                          <a:spcPts val="0"/>
                        </a:spcAft>
                        <a:buFont typeface="Arial" panose="020B0604020202020204" pitchFamily="34" charset="0"/>
                        <a:buChar char="•"/>
                      </a:pPr>
                      <a:r>
                        <a:rPr lang="es-MX" sz="1200" dirty="0" smtClean="0">
                          <a:effectLst/>
                          <a:latin typeface="+mn-lt"/>
                          <a:ea typeface="Calibri" panose="020F0502020204030204" pitchFamily="34" charset="0"/>
                          <a:cs typeface="Arial" panose="020B0604020202020204" pitchFamily="34" charset="0"/>
                        </a:rPr>
                        <a:t>Aplicar métodos estadísticos en el estado del arte con un enfoque multidisciplinario para generar evidencia científica de alta calidad que soporte la toma de decisiones en salud pública. </a:t>
                      </a:r>
                    </a:p>
                  </a:txBody>
                  <a:tcPr marL="89661" marR="89661" marT="44830" marB="448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F1F4"/>
                    </a:solidFill>
                  </a:tcPr>
                </a:tc>
                <a:extLst>
                  <a:ext uri="{0D108BD9-81ED-4DB2-BD59-A6C34878D82A}">
                    <a16:rowId xmlns:a16="http://schemas.microsoft.com/office/drawing/2014/main" val="1208816780"/>
                  </a:ext>
                </a:extLst>
              </a:tr>
              <a:tr h="1302706">
                <a:tc vMerge="1">
                  <a:txBody>
                    <a:bodyPr/>
                    <a:lstStyle/>
                    <a:p>
                      <a:pPr>
                        <a:lnSpc>
                          <a:spcPct val="107000"/>
                        </a:lnSpc>
                        <a:spcAft>
                          <a:spcPts val="0"/>
                        </a:spcAft>
                      </a:pPr>
                      <a:endParaRPr lang="es-MX" sz="1200" dirty="0">
                        <a:effectLst/>
                        <a:latin typeface="+mn-lt"/>
                        <a:ea typeface="Calibri" panose="020F0502020204030204" pitchFamily="34" charset="0"/>
                        <a:cs typeface="Times New Roman" panose="02020603050405020304" pitchFamily="18" charset="0"/>
                      </a:endParaRPr>
                    </a:p>
                  </a:txBody>
                  <a:tcPr marL="89661" marR="89661" marT="44830" marB="448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F1F4"/>
                    </a:solidFill>
                  </a:tcPr>
                </a:tc>
                <a:tc>
                  <a:txBody>
                    <a:bodyPr/>
                    <a:lstStyle/>
                    <a:p>
                      <a:pPr>
                        <a:lnSpc>
                          <a:spcPct val="107000"/>
                        </a:lnSpc>
                        <a:spcAft>
                          <a:spcPts val="0"/>
                        </a:spcAft>
                      </a:pPr>
                      <a:r>
                        <a:rPr lang="es-MX" sz="1200" dirty="0">
                          <a:effectLst/>
                          <a:latin typeface="+mn-lt"/>
                          <a:ea typeface="Calibri" panose="020F0502020204030204" pitchFamily="34" charset="0"/>
                          <a:cs typeface="Times New Roman" panose="02020603050405020304" pitchFamily="18" charset="0"/>
                        </a:rPr>
                        <a:t>Seminario de integración de manuscritos científicos II</a:t>
                      </a:r>
                    </a:p>
                  </a:txBody>
                  <a:tcPr marL="89661" marR="89661" marT="44830" marB="448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F1F4"/>
                    </a:solidFill>
                  </a:tcPr>
                </a:tc>
                <a:tc>
                  <a:txBody>
                    <a:bodyPr/>
                    <a:lstStyle/>
                    <a:p>
                      <a:pPr marL="171450" indent="-171450">
                        <a:lnSpc>
                          <a:spcPct val="107000"/>
                        </a:lnSpc>
                        <a:spcAft>
                          <a:spcPts val="0"/>
                        </a:spcAft>
                        <a:buFont typeface="Arial" panose="020B0604020202020204" pitchFamily="34" charset="0"/>
                        <a:buChar char="•"/>
                      </a:pPr>
                      <a:r>
                        <a:rPr lang="es-MX" sz="1200" dirty="0">
                          <a:effectLst/>
                          <a:latin typeface="+mn-lt"/>
                          <a:ea typeface="Times New Roman" panose="02020603050405020304" pitchFamily="18" charset="0"/>
                          <a:cs typeface="Times New Roman" panose="02020603050405020304" pitchFamily="18" charset="0"/>
                        </a:rPr>
                        <a:t>Desarrollar investigación independiente, original, </a:t>
                      </a:r>
                      <a:r>
                        <a:rPr lang="es-MX" sz="1200" dirty="0" err="1">
                          <a:effectLst/>
                          <a:latin typeface="+mn-lt"/>
                          <a:ea typeface="Times New Roman" panose="02020603050405020304" pitchFamily="18" charset="0"/>
                          <a:cs typeface="Times New Roman" panose="02020603050405020304" pitchFamily="18" charset="0"/>
                        </a:rPr>
                        <a:t>transdisciplinaria</a:t>
                      </a:r>
                      <a:r>
                        <a:rPr lang="es-MX" sz="1200" dirty="0">
                          <a:effectLst/>
                          <a:latin typeface="+mn-lt"/>
                          <a:ea typeface="Times New Roman" panose="02020603050405020304" pitchFamily="18" charset="0"/>
                          <a:cs typeface="Times New Roman" panose="02020603050405020304" pitchFamily="18" charset="0"/>
                        </a:rPr>
                        <a:t> con equidad social y de género en salud pública con la participación de la comunidad.</a:t>
                      </a:r>
                      <a:endParaRPr lang="es-MX" sz="1200" dirty="0">
                        <a:effectLst/>
                        <a:latin typeface="+mn-lt"/>
                        <a:ea typeface="Calibri" panose="020F0502020204030204" pitchFamily="34" charset="0"/>
                        <a:cs typeface="Times New Roman" panose="02020603050405020304" pitchFamily="18" charset="0"/>
                      </a:endParaRPr>
                    </a:p>
                    <a:p>
                      <a:pPr marL="171450" indent="-171450">
                        <a:lnSpc>
                          <a:spcPct val="107000"/>
                        </a:lnSpc>
                        <a:spcAft>
                          <a:spcPts val="0"/>
                        </a:spcAft>
                        <a:buFont typeface="Arial" panose="020B0604020202020204" pitchFamily="34" charset="0"/>
                        <a:buChar char="•"/>
                      </a:pPr>
                      <a:r>
                        <a:rPr lang="es-MX" sz="1200" dirty="0" smtClean="0">
                          <a:effectLst/>
                          <a:latin typeface="+mn-lt"/>
                          <a:ea typeface="Times New Roman" panose="02020603050405020304" pitchFamily="18" charset="0"/>
                          <a:cs typeface="Times New Roman" panose="02020603050405020304" pitchFamily="18" charset="0"/>
                        </a:rPr>
                        <a:t>Usar </a:t>
                      </a:r>
                      <a:r>
                        <a:rPr lang="es-MX" sz="1200" dirty="0">
                          <a:effectLst/>
                          <a:latin typeface="+mn-lt"/>
                          <a:ea typeface="Times New Roman" panose="02020603050405020304" pitchFamily="18" charset="0"/>
                          <a:cs typeface="Times New Roman" panose="02020603050405020304" pitchFamily="18" charset="0"/>
                        </a:rPr>
                        <a:t>desarrollos teórico-metodológicos innovadores en Salud Pública en el área de los Sistemas de Salud</a:t>
                      </a:r>
                      <a:r>
                        <a:rPr lang="es-MX" sz="1200" dirty="0" smtClean="0">
                          <a:effectLst/>
                          <a:latin typeface="+mn-lt"/>
                          <a:ea typeface="Times New Roman" panose="02020603050405020304" pitchFamily="18" charset="0"/>
                          <a:cs typeface="Times New Roman" panose="02020603050405020304" pitchFamily="18" charset="0"/>
                        </a:rPr>
                        <a:t>.</a:t>
                      </a:r>
                      <a:endParaRPr lang="es-MX" sz="1200" dirty="0">
                        <a:effectLst/>
                        <a:latin typeface="+mn-lt"/>
                        <a:ea typeface="Calibri" panose="020F0502020204030204" pitchFamily="34" charset="0"/>
                        <a:cs typeface="Times New Roman" panose="02020603050405020304" pitchFamily="18" charset="0"/>
                      </a:endParaRPr>
                    </a:p>
                    <a:p>
                      <a:pPr marL="171450" indent="-171450">
                        <a:lnSpc>
                          <a:spcPct val="107000"/>
                        </a:lnSpc>
                        <a:spcAft>
                          <a:spcPts val="0"/>
                        </a:spcAft>
                        <a:buFont typeface="Arial" panose="020B0604020202020204" pitchFamily="34" charset="0"/>
                        <a:buChar char="•"/>
                      </a:pPr>
                      <a:r>
                        <a:rPr lang="es-MX" sz="1200" dirty="0">
                          <a:effectLst/>
                          <a:latin typeface="+mn-lt"/>
                          <a:ea typeface="Times New Roman" panose="02020603050405020304" pitchFamily="18" charset="0"/>
                          <a:cs typeface="Times New Roman" panose="02020603050405020304" pitchFamily="18" charset="0"/>
                        </a:rPr>
                        <a:t>Generar de evidencia científica para la toma de decisiones en Salud Pública en el área de los Sistemas de Salud.</a:t>
                      </a:r>
                      <a:endParaRPr lang="es-MX" sz="1200" dirty="0">
                        <a:effectLst/>
                        <a:latin typeface="+mn-lt"/>
                        <a:ea typeface="Calibri" panose="020F0502020204030204" pitchFamily="34" charset="0"/>
                        <a:cs typeface="Times New Roman" panose="02020603050405020304" pitchFamily="18" charset="0"/>
                      </a:endParaRPr>
                    </a:p>
                  </a:txBody>
                  <a:tcPr marL="89661" marR="89661" marT="44830" marB="448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F1F4"/>
                    </a:solidFill>
                  </a:tcPr>
                </a:tc>
                <a:extLst>
                  <a:ext uri="{0D108BD9-81ED-4DB2-BD59-A6C34878D82A}">
                    <a16:rowId xmlns:a16="http://schemas.microsoft.com/office/drawing/2014/main" val="999539959"/>
                  </a:ext>
                </a:extLst>
              </a:tr>
            </a:tbl>
          </a:graphicData>
        </a:graphic>
      </p:graphicFrame>
    </p:spTree>
    <p:extLst>
      <p:ext uri="{BB962C8B-B14F-4D97-AF65-F5344CB8AC3E}">
        <p14:creationId xmlns:p14="http://schemas.microsoft.com/office/powerpoint/2010/main" val="797570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insp2020">
      <a:dk1>
        <a:srgbClr val="000000"/>
      </a:dk1>
      <a:lt1>
        <a:srgbClr val="FFFFFF"/>
      </a:lt1>
      <a:dk2>
        <a:srgbClr val="44546A"/>
      </a:dk2>
      <a:lt2>
        <a:srgbClr val="E7E6E6"/>
      </a:lt2>
      <a:accent1>
        <a:srgbClr val="91A7BC"/>
      </a:accent1>
      <a:accent2>
        <a:srgbClr val="3C5ACF"/>
      </a:accent2>
      <a:accent3>
        <a:srgbClr val="7C43B4"/>
      </a:accent3>
      <a:accent4>
        <a:srgbClr val="EE4846"/>
      </a:accent4>
      <a:accent5>
        <a:srgbClr val="8975C0"/>
      </a:accent5>
      <a:accent6>
        <a:srgbClr val="496582"/>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5AEC412076FAF3409E51874A207A0569" ma:contentTypeVersion="0" ma:contentTypeDescription="Crear nuevo documento." ma:contentTypeScope="" ma:versionID="1d5ce6b2249ca8867d4417a497e65d9c">
  <xsd:schema xmlns:xsd="http://www.w3.org/2001/XMLSchema" xmlns:xs="http://www.w3.org/2001/XMLSchema" xmlns:p="http://schemas.microsoft.com/office/2006/metadata/properties" targetNamespace="http://schemas.microsoft.com/office/2006/metadata/properties" ma:root="true" ma:fieldsID="5b2b1fa7a59e354d7f595b773242440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9E7FC2D-98FC-4C3C-9A43-AFE573B1DBA8}"/>
</file>

<file path=customXml/itemProps2.xml><?xml version="1.0" encoding="utf-8"?>
<ds:datastoreItem xmlns:ds="http://schemas.openxmlformats.org/officeDocument/2006/customXml" ds:itemID="{C69D7EF9-18B1-4BB9-80A8-1462D1D7EB06}"/>
</file>

<file path=customXml/itemProps3.xml><?xml version="1.0" encoding="utf-8"?>
<ds:datastoreItem xmlns:ds="http://schemas.openxmlformats.org/officeDocument/2006/customXml" ds:itemID="{7EAB4E90-E2EC-45FC-868F-A4E289104DD8}"/>
</file>

<file path=docProps/app.xml><?xml version="1.0" encoding="utf-8"?>
<Properties xmlns="http://schemas.openxmlformats.org/officeDocument/2006/extended-properties" xmlns:vt="http://schemas.openxmlformats.org/officeDocument/2006/docPropsVTypes">
  <TotalTime>875</TotalTime>
  <Words>5560</Words>
  <Application>Microsoft Office PowerPoint</Application>
  <PresentationFormat>Panorámica</PresentationFormat>
  <Paragraphs>463</Paragraphs>
  <Slides>49</Slides>
  <Notes>1</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49</vt:i4>
      </vt:variant>
    </vt:vector>
  </HeadingPairs>
  <TitlesOfParts>
    <vt:vector size="60" baseType="lpstr">
      <vt:lpstr>Arial</vt:lpstr>
      <vt:lpstr>Arial Narrow</vt:lpstr>
      <vt:lpstr>Calibri</vt:lpstr>
      <vt:lpstr>Franklin Gothic Book</vt:lpstr>
      <vt:lpstr>Franklin Gothic Medium</vt:lpstr>
      <vt:lpstr>Franklin Gothic Medium Cond</vt:lpstr>
      <vt:lpstr>Open Sans</vt:lpstr>
      <vt:lpstr>Symbol</vt:lpstr>
      <vt:lpstr>Times New Roman</vt:lpstr>
      <vt:lpstr>Wingdings</vt:lpstr>
      <vt:lpstr>Office Theme</vt:lpstr>
      <vt:lpstr>Presentación de PowerPoint</vt:lpstr>
      <vt:lpstr>Reestructura curricular de los programas de la ESPM</vt:lpstr>
      <vt:lpstr>Contenido</vt:lpstr>
      <vt:lpstr>Objetivo de formación del programa </vt:lpstr>
      <vt:lpstr>Perfil de ingreso  Competencias de Ingreso</vt:lpstr>
      <vt:lpstr>Perfil de egreso Competencias de Egreso</vt:lpstr>
      <vt:lpstr>Competencias específicas del área de concentración </vt:lpstr>
      <vt:lpstr>Unidades didácticas del área de concentración</vt:lpstr>
      <vt:lpstr>Unidades didácticas del área de concentración</vt:lpstr>
      <vt:lpstr>Unidades didácticas del área de concentración</vt:lpstr>
      <vt:lpstr>Unidades didácticas del área de concentración</vt:lpstr>
      <vt:lpstr>Unidades didácticas del área de concentración</vt:lpstr>
      <vt:lpstr>Reestructura curricular de los programas de la ESPM</vt:lpstr>
      <vt:lpstr>Contenido</vt:lpstr>
      <vt:lpstr>Objetivo de formación del programa </vt:lpstr>
      <vt:lpstr>Perfil de ingreso  Competencias de Ingreso</vt:lpstr>
      <vt:lpstr>Perfil de egreso Competencias de Egreso</vt:lpstr>
      <vt:lpstr>Competencias específicas del área de concentración </vt:lpstr>
      <vt:lpstr>Unidades didácticas del área de concentración</vt:lpstr>
      <vt:lpstr>Unidades didácticas del área de concentración</vt:lpstr>
      <vt:lpstr>Reestructura curricular de los programas de la ESPM</vt:lpstr>
      <vt:lpstr>Contenido</vt:lpstr>
      <vt:lpstr>Objetivo de formación del programa </vt:lpstr>
      <vt:lpstr>Perfil de ingreso  Competencias de Ingreso</vt:lpstr>
      <vt:lpstr>Perfil de egreso Competencias de Egreso</vt:lpstr>
      <vt:lpstr>Competencias específicas del área de concentración </vt:lpstr>
      <vt:lpstr>Competencias específicas del área de concentración </vt:lpstr>
      <vt:lpstr>Unidades didácticas del área de concentración</vt:lpstr>
      <vt:lpstr>Unidades didácticas del área de concentración</vt:lpstr>
      <vt:lpstr>Unidades didácticas del área de concentración</vt:lpstr>
      <vt:lpstr>Unidades didácticas del área de concentración</vt:lpstr>
      <vt:lpstr>Unidades didácticas del área de concentración</vt:lpstr>
      <vt:lpstr>Unidades didácticas del área de concentración</vt:lpstr>
      <vt:lpstr>Reestructura curricular de los programas de la ESPM</vt:lpstr>
      <vt:lpstr>Contenido</vt:lpstr>
      <vt:lpstr>Objetivo de formación del programa </vt:lpstr>
      <vt:lpstr>Perfil de ingreso  Competencias de Ingreso</vt:lpstr>
      <vt:lpstr>Perfil de egreso Competencias de Egreso</vt:lpstr>
      <vt:lpstr>Competencias específicas del área de concentración </vt:lpstr>
      <vt:lpstr>Unidades didácticas del área de concentración</vt:lpstr>
      <vt:lpstr>Unidades didácticas del área de concentración</vt:lpstr>
      <vt:lpstr>Reestructura curricular de los programas de la ESPM</vt:lpstr>
      <vt:lpstr>Contenido</vt:lpstr>
      <vt:lpstr>Objetivo de formación del programa </vt:lpstr>
      <vt:lpstr>Perfil de ingreso  Competencias de Ingreso</vt:lpstr>
      <vt:lpstr>Perfil de egreso Competencias de Egreso</vt:lpstr>
      <vt:lpstr>Competencias específicas del área de concentración </vt:lpstr>
      <vt:lpstr>Unidades didácticas del área de concentración</vt:lpstr>
      <vt:lpstr>Unidades didácticas del área de concentración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paola ng</dc:creator>
  <cp:lastModifiedBy>Juan Francisco Molina Rodriguez</cp:lastModifiedBy>
  <cp:revision>30</cp:revision>
  <dcterms:created xsi:type="dcterms:W3CDTF">2021-01-22T21:37:47Z</dcterms:created>
  <dcterms:modified xsi:type="dcterms:W3CDTF">2022-11-14T17:40:02Z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0x0101005AEC412076FAF3409E51874A207A0569</vt:lpwstr>
  </property>
</Properties>
</file>