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2" r:id="rId4"/>
    <p:sldId id="264" r:id="rId5"/>
    <p:sldId id="271" r:id="rId6"/>
    <p:sldId id="258" r:id="rId7"/>
    <p:sldId id="260" r:id="rId8"/>
    <p:sldId id="274" r:id="rId9"/>
    <p:sldId id="275" r:id="rId10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1B8E2-7855-4B5B-B06C-F2ADB1C3B868}" v="40" dt="2022-11-11T20:12:16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9"/>
    <p:restoredTop sz="94704"/>
  </p:normalViewPr>
  <p:slideViewPr>
    <p:cSldViewPr snapToGrid="0" snapToObjects="1" showGuides="1">
      <p:cViewPr varScale="1">
        <p:scale>
          <a:sx n="78" d="100"/>
          <a:sy n="78" d="100"/>
        </p:scale>
        <p:origin x="66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Schilmann" userId="41ff4a1eb5cc0962" providerId="LiveId" clId="{4B31B8E2-7855-4B5B-B06C-F2ADB1C3B868}"/>
    <pc:docChg chg="undo custSel addSld delSld modSld">
      <pc:chgData name="Astrid Schilmann" userId="41ff4a1eb5cc0962" providerId="LiveId" clId="{4B31B8E2-7855-4B5B-B06C-F2ADB1C3B868}" dt="2022-11-11T20:32:02.356" v="1480" actId="14100"/>
      <pc:docMkLst>
        <pc:docMk/>
      </pc:docMkLst>
      <pc:sldChg chg="modSp mod">
        <pc:chgData name="Astrid Schilmann" userId="41ff4a1eb5cc0962" providerId="LiveId" clId="{4B31B8E2-7855-4B5B-B06C-F2ADB1C3B868}" dt="2022-11-11T16:17:29.891" v="59" actId="20577"/>
        <pc:sldMkLst>
          <pc:docMk/>
          <pc:sldMk cId="3977732245" sldId="256"/>
        </pc:sldMkLst>
        <pc:spChg chg="mod">
          <ac:chgData name="Astrid Schilmann" userId="41ff4a1eb5cc0962" providerId="LiveId" clId="{4B31B8E2-7855-4B5B-B06C-F2ADB1C3B868}" dt="2022-11-11T16:17:29.891" v="59" actId="20577"/>
          <ac:spMkLst>
            <pc:docMk/>
            <pc:sldMk cId="3977732245" sldId="256"/>
            <ac:spMk id="3" creationId="{65E24F2C-F696-174A-A365-ED1B06019578}"/>
          </ac:spMkLst>
        </pc:spChg>
      </pc:sldChg>
      <pc:sldChg chg="modSp mod">
        <pc:chgData name="Astrid Schilmann" userId="41ff4a1eb5cc0962" providerId="LiveId" clId="{4B31B8E2-7855-4B5B-B06C-F2ADB1C3B868}" dt="2022-11-11T20:14:10.172" v="1475" actId="20577"/>
        <pc:sldMkLst>
          <pc:docMk/>
          <pc:sldMk cId="2751011973" sldId="258"/>
        </pc:sldMkLst>
        <pc:spChg chg="mod">
          <ac:chgData name="Astrid Schilmann" userId="41ff4a1eb5cc0962" providerId="LiveId" clId="{4B31B8E2-7855-4B5B-B06C-F2ADB1C3B868}" dt="2022-11-11T20:14:10.172" v="1475" actId="20577"/>
          <ac:spMkLst>
            <pc:docMk/>
            <pc:sldMk cId="2751011973" sldId="258"/>
            <ac:spMk id="3" creationId="{0982643A-82A2-B049-915B-FFF870384EB6}"/>
          </ac:spMkLst>
        </pc:spChg>
      </pc:sldChg>
      <pc:sldChg chg="modSp mod">
        <pc:chgData name="Astrid Schilmann" userId="41ff4a1eb5cc0962" providerId="LiveId" clId="{4B31B8E2-7855-4B5B-B06C-F2ADB1C3B868}" dt="2022-11-11T16:17:49.710" v="61" actId="20577"/>
        <pc:sldMkLst>
          <pc:docMk/>
          <pc:sldMk cId="3062438402" sldId="259"/>
        </pc:sldMkLst>
        <pc:spChg chg="mod">
          <ac:chgData name="Astrid Schilmann" userId="41ff4a1eb5cc0962" providerId="LiveId" clId="{4B31B8E2-7855-4B5B-B06C-F2ADB1C3B868}" dt="2022-11-11T16:17:49.710" v="61" actId="20577"/>
          <ac:spMkLst>
            <pc:docMk/>
            <pc:sldMk cId="3062438402" sldId="259"/>
            <ac:spMk id="5" creationId="{00000000-0000-0000-0000-000000000000}"/>
          </ac:spMkLst>
        </pc:spChg>
      </pc:sldChg>
      <pc:sldChg chg="addSp delSp modSp mod">
        <pc:chgData name="Astrid Schilmann" userId="41ff4a1eb5cc0962" providerId="LiveId" clId="{4B31B8E2-7855-4B5B-B06C-F2ADB1C3B868}" dt="2022-11-11T20:03:57.992" v="1404" actId="20577"/>
        <pc:sldMkLst>
          <pc:docMk/>
          <pc:sldMk cId="1340457733" sldId="260"/>
        </pc:sldMkLst>
        <pc:spChg chg="mod">
          <ac:chgData name="Astrid Schilmann" userId="41ff4a1eb5cc0962" providerId="LiveId" clId="{4B31B8E2-7855-4B5B-B06C-F2ADB1C3B868}" dt="2022-11-11T19:09:22.879" v="782" actId="6549"/>
          <ac:spMkLst>
            <pc:docMk/>
            <pc:sldMk cId="1340457733" sldId="260"/>
            <ac:spMk id="2" creationId="{FA0C2F18-8E2E-9E42-A001-5A2B5D4C4CA3}"/>
          </ac:spMkLst>
        </pc:spChg>
        <pc:graphicFrameChg chg="mod modGraphic">
          <ac:chgData name="Astrid Schilmann" userId="41ff4a1eb5cc0962" providerId="LiveId" clId="{4B31B8E2-7855-4B5B-B06C-F2ADB1C3B868}" dt="2022-11-11T20:03:57.992" v="1404" actId="20577"/>
          <ac:graphicFrameMkLst>
            <pc:docMk/>
            <pc:sldMk cId="1340457733" sldId="260"/>
            <ac:graphicFrameMk id="4" creationId="{CC6496E1-7EDD-4E4E-83B6-8FF250FB91B4}"/>
          </ac:graphicFrameMkLst>
        </pc:graphicFrameChg>
        <pc:graphicFrameChg chg="del modGraphic">
          <ac:chgData name="Astrid Schilmann" userId="41ff4a1eb5cc0962" providerId="LiveId" clId="{4B31B8E2-7855-4B5B-B06C-F2ADB1C3B868}" dt="2022-11-11T18:07:51.277" v="295" actId="478"/>
          <ac:graphicFrameMkLst>
            <pc:docMk/>
            <pc:sldMk cId="1340457733" sldId="260"/>
            <ac:graphicFrameMk id="5" creationId="{CC6496E1-7EDD-4E4E-83B6-8FF250FB91B4}"/>
          </ac:graphicFrameMkLst>
        </pc:graphicFrameChg>
        <pc:graphicFrameChg chg="add del">
          <ac:chgData name="Astrid Schilmann" userId="41ff4a1eb5cc0962" providerId="LiveId" clId="{4B31B8E2-7855-4B5B-B06C-F2ADB1C3B868}" dt="2022-11-11T16:59:15.685" v="146" actId="478"/>
          <ac:graphicFrameMkLst>
            <pc:docMk/>
            <pc:sldMk cId="1340457733" sldId="260"/>
            <ac:graphicFrameMk id="6" creationId="{CC6496E1-7EDD-4E4E-83B6-8FF250FB91B4}"/>
          </ac:graphicFrameMkLst>
        </pc:graphicFrameChg>
      </pc:sldChg>
      <pc:sldChg chg="modSp mod">
        <pc:chgData name="Astrid Schilmann" userId="41ff4a1eb5cc0962" providerId="LiveId" clId="{4B31B8E2-7855-4B5B-B06C-F2ADB1C3B868}" dt="2022-11-11T19:40:52.232" v="1109" actId="20577"/>
        <pc:sldMkLst>
          <pc:docMk/>
          <pc:sldMk cId="1636690580" sldId="262"/>
        </pc:sldMkLst>
        <pc:spChg chg="mod">
          <ac:chgData name="Astrid Schilmann" userId="41ff4a1eb5cc0962" providerId="LiveId" clId="{4B31B8E2-7855-4B5B-B06C-F2ADB1C3B868}" dt="2022-11-11T19:40:52.232" v="1109" actId="20577"/>
          <ac:spMkLst>
            <pc:docMk/>
            <pc:sldMk cId="1636690580" sldId="262"/>
            <ac:spMk id="3" creationId="{8680721B-BF70-49DA-B799-A3A59D4FF3A8}"/>
          </ac:spMkLst>
        </pc:spChg>
      </pc:sldChg>
      <pc:sldChg chg="addSp delSp modSp mod">
        <pc:chgData name="Astrid Schilmann" userId="41ff4a1eb5cc0962" providerId="LiveId" clId="{4B31B8E2-7855-4B5B-B06C-F2ADB1C3B868}" dt="2022-11-11T19:38:58.616" v="1092"/>
        <pc:sldMkLst>
          <pc:docMk/>
          <pc:sldMk cId="3189941607" sldId="264"/>
        </pc:sldMkLst>
        <pc:spChg chg="del mod">
          <ac:chgData name="Astrid Schilmann" userId="41ff4a1eb5cc0962" providerId="LiveId" clId="{4B31B8E2-7855-4B5B-B06C-F2ADB1C3B868}" dt="2022-11-11T19:34:02.588" v="1091" actId="478"/>
          <ac:spMkLst>
            <pc:docMk/>
            <pc:sldMk cId="3189941607" sldId="264"/>
            <ac:spMk id="3" creationId="{9E4168C9-F5BA-4ACC-BD7B-F93B63F62584}"/>
          </ac:spMkLst>
        </pc:spChg>
        <pc:graphicFrameChg chg="add mod">
          <ac:chgData name="Astrid Schilmann" userId="41ff4a1eb5cc0962" providerId="LiveId" clId="{4B31B8E2-7855-4B5B-B06C-F2ADB1C3B868}" dt="2022-11-11T19:38:58.616" v="1092"/>
          <ac:graphicFrameMkLst>
            <pc:docMk/>
            <pc:sldMk cId="3189941607" sldId="264"/>
            <ac:graphicFrameMk id="4" creationId="{629A2BD0-EF9B-DB83-4D26-83E4326A5232}"/>
          </ac:graphicFrameMkLst>
        </pc:graphicFrameChg>
      </pc:sldChg>
      <pc:sldChg chg="modSp mod">
        <pc:chgData name="Astrid Schilmann" userId="41ff4a1eb5cc0962" providerId="LiveId" clId="{4B31B8E2-7855-4B5B-B06C-F2ADB1C3B868}" dt="2022-11-11T19:32:57.013" v="1088" actId="20577"/>
        <pc:sldMkLst>
          <pc:docMk/>
          <pc:sldMk cId="494309698" sldId="271"/>
        </pc:sldMkLst>
        <pc:spChg chg="mod">
          <ac:chgData name="Astrid Schilmann" userId="41ff4a1eb5cc0962" providerId="LiveId" clId="{4B31B8E2-7855-4B5B-B06C-F2ADB1C3B868}" dt="2022-11-11T19:32:57.013" v="1088" actId="20577"/>
          <ac:spMkLst>
            <pc:docMk/>
            <pc:sldMk cId="494309698" sldId="271"/>
            <ac:spMk id="3" creationId="{9C9ED797-3EFF-6040-9108-27E68DE7FE48}"/>
          </ac:spMkLst>
        </pc:spChg>
      </pc:sldChg>
      <pc:sldChg chg="add del">
        <pc:chgData name="Astrid Schilmann" userId="41ff4a1eb5cc0962" providerId="LiveId" clId="{4B31B8E2-7855-4B5B-B06C-F2ADB1C3B868}" dt="2022-11-11T19:52:59.563" v="1234" actId="47"/>
        <pc:sldMkLst>
          <pc:docMk/>
          <pc:sldMk cId="800253929" sldId="272"/>
        </pc:sldMkLst>
      </pc:sldChg>
      <pc:sldChg chg="add del">
        <pc:chgData name="Astrid Schilmann" userId="41ff4a1eb5cc0962" providerId="LiveId" clId="{4B31B8E2-7855-4B5B-B06C-F2ADB1C3B868}" dt="2022-11-11T19:52:57.487" v="1233" actId="47"/>
        <pc:sldMkLst>
          <pc:docMk/>
          <pc:sldMk cId="2915962581" sldId="273"/>
        </pc:sldMkLst>
      </pc:sldChg>
      <pc:sldChg chg="delSp modSp add mod">
        <pc:chgData name="Astrid Schilmann" userId="41ff4a1eb5cc0962" providerId="LiveId" clId="{4B31B8E2-7855-4B5B-B06C-F2ADB1C3B868}" dt="2022-11-11T20:13:57.199" v="1466" actId="20577"/>
        <pc:sldMkLst>
          <pc:docMk/>
          <pc:sldMk cId="2523979180" sldId="274"/>
        </pc:sldMkLst>
        <pc:spChg chg="mod">
          <ac:chgData name="Astrid Schilmann" userId="41ff4a1eb5cc0962" providerId="LiveId" clId="{4B31B8E2-7855-4B5B-B06C-F2ADB1C3B868}" dt="2022-11-11T18:38:23.801" v="510" actId="1035"/>
          <ac:spMkLst>
            <pc:docMk/>
            <pc:sldMk cId="2523979180" sldId="274"/>
            <ac:spMk id="2" creationId="{FA0C2F18-8E2E-9E42-A001-5A2B5D4C4CA3}"/>
          </ac:spMkLst>
        </pc:spChg>
        <pc:graphicFrameChg chg="mod modGraphic">
          <ac:chgData name="Astrid Schilmann" userId="41ff4a1eb5cc0962" providerId="LiveId" clId="{4B31B8E2-7855-4B5B-B06C-F2ADB1C3B868}" dt="2022-11-11T20:13:57.199" v="1466" actId="20577"/>
          <ac:graphicFrameMkLst>
            <pc:docMk/>
            <pc:sldMk cId="2523979180" sldId="274"/>
            <ac:graphicFrameMk id="4" creationId="{CC6496E1-7EDD-4E4E-83B6-8FF250FB91B4}"/>
          </ac:graphicFrameMkLst>
        </pc:graphicFrameChg>
        <pc:graphicFrameChg chg="del">
          <ac:chgData name="Astrid Schilmann" userId="41ff4a1eb5cc0962" providerId="LiveId" clId="{4B31B8E2-7855-4B5B-B06C-F2ADB1C3B868}" dt="2022-11-11T18:13:20.817" v="367" actId="478"/>
          <ac:graphicFrameMkLst>
            <pc:docMk/>
            <pc:sldMk cId="2523979180" sldId="274"/>
            <ac:graphicFrameMk id="5" creationId="{CC6496E1-7EDD-4E4E-83B6-8FF250FB91B4}"/>
          </ac:graphicFrameMkLst>
        </pc:graphicFrameChg>
      </pc:sldChg>
      <pc:sldChg chg="modSp add mod">
        <pc:chgData name="Astrid Schilmann" userId="41ff4a1eb5cc0962" providerId="LiveId" clId="{4B31B8E2-7855-4B5B-B06C-F2ADB1C3B868}" dt="2022-11-11T20:32:02.356" v="1480" actId="14100"/>
        <pc:sldMkLst>
          <pc:docMk/>
          <pc:sldMk cId="1049466162" sldId="275"/>
        </pc:sldMkLst>
        <pc:graphicFrameChg chg="mod modGraphic">
          <ac:chgData name="Astrid Schilmann" userId="41ff4a1eb5cc0962" providerId="LiveId" clId="{4B31B8E2-7855-4B5B-B06C-F2ADB1C3B868}" dt="2022-11-11T20:32:02.356" v="1480" actId="14100"/>
          <ac:graphicFrameMkLst>
            <pc:docMk/>
            <pc:sldMk cId="1049466162" sldId="275"/>
            <ac:graphicFrameMk id="4" creationId="{CC6496E1-7EDD-4E4E-83B6-8FF250FB91B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8D8A-E89F-4B92-ACD2-D8BBD5E5D66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AC29-3EE8-4580-AB17-9116534C76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10/11/2022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10/11/2022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10/11/2022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10/11/2022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10/11/2022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10/11/2022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10/11/2022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10/11/2022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10/11/2022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/>
              <a:t>Doctorado en Ciencias en Salud Ambiental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: </a:t>
            </a:r>
            <a:r>
              <a:rPr lang="en-US" dirty="0" err="1"/>
              <a:t>competencias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3700" dirty="0"/>
              <a:t>Formar </a:t>
            </a:r>
            <a:r>
              <a:rPr lang="es-MX" sz="3700" b="1" dirty="0"/>
              <a:t>investigadores con liderazgo </a:t>
            </a:r>
            <a:r>
              <a:rPr lang="es-MX" sz="3700" dirty="0"/>
              <a:t>capaces de </a:t>
            </a:r>
            <a:r>
              <a:rPr lang="es-MX" sz="3700" b="1" dirty="0"/>
              <a:t>analizar los factores ambientales que inciden en las condiciones de salud de la población </a:t>
            </a:r>
            <a:r>
              <a:rPr lang="es-MX" sz="3700" dirty="0"/>
              <a:t>así como generar conocimiento independiente y útil para </a:t>
            </a:r>
            <a:r>
              <a:rPr lang="es-MX" sz="3700" b="1" dirty="0"/>
              <a:t>contribuir a la disminución de los riesgos a la salud</a:t>
            </a:r>
            <a:r>
              <a:rPr lang="es-MX" sz="3700" dirty="0"/>
              <a:t> atribuibles a la degradación y contaminación ambiental acorde con la </a:t>
            </a:r>
            <a:r>
              <a:rPr lang="es-MX" sz="3700" b="1" dirty="0"/>
              <a:t>realidad de los países de América Latina </a:t>
            </a:r>
            <a:r>
              <a:rPr lang="es-MX" sz="3700" dirty="0"/>
              <a:t>bajo un enfoque de </a:t>
            </a:r>
            <a:r>
              <a:rPr lang="es-MX" sz="3700" b="1" dirty="0"/>
              <a:t>justicia ambiental</a:t>
            </a:r>
            <a:r>
              <a:rPr lang="es-MX" sz="3700" dirty="0"/>
              <a:t>*.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2400" dirty="0"/>
              <a:t>* Justicia ambiental: Procura una distribución equitativa de las cargas y beneficios ambientales entre todas las personas de la sociedad, con enfoque de género y considerando el mismo grado de protección contra los peligros ambientales y el acceso equitativo al proceso de toma de decisiones dirigidas a contar con entornos saludables para vivir, aprender y trabajar. (EPA, 2022, Ley Marco Cambio Climático, 2019)</a:t>
            </a:r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ingreso </a:t>
            </a:r>
            <a:br>
              <a:rPr lang="es-ES" dirty="0"/>
            </a:br>
            <a:r>
              <a:rPr lang="es-ES" dirty="0"/>
              <a:t>Competencias de Ingreso</a:t>
            </a:r>
            <a:endParaRPr lang="es-MX" dirty="0"/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629A2BD0-EF9B-DB83-4D26-83E4326A5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787139"/>
              </p:ext>
            </p:extLst>
          </p:nvPr>
        </p:nvGraphicFramePr>
        <p:xfrm>
          <a:off x="838200" y="1120881"/>
          <a:ext cx="10515600" cy="5303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568">
                  <a:extLst>
                    <a:ext uri="{9D8B030D-6E8A-4147-A177-3AD203B41FA5}">
                      <a16:colId xmlns:a16="http://schemas.microsoft.com/office/drawing/2014/main" val="2822193742"/>
                    </a:ext>
                  </a:extLst>
                </a:gridCol>
                <a:gridCol w="3313471">
                  <a:extLst>
                    <a:ext uri="{9D8B030D-6E8A-4147-A177-3AD203B41FA5}">
                      <a16:colId xmlns:a16="http://schemas.microsoft.com/office/drawing/2014/main" val="3884003728"/>
                    </a:ext>
                  </a:extLst>
                </a:gridCol>
                <a:gridCol w="3097161">
                  <a:extLst>
                    <a:ext uri="{9D8B030D-6E8A-4147-A177-3AD203B41FA5}">
                      <a16:colId xmlns:a16="http://schemas.microsoft.com/office/drawing/2014/main" val="301485705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632988815"/>
                    </a:ext>
                  </a:extLst>
                </a:gridCol>
              </a:tblGrid>
              <a:tr h="390647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Conocimientos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Habilidades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Actitudes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102925"/>
                  </a:ext>
                </a:extLst>
              </a:tr>
              <a:tr h="2343883">
                <a:tc>
                  <a:txBody>
                    <a:bodyPr/>
                    <a:lstStyle/>
                    <a:p>
                      <a:r>
                        <a:rPr lang="es-MX" sz="1400" dirty="0"/>
                        <a:t>Competencias de ingreso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Conocimientos en salud,</a:t>
                      </a:r>
                      <a:r>
                        <a:rPr lang="es-MX" sz="1400" baseline="0" dirty="0"/>
                        <a:t> </a:t>
                      </a:r>
                      <a:r>
                        <a:rPr lang="es-MX" sz="1400" dirty="0"/>
                        <a:t>salud ambiental  o áreas afines</a:t>
                      </a:r>
                    </a:p>
                    <a:p>
                      <a:r>
                        <a:rPr lang="es-MX" sz="1400" dirty="0"/>
                        <a:t>Capacidad analítica</a:t>
                      </a:r>
                    </a:p>
                    <a:p>
                      <a:r>
                        <a:rPr lang="es-MX" sz="1400" b="1" dirty="0"/>
                        <a:t>Conocimientos preferentemente intermedios en epidemiología y bioestadística, toxicología, exposición humana y evaluación de riesgos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Comunicación escrita y verbal. </a:t>
                      </a:r>
                    </a:p>
                    <a:p>
                      <a:r>
                        <a:rPr lang="es-MX" sz="1400" dirty="0"/>
                        <a:t>Comprensión del idioma inglés.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Deseable contar con experiencia laboral en áreas de investigación de la salud pública y la salud ambiental.</a:t>
                      </a:r>
                    </a:p>
                    <a:p>
                      <a:r>
                        <a:rPr lang="es-MX" sz="1400" b="1" dirty="0"/>
                        <a:t>Capacidad para</a:t>
                      </a:r>
                      <a:r>
                        <a:rPr lang="es-MX" sz="1400" b="1" baseline="0" dirty="0"/>
                        <a:t> plantear una pregunta de investigación </a:t>
                      </a:r>
                      <a:r>
                        <a:rPr lang="es-MX" sz="1400" dirty="0"/>
                        <a:t>en</a:t>
                      </a:r>
                      <a:r>
                        <a:rPr lang="es-MX" sz="1400" baseline="0" dirty="0"/>
                        <a:t> el campo de la </a:t>
                      </a:r>
                      <a:r>
                        <a:rPr lang="es-MX" sz="1400" dirty="0"/>
                        <a:t>salud ambiental proponiendo un estudio a nivel poblacional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Actitud asertiva, crítica y proactiva.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Interés por trabajar en equipos multidisciplinarios.</a:t>
                      </a:r>
                    </a:p>
                    <a:p>
                      <a:r>
                        <a:rPr lang="es-MX" sz="1400" b="1" dirty="0"/>
                        <a:t>Interés por desarrollar investigación en el ámbito poblacional </a:t>
                      </a:r>
                      <a:r>
                        <a:rPr lang="es-MX" sz="1400" dirty="0"/>
                        <a:t>generando evidencia científica en salud ambiental de utilidad para políticas y programas ambientales. 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17677"/>
                  </a:ext>
                </a:extLst>
              </a:tr>
              <a:tr h="2568639">
                <a:tc>
                  <a:txBody>
                    <a:bodyPr/>
                    <a:lstStyle/>
                    <a:p>
                      <a:r>
                        <a:rPr lang="es-MX" sz="1400" dirty="0"/>
                        <a:t>Medios de verificación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Título del grado de maestría </a:t>
                      </a:r>
                    </a:p>
                    <a:p>
                      <a:r>
                        <a:rPr lang="es-MX" sz="1400" dirty="0"/>
                        <a:t>Boleta de calificaciones o certificado de la universidad </a:t>
                      </a:r>
                    </a:p>
                    <a:p>
                      <a:r>
                        <a:rPr lang="es-MX" sz="1400" dirty="0"/>
                        <a:t>Currículum vitae</a:t>
                      </a:r>
                    </a:p>
                    <a:p>
                      <a:r>
                        <a:rPr lang="es-MX" sz="1400" dirty="0"/>
                        <a:t>Examen EXANI-III de CENEVAL (al menos 1000 en el puntaje total) </a:t>
                      </a:r>
                    </a:p>
                    <a:p>
                      <a:r>
                        <a:rPr lang="es-MX" sz="1400" dirty="0"/>
                        <a:t>Examen de matemáticas (al menos 8) </a:t>
                      </a:r>
                      <a:r>
                        <a:rPr lang="es-MX" sz="1400" b="1" dirty="0"/>
                        <a:t>Exámenes</a:t>
                      </a:r>
                      <a:r>
                        <a:rPr lang="es-MX" sz="1400" b="1" baseline="0" dirty="0"/>
                        <a:t> </a:t>
                      </a:r>
                      <a:r>
                        <a:rPr lang="es-MX" sz="1400" b="1" dirty="0"/>
                        <a:t>para verificar los conocimientos previos y revalidar los 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Carta de exposición de motivos para postular. </a:t>
                      </a:r>
                    </a:p>
                    <a:p>
                      <a:r>
                        <a:rPr lang="es-MX" sz="1400" dirty="0"/>
                        <a:t>Certificado de inglés (nivel mínimo de ingreso B1). </a:t>
                      </a:r>
                    </a:p>
                    <a:p>
                      <a:r>
                        <a:rPr lang="es-MX" sz="1400" dirty="0" err="1"/>
                        <a:t>Pre-propuesta</a:t>
                      </a:r>
                      <a:r>
                        <a:rPr lang="es-MX" sz="1400" dirty="0"/>
                        <a:t> de investigación escrita y presentación oral de la misma.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Carta de exposición de motivos para postular. </a:t>
                      </a:r>
                    </a:p>
                    <a:p>
                      <a:r>
                        <a:rPr lang="es-MX" sz="1400" dirty="0"/>
                        <a:t>Dos entrevistas por profesores, con evaluación recomendable o muy recomendable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34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Perfil de egreso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El egresado del </a:t>
            </a:r>
            <a:r>
              <a:rPr lang="es-MX" b="1" dirty="0"/>
              <a:t>Doctorado en Ciencias en Salud Ambiental </a:t>
            </a:r>
            <a:r>
              <a:rPr lang="es-MX" dirty="0"/>
              <a:t>contará con los conocimientos, habilidades y aptitudes para:</a:t>
            </a:r>
          </a:p>
          <a:p>
            <a:r>
              <a:rPr lang="es-MX" dirty="0"/>
              <a:t>Desarrollar investigación original y útil para analizar los factores ambientales que inciden en las condiciones de salud de la población con una visión transdisciplinar y multinivel.</a:t>
            </a:r>
          </a:p>
          <a:p>
            <a:r>
              <a:rPr lang="es-MX" dirty="0"/>
              <a:t>Traducir la evidencia científica </a:t>
            </a:r>
            <a:r>
              <a:rPr lang="es-MX" b="1" dirty="0"/>
              <a:t>para incidir en las políticas y programas en materia de salud ambiental</a:t>
            </a:r>
            <a:r>
              <a:rPr lang="es-MX" dirty="0"/>
              <a:t>, acorde con la realidad de los países de América Latina.</a:t>
            </a:r>
          </a:p>
          <a:p>
            <a:r>
              <a:rPr lang="es-MX" dirty="0"/>
              <a:t>Innovar en el campo de la salud ambiental abriendo nuevas líneas de investigación y programas de educación incorporando las perspectivas de equidad social y de género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430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b="1" dirty="0"/>
              <a:t>Desarrollar investigación científica </a:t>
            </a:r>
            <a:r>
              <a:rPr lang="es-MX" dirty="0"/>
              <a:t>original y pertinente en el área de la salud ambiental utilizando los métodos epidemiológicos y de evaluación de riesgos bajo un abordaje integral con una visión transdisciplinar y multinivel </a:t>
            </a:r>
            <a:r>
              <a:rPr lang="es-MX" b="1" dirty="0"/>
              <a:t>incorporando las perspectivas de equidad social, de género y la participación social</a:t>
            </a:r>
            <a:r>
              <a:rPr lang="es-MX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/>
              <a:t>Definir estrategias para la evaluación, comunicación y manejo de riesgos ambientales </a:t>
            </a:r>
            <a:r>
              <a:rPr lang="es-MX" dirty="0"/>
              <a:t>y sus determinantes que inciden en la aparición de problemas de salud a nivel poblacional desde una perspectiva de justicia ambiental.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/>
              <a:t>Traducir la evidencia científica para el análisis de alternativas de política para aliviar problemas públicos en salud ambiental.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686435"/>
          </a:xfrm>
        </p:spPr>
        <p:txBody>
          <a:bodyPr>
            <a:noAutofit/>
          </a:bodyPr>
          <a:lstStyle/>
          <a:p>
            <a:r>
              <a:rPr lang="es-ES_tradnl" sz="24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253144"/>
              </p:ext>
            </p:extLst>
          </p:nvPr>
        </p:nvGraphicFramePr>
        <p:xfrm>
          <a:off x="838200" y="1234441"/>
          <a:ext cx="1048512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 Eje Metodológico-instrumental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2"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Desarrollar investigación científica original y pertinente en el área de la salud ambiental utilizando los métodos epidemiológicos y de evaluación de riesgos bajo un abordaje integral con una visión transdisciplinar y multinivel incorporando las perspectivas de equidad social, de género y la participación social.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Epidemiología ambiental (Créditos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Aplicar los métodos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de la epidemiología ambiental para analizar los diferentes riesgos en la salud poblacional por la exposición a agentes ambientales.</a:t>
                      </a:r>
                    </a:p>
                    <a:p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Analizar críticamente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los estudios epidemiológicos identificando la pregunta de investigación, el diseño de estudio, la evaluación de la exposición y del efecto en salud, los errores de medición, la validez interna y externa para discutir las implicaciones de los riesgos ambientales en la población a través de las diferentes etapas del ciclo de vida.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Bioestadística aplicada a la salud ambiental (Créditos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Aplicar los métodos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de la bioestadística para analizar los diferentes riesgos en la salud poblacional por la exposición a agentes ambientales.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730"/>
            <a:ext cx="10515600" cy="686435"/>
          </a:xfrm>
        </p:spPr>
        <p:txBody>
          <a:bodyPr>
            <a:noAutofit/>
          </a:bodyPr>
          <a:lstStyle/>
          <a:p>
            <a:r>
              <a:rPr lang="es-ES_tradnl" sz="24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014990"/>
              </p:ext>
            </p:extLst>
          </p:nvPr>
        </p:nvGraphicFramePr>
        <p:xfrm>
          <a:off x="838200" y="723161"/>
          <a:ext cx="1048512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sz="1600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UD Eje Metodológico-instrumental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Desarrollar investigación científica original y pertinente en el área de la salud ambiental utilizando los métodos epidemiológicos y de evaluación de riesgos bajo un abordaje integral con una visión transdisciplinar y multinivel incorporando las perspectivas de equidad social, de género y la participación social.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Evaluación y manejo de riesgos ambientales en la salud humana (Créditos 10)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Interpretar la evidencia científica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sobre la toxicidad de los agentes ambientales y la exposición poblacional a ellos en escenarios específicos, que resulten en la generación de 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estimadores de la magnitud y probabilidad del riesgo en salud para fundamentar su manejo.</a:t>
                      </a:r>
                    </a:p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Definir estrategias para la evaluación, comunicación y manejo de riesgos ambientales y sus determinantes que inciden en la aparición de problemas de salud a nivel poblacional desde una perspectiva de justicia ambiental.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Analizar estrategias de comunicación y manejo de riesgos ambientales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respondiendo a las demandas de comunidades en situación de vulnerabilidad ambiental y social.</a:t>
                      </a:r>
                    </a:p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7666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Traducir la evidencia científica para el análisis de alternativas de política para aliviar problemas públicos en salud ambiental.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Participar en actividades de trabajo de campo para aplicar las estrategias de evaluación, comunicación y manejo de riesgos ambientales en una comunidad en situación de vulnerabilidad ambiental y social.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5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97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730"/>
            <a:ext cx="10515600" cy="686435"/>
          </a:xfrm>
        </p:spPr>
        <p:txBody>
          <a:bodyPr>
            <a:noAutofit/>
          </a:bodyPr>
          <a:lstStyle/>
          <a:p>
            <a:r>
              <a:rPr lang="es-ES_tradnl" sz="24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197039"/>
              </p:ext>
            </p:extLst>
          </p:nvPr>
        </p:nvGraphicFramePr>
        <p:xfrm>
          <a:off x="838200" y="723160"/>
          <a:ext cx="10485120" cy="566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98838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sz="1600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UD Eje Conceptual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921346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Desarrollar investigación científica original y pertinente en el área de la salud ambiental utilizando los métodos epidemiológicos y de evaluación de riesgos bajo un abordaje integral con una visión transdisciplinar y multinivel incorporando las perspectivas de equidad social, de género y la participación social.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Enfoques integrales en salud ambiental (Créditos 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Discutir las bases teórico-conceptuales 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de las diferentes aproximaciones para el estudio de la relación entre ecosistemas y salud humana.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Aplicar las aproximaciones integrales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 incluyendo los pilares del enfoque ecosistémico en salud para la investigación y resolución de los problemas de salud ambiental.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1899133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Definir estrategias para la evaluación, comunicación y manejo de riesgos ambientales y sus determinantes que inciden en la aparición de problemas de salud a nivel poblacional desde una perspectiva de justicia ambiental.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Determinantes sociales y económicos de la salud ambiental (Créditos 4)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Realizar el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análisis social, económico y de gobernanza 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de los problemas de salud ambiental.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Comprender los elementos teóricos 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para vincular las determinantes sociales con la generación de riesgos ambientales para la salud y de las actividades económicas como generadoras de contaminación ambiental.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1448491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Traducir la evidencia científica para el análisis de alternativas de política para aliviar problemas públicos en salud ambiental.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Diseño de políticas en salud ambiental (Créditos 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Aplicar los métodos y las herramientas para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identificar, describir y evaluar problemas públicos 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en el campo de salud ambiental.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</a:rPr>
                        <a:t>Analizar alternativas de política 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para aliviar problemas públicos en salud ambiental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5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466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762060-12FA-40B4-9087-1A836C34585D}"/>
</file>

<file path=customXml/itemProps2.xml><?xml version="1.0" encoding="utf-8"?>
<ds:datastoreItem xmlns:ds="http://schemas.openxmlformats.org/officeDocument/2006/customXml" ds:itemID="{E2FF49FA-E5B4-4C6C-B830-A02030A543C0}"/>
</file>

<file path=customXml/itemProps3.xml><?xml version="1.0" encoding="utf-8"?>
<ds:datastoreItem xmlns:ds="http://schemas.openxmlformats.org/officeDocument/2006/customXml" ds:itemID="{A63231E8-CE8A-479B-89F5-562E4C9B502E}"/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1292</Words>
  <Application>Microsoft Office PowerPoint</Application>
  <PresentationFormat>Panorámica</PresentationFormat>
  <Paragraphs>90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 Competencias de Ingreso</vt:lpstr>
      <vt:lpstr>Perfil de egreso</vt:lpstr>
      <vt:lpstr>Competencias específicas del área de concentración </vt:lpstr>
      <vt:lpstr>Unidades didácticas del área de concentración</vt:lpstr>
      <vt:lpstr>Unidades didácticas del área de concentración</vt:lpstr>
      <vt:lpstr>Unidades didácticas del área de concentración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Astrid Schilmann</cp:lastModifiedBy>
  <cp:revision>18</cp:revision>
  <dcterms:created xsi:type="dcterms:W3CDTF">2021-01-22T21:37:47Z</dcterms:created>
  <dcterms:modified xsi:type="dcterms:W3CDTF">2022-11-11T20:32:12Z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