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5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6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.xml" ContentType="application/vnd.openxmlformats-officedocument.theme+xml"/>
  <Override PartName="/ppt/commentAuthors.xml" ContentType="application/vnd.openxmlformats-officedocument.presentationml.commentAuthors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9" r:id="rId3"/>
    <p:sldId id="262" r:id="rId4"/>
    <p:sldId id="265" r:id="rId5"/>
    <p:sldId id="264" r:id="rId6"/>
    <p:sldId id="257" r:id="rId7"/>
    <p:sldId id="258" r:id="rId8"/>
    <p:sldId id="260" r:id="rId9"/>
    <p:sldId id="267" r:id="rId10"/>
    <p:sldId id="268" r:id="rId11"/>
    <p:sldId id="266" r:id="rId12"/>
    <p:sldId id="269" r:id="rId13"/>
    <p:sldId id="272" r:id="rId14"/>
    <p:sldId id="270" r:id="rId15"/>
    <p:sldId id="271" r:id="rId16"/>
    <p:sldId id="263" r:id="rId17"/>
  </p:sldIdLst>
  <p:sldSz cx="12192000" cy="6858000"/>
  <p:notesSz cx="6858000" cy="9144000"/>
  <p:defaultTextStyle>
    <a:defPPr>
      <a:defRPr lang="en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rlette Bahena Botello" initials="ABB" lastIdx="2" clrIdx="0">
    <p:extLst>
      <p:ext uri="{19B8F6BF-5375-455C-9EA6-DF929625EA0E}">
        <p15:presenceInfo xmlns:p15="http://schemas.microsoft.com/office/powerpoint/2012/main" userId="S-1-5-21-195121761-154327309-3361996052-505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537" autoAdjust="0"/>
    <p:restoredTop sz="95076" autoAdjust="0"/>
  </p:normalViewPr>
  <p:slideViewPr>
    <p:cSldViewPr snapToGrid="0" snapToObjects="1" showGuides="1">
      <p:cViewPr>
        <p:scale>
          <a:sx n="80" d="100"/>
          <a:sy n="80" d="100"/>
        </p:scale>
        <p:origin x="460" y="-4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04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10-31T13:40:59.484" idx="1">
    <p:pos x="2986" y="1031"/>
    <p:text>¿Es necesario tener el tema de "Evaluación de riesgos"?</p:text>
    <p:extLst>
      <p:ext uri="{C676402C-5697-4E1C-873F-D02D1690AC5C}">
        <p15:threadingInfo xmlns:p15="http://schemas.microsoft.com/office/powerpoint/2012/main" timeZoneBias="36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10-31T13:46:34.203" idx="2">
    <p:pos x="4123" y="2638"/>
    <p:text>Revisar con el Dr. Rene Leyva con los alcances de la UD de Salud global</p:text>
    <p:extLst>
      <p:ext uri="{C676402C-5697-4E1C-873F-D02D1690AC5C}">
        <p15:threadingInfo xmlns:p15="http://schemas.microsoft.com/office/powerpoint/2012/main" timeZoneBias="36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text, indoor&#10;&#10;Description automatically generated">
            <a:extLst>
              <a:ext uri="{FF2B5EF4-FFF2-40B4-BE49-F238E27FC236}">
                <a16:creationId xmlns:a16="http://schemas.microsoft.com/office/drawing/2014/main" id="{0468000E-442D-6145-BE66-D1A72B3271B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05596D2-C1BD-ED48-B6C5-F58BE90ABC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0717" y="3201003"/>
            <a:ext cx="5517931" cy="2387600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s-ES_tradnl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E76904F-8D9B-6442-9E62-5DFD8D9207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0717" y="5725128"/>
            <a:ext cx="5517931" cy="423424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2118954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E0700A-B058-1D4F-8CD0-CDA7EA277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0C8F66F-FBE5-6B4C-A44E-17D3C201E1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CEAD9F-8A7E-004C-B0D0-3F54A7F407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A99CF41-DDBA-8C48-99A3-7144CF75A667}" type="datetimeFigureOut">
              <a:rPr lang="es-ES_tradnl" smtClean="0"/>
              <a:t>09/11/2022</a:t>
            </a:fld>
            <a:endParaRPr lang="es-ES_trad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1FE2F2-61A0-9F43-B9D7-7C7A96012F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6ED14E-1848-7E40-849C-87474D04AD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6F9008-E273-0B40-A267-184369995FB0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9384693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F16B367-5A85-0D44-81FF-42AA3341E62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0BE9460-F952-0349-AE99-63E5215FDA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8F43F4-D86C-9345-8340-4163DDCCCA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A99CF41-DDBA-8C48-99A3-7144CF75A667}" type="datetimeFigureOut">
              <a:rPr lang="es-ES_tradnl" smtClean="0"/>
              <a:t>09/11/2022</a:t>
            </a:fld>
            <a:endParaRPr lang="es-ES_trad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3C804F-4D98-B945-A75C-88636E7482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0D0CDB-5B2A-4344-8DBE-50F7B8A8E6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6F9008-E273-0B40-A267-184369995FB0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4617700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DBD452-FDE6-EB4E-8A04-093B9532F3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D10B0A-980F-3644-95A8-40F1BDADD0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AC16F3-A6C8-4C49-858A-1C422240B5C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A99CF41-DDBA-8C48-99A3-7144CF75A667}" type="datetimeFigureOut">
              <a:rPr lang="es-ES_tradnl" smtClean="0"/>
              <a:t>09/11/2022</a:t>
            </a:fld>
            <a:endParaRPr lang="es-ES_trad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FB51FD-945A-874E-A1C9-6D90949215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B6F444-6F2B-D849-9370-E07501FA95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6F9008-E273-0B40-A267-184369995FB0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153999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text, person, computer, indoor&#10;&#10;Description automatically generated">
            <a:extLst>
              <a:ext uri="{FF2B5EF4-FFF2-40B4-BE49-F238E27FC236}">
                <a16:creationId xmlns:a16="http://schemas.microsoft.com/office/drawing/2014/main" id="{49A9E924-7C78-3B40-AB0A-8ED4A6EFC62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5E0EC90-D585-7F49-A201-95C1A5688D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5726" y="768350"/>
            <a:ext cx="5232619" cy="2852737"/>
          </a:xfrm>
        </p:spPr>
        <p:txBody>
          <a:bodyPr anchor="b"/>
          <a:lstStyle>
            <a:lvl1pPr>
              <a:defRPr sz="6000" b="0" i="0">
                <a:solidFill>
                  <a:schemeClr val="bg1"/>
                </a:solidFill>
                <a:latin typeface="Franklin Gothic Medium Cond" panose="020B06060304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s-ES_tradnl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1BD052-4DE5-E941-80AC-68C2ED84C6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58454" y="748424"/>
            <a:ext cx="4603532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671524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4E6C06-1F6A-604C-8547-C810B39E1D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43815B-6302-B748-A167-8F27591A54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517C0D-ECF0-B54C-B1E3-30B35432D0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CDA5C2-A0F0-7546-8E97-9B3BE88F12D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A99CF41-DDBA-8C48-99A3-7144CF75A667}" type="datetimeFigureOut">
              <a:rPr lang="es-ES_tradnl" smtClean="0"/>
              <a:t>09/11/2022</a:t>
            </a:fld>
            <a:endParaRPr lang="es-ES_trad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671A06-EE76-0340-9C62-593E215B6C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3F3ADB-D421-184D-B5B9-3BD88A7609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6F9008-E273-0B40-A267-184369995FB0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8616533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05DF94-BF87-BF45-8320-DC913F816D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B7A2E0-4F92-904D-A435-2E1E2C92DC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AF5D58-F2B4-4C49-863A-72BF021DD4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96ECB84-F4BC-964B-96D1-5210C5F606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55922B3-5FE6-134C-AAFF-73FF9FC705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53ECB88-816A-1B48-B2F3-5B5260A7E27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A99CF41-DDBA-8C48-99A3-7144CF75A667}" type="datetimeFigureOut">
              <a:rPr lang="es-ES_tradnl" smtClean="0"/>
              <a:t>09/11/2022</a:t>
            </a:fld>
            <a:endParaRPr lang="es-ES_tradnl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B172FFD-8489-5340-BB28-350C1F24D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FD3970E-610E-CD45-9F58-F1AA553D81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6F9008-E273-0B40-A267-184369995FB0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6167868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3F9C5D-B84B-B24B-88C6-47B6D274C4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4285C90-C421-B54C-BE68-EF5531480DC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A99CF41-DDBA-8C48-99A3-7144CF75A667}" type="datetimeFigureOut">
              <a:rPr lang="es-ES_tradnl" smtClean="0"/>
              <a:t>09/11/2022</a:t>
            </a:fld>
            <a:endParaRPr lang="es-ES_tradn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CE90A7-86D0-C149-B058-8C2A8E9998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6D7E50-F208-494E-A403-D3C6CF44C8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6F9008-E273-0B40-A267-184369995FB0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5340433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69E37C5-DE15-4B48-AD67-8D2ECA2571A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A99CF41-DDBA-8C48-99A3-7144CF75A667}" type="datetimeFigureOut">
              <a:rPr lang="es-ES_tradnl" smtClean="0"/>
              <a:t>09/11/2022</a:t>
            </a:fld>
            <a:endParaRPr lang="es-ES_tradnl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E9F9DCE-B7D5-8249-9D9A-1DC3097FAD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CFB0E4-9E90-1543-9261-4F77450AC0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6F9008-E273-0B40-A267-184369995FB0}" type="slidenum">
              <a:rPr lang="es-ES_tradnl" smtClean="0"/>
              <a:t>‹Nº›</a:t>
            </a:fld>
            <a:endParaRPr lang="es-ES_tradnl"/>
          </a:p>
        </p:txBody>
      </p:sp>
      <p:pic>
        <p:nvPicPr>
          <p:cNvPr id="6" name="Picture 5" descr="A picture containing text, screenshot, businesscard, sign&#10;&#10;Description automatically generated">
            <a:extLst>
              <a:ext uri="{FF2B5EF4-FFF2-40B4-BE49-F238E27FC236}">
                <a16:creationId xmlns:a16="http://schemas.microsoft.com/office/drawing/2014/main" id="{F7B15E59-CF4B-1746-A396-976E2DA9C0A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523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8ACEDC-09F2-5E42-83F7-509156C9A9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4521B9-E035-4443-93CE-B805CDFD67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EC5491-9FF9-E648-8653-40076CEAF9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A8108C-580A-6D46-BF4A-DC946C536B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A99CF41-DDBA-8C48-99A3-7144CF75A667}" type="datetimeFigureOut">
              <a:rPr lang="es-ES_tradnl" smtClean="0"/>
              <a:t>09/11/2022</a:t>
            </a:fld>
            <a:endParaRPr lang="es-ES_trad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4E5C6C-CC23-9643-886C-1B644613D0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3D54EC-CB35-5F49-9383-633541FC04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6F9008-E273-0B40-A267-184369995FB0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0522597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4C84D0-00DD-E541-8647-D1395A63D6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609A9FF-AA45-F74B-9A55-DF32ACA56D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A65689-A7D4-1944-B6D0-B49794A8E7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74F958-A444-2B40-BD83-B5219C6FA7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A99CF41-DDBA-8C48-99A3-7144CF75A667}" type="datetimeFigureOut">
              <a:rPr lang="es-ES_tradnl" smtClean="0"/>
              <a:t>09/11/2022</a:t>
            </a:fld>
            <a:endParaRPr lang="es-ES_trad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D4CC98-11E7-E547-B098-6631F36EEA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B15B01-01FB-B44A-9CC9-225646127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6F9008-E273-0B40-A267-184369995FB0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6394784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814BFBB-1C11-A240-AF1F-D0397E0B5A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206784-B5CA-DC4E-9654-40D7E32657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s-ES_tradnl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2804DAA-0B15-E842-BE46-4DB1E7F45CE8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6375400"/>
            <a:ext cx="12192000" cy="482600"/>
          </a:xfrm>
          <a:prstGeom prst="rect">
            <a:avLst/>
          </a:prstGeom>
        </p:spPr>
      </p:pic>
      <p:sp>
        <p:nvSpPr>
          <p:cNvPr id="9" name="3 Rectángulo">
            <a:extLst>
              <a:ext uri="{FF2B5EF4-FFF2-40B4-BE49-F238E27FC236}">
                <a16:creationId xmlns:a16="http://schemas.microsoft.com/office/drawing/2014/main" id="{92933529-7FEF-3549-B12C-C8EF218D25EA}"/>
              </a:ext>
            </a:extLst>
          </p:cNvPr>
          <p:cNvSpPr/>
          <p:nvPr userDrawn="1"/>
        </p:nvSpPr>
        <p:spPr>
          <a:xfrm>
            <a:off x="11469410" y="18285"/>
            <a:ext cx="689612" cy="707886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MX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6F36876-3309-4425-B0B8-9B9BFED9D3D6}" type="slidenum">
              <a:rPr lang="es-MX" sz="4000" b="0" i="0" smtClean="0">
                <a:solidFill>
                  <a:schemeClr val="bg1">
                    <a:lumMod val="85000"/>
                  </a:schemeClr>
                </a:solidFill>
                <a:latin typeface="Franklin Gothic Medium Cond" panose="020B0606030402020204" pitchFamily="34" charset="0"/>
              </a:rPr>
              <a:pPr algn="ctr"/>
              <a:t>‹Nº›</a:t>
            </a:fld>
            <a:endParaRPr lang="es-MX" sz="4000" b="0" i="0" dirty="0">
              <a:solidFill>
                <a:schemeClr val="bg1">
                  <a:lumMod val="85000"/>
                </a:schemeClr>
              </a:solidFill>
              <a:latin typeface="Franklin Gothic Medium Cond" panose="020B06060304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324B8C5-BDB8-1C44-9078-4EFB37859215}"/>
              </a:ext>
            </a:extLst>
          </p:cNvPr>
          <p:cNvSpPr/>
          <p:nvPr userDrawn="1"/>
        </p:nvSpPr>
        <p:spPr>
          <a:xfrm>
            <a:off x="0" y="0"/>
            <a:ext cx="271463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898608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4"/>
        </a:buClr>
        <a:buFont typeface="Wingdings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07F5E8-73BA-A148-9E9E-D5675149488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s-ES_tradnl" dirty="0"/>
              <a:t>Reestructura curricular de los programas de la ESPM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E24F2C-F696-174A-A365-ED1B0601957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s-ES_tradnl" dirty="0" smtClean="0"/>
              <a:t>Doctorado en Salud </a:t>
            </a:r>
            <a:r>
              <a:rPr lang="es-ES_tradnl" dirty="0" smtClean="0"/>
              <a:t>Pública – modalidad ejecutiva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977732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CC6496E1-7EDD-4E4E-83B6-8FF250FB91B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09138306"/>
              </p:ext>
            </p:extLst>
          </p:nvPr>
        </p:nvGraphicFramePr>
        <p:xfrm>
          <a:off x="244370" y="628024"/>
          <a:ext cx="11834036" cy="4759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2445">
                  <a:extLst>
                    <a:ext uri="{9D8B030D-6E8A-4147-A177-3AD203B41FA5}">
                      <a16:colId xmlns:a16="http://schemas.microsoft.com/office/drawing/2014/main" val="957476774"/>
                    </a:ext>
                  </a:extLst>
                </a:gridCol>
                <a:gridCol w="2096317">
                  <a:extLst>
                    <a:ext uri="{9D8B030D-6E8A-4147-A177-3AD203B41FA5}">
                      <a16:colId xmlns:a16="http://schemas.microsoft.com/office/drawing/2014/main" val="3374847469"/>
                    </a:ext>
                  </a:extLst>
                </a:gridCol>
                <a:gridCol w="7975274">
                  <a:extLst>
                    <a:ext uri="{9D8B030D-6E8A-4147-A177-3AD203B41FA5}">
                      <a16:colId xmlns:a16="http://schemas.microsoft.com/office/drawing/2014/main" val="212678655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ES" sz="1200" dirty="0"/>
                        <a:t>Competencias de egreso</a:t>
                      </a:r>
                      <a:endParaRPr lang="es-MX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/>
                        <a:t>UD1</a:t>
                      </a:r>
                      <a:endParaRPr lang="es-MX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/>
                        <a:t>Competencias de UD</a:t>
                      </a:r>
                      <a:endParaRPr lang="es-MX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687053"/>
                  </a:ext>
                </a:extLst>
              </a:tr>
              <a:tr h="370840">
                <a:tc rowSpan="6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dirty="0"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s-MX" sz="1200" dirty="0" smtClean="0"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s-MX" sz="12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Gestionar procesos de planificación estratégica, operativos y de seguimiento, así como los recursos para garantizar la implementación de intervenciones de salud pública.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ES" sz="1200" b="0" dirty="0">
                          <a:solidFill>
                            <a:schemeClr val="accent2"/>
                          </a:solidFill>
                          <a:latin typeface="+mn-lt"/>
                        </a:rPr>
                        <a:t>Gestión de la salud pública</a:t>
                      </a:r>
                      <a:endParaRPr lang="es-MX" sz="1200" b="0" dirty="0">
                        <a:solidFill>
                          <a:schemeClr val="accent2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1200" dirty="0" smtClean="0"/>
                        <a:t>Analizar </a:t>
                      </a:r>
                      <a:r>
                        <a:rPr lang="es-MX" sz="1200" dirty="0" smtClean="0"/>
                        <a:t>el contexto socio-político de la gestión de la salud pública desde diversos modelos para responder a los compromisos nacionales, regionales y mundiales de salud de la población.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1200" dirty="0" smtClean="0"/>
                        <a:t>Discutir el papel de las políticas públicas en la gestión de la salud pública para analizar sus implicaciones en términos prácticos.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1200" dirty="0" smtClean="0"/>
                        <a:t>Desarrollar y fortalecer herramientas de gestión en salud, particularmente la gestión por resultados, como estrategia para mejorar los resultados en salud de las poblaciones.</a:t>
                      </a:r>
                      <a:endParaRPr lang="es-MX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075128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200" dirty="0"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ES" sz="1200" b="0" dirty="0">
                          <a:latin typeface="+mn-lt"/>
                        </a:rPr>
                        <a:t>Políticas  y programas de la salud pública</a:t>
                      </a:r>
                      <a:endParaRPr lang="es-MX" sz="12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1200" dirty="0" smtClean="0"/>
                        <a:t>Detallar </a:t>
                      </a:r>
                      <a:r>
                        <a:rPr lang="es-MX" sz="1200" dirty="0" smtClean="0"/>
                        <a:t>la participación de diferentes actores sociales y políticos en relación con la representación de los intereses de salud de la sociedad en las políticas y programas;</a:t>
                      </a:r>
                      <a:endParaRPr lang="es-MX" sz="1200" baseline="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1200" dirty="0" smtClean="0"/>
                        <a:t>Analizar los procesos político relacionados con la definición y establecimiento de las prioridades en salud pública;</a:t>
                      </a:r>
                      <a:endParaRPr lang="es-MX" sz="1200" baseline="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1200" dirty="0" smtClean="0"/>
                        <a:t>Elaborar programas de salud pública con un enfoque de representación de intereses sociales en salud.</a:t>
                      </a:r>
                      <a:endParaRPr lang="es-MX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657036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200" dirty="0"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ES" sz="1200" b="0" dirty="0">
                          <a:latin typeface="+mn-lt"/>
                        </a:rPr>
                        <a:t>Investigación operativa</a:t>
                      </a:r>
                      <a:endParaRPr lang="es-MX" sz="12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200" dirty="0" smtClean="0"/>
                        <a:t>Por desarrollar</a:t>
                      </a:r>
                      <a:endParaRPr lang="es-MX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014056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200" dirty="0"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ES" sz="1200" b="0" dirty="0">
                          <a:latin typeface="+mn-lt"/>
                        </a:rPr>
                        <a:t>Evaluación de programas </a:t>
                      </a:r>
                      <a:endParaRPr lang="es-MX" sz="12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1200" kern="1200" dirty="0" smtClean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Analizar los procesos de los programas y la relevancia de que se encuentre alineados con el diseño de los mismos;</a:t>
                      </a:r>
                      <a:r>
                        <a:rPr lang="es-MX" sz="1200" kern="1200" baseline="0" dirty="0" smtClean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. </a:t>
                      </a:r>
                      <a:r>
                        <a:rPr lang="es-MX" sz="1200" kern="1200" dirty="0" smtClean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Identificar la diferencia entre resultados e impacto.;</a:t>
                      </a:r>
                      <a:r>
                        <a:rPr lang="es-MX" sz="1200" kern="1200" baseline="0" dirty="0" smtClean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. </a:t>
                      </a:r>
                      <a:r>
                        <a:rPr lang="es-MX" sz="1200" kern="1200" dirty="0" smtClean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Discutir las herramientas disponibles para el monitoreo de resultados y para estimar el efecto atribuible de los programas</a:t>
                      </a:r>
                      <a:endParaRPr lang="es-ES" sz="1200" kern="120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9009267"/>
                  </a:ext>
                </a:extLst>
              </a:tr>
              <a:tr h="255219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200" dirty="0"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ES" sz="1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Seminario de estudios de caso en salud </a:t>
                      </a:r>
                      <a:r>
                        <a:rPr lang="es-ES" sz="1200" b="0" dirty="0">
                          <a:solidFill>
                            <a:schemeClr val="tx1"/>
                          </a:solidFill>
                          <a:latin typeface="+mn-lt"/>
                        </a:rPr>
                        <a:t>pública</a:t>
                      </a:r>
                      <a:endParaRPr lang="es-MX" sz="12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s-MX" sz="1200" dirty="0" smtClean="0"/>
                        <a:t>Analizar críticamente los recursos, procesos y resultados de los servicios de salud para la identificación de sus fortalezas y debilidades;</a:t>
                      </a:r>
                      <a:r>
                        <a:rPr lang="es-MX" sz="1200" baseline="0" dirty="0" smtClean="0"/>
                        <a:t> .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s-MX" sz="1200" dirty="0" smtClean="0"/>
                        <a:t>Elaborar </a:t>
                      </a:r>
                      <a:r>
                        <a:rPr lang="es-MX" sz="1200" dirty="0" smtClean="0"/>
                        <a:t>propuestas de mejora para la toma de decisiones en casos críticos de políticas de salud</a:t>
                      </a:r>
                      <a:endParaRPr lang="es-MX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1602624"/>
                  </a:ext>
                </a:extLst>
              </a:tr>
              <a:tr h="255219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200" dirty="0"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ES" sz="1200" b="0" dirty="0">
                          <a:solidFill>
                            <a:schemeClr val="tx1"/>
                          </a:solidFill>
                          <a:latin typeface="+mn-lt"/>
                        </a:rPr>
                        <a:t>Taller de liderazgo y toma de decisiones en salud pública</a:t>
                      </a:r>
                      <a:endParaRPr lang="es-MX" sz="12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1200" dirty="0" smtClean="0"/>
                        <a:t>Conocer </a:t>
                      </a:r>
                      <a:r>
                        <a:rPr lang="es-MX" sz="1200" dirty="0" smtClean="0"/>
                        <a:t>los fundamentos inherentes a la organización, planeación y control de los procesos en los Sistemas de </a:t>
                      </a:r>
                      <a:r>
                        <a:rPr lang="es-MX" sz="1200" dirty="0" smtClean="0"/>
                        <a:t>Salud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1200" dirty="0" smtClean="0"/>
                        <a:t>Identificar </a:t>
                      </a:r>
                      <a:r>
                        <a:rPr lang="es-MX" sz="1200" dirty="0" smtClean="0"/>
                        <a:t>el enfoque actualizado en el gerenciamiento en la Salud Pública,</a:t>
                      </a:r>
                      <a:r>
                        <a:rPr lang="es-MX" sz="1200" baseline="0" dirty="0" smtClean="0"/>
                        <a:t> etc.</a:t>
                      </a:r>
                      <a:endParaRPr lang="es-MX" sz="12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32532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87223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CC6496E1-7EDD-4E4E-83B6-8FF250FB91B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34940009"/>
              </p:ext>
            </p:extLst>
          </p:nvPr>
        </p:nvGraphicFramePr>
        <p:xfrm>
          <a:off x="201168" y="669343"/>
          <a:ext cx="11818167" cy="53042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22576">
                  <a:extLst>
                    <a:ext uri="{9D8B030D-6E8A-4147-A177-3AD203B41FA5}">
                      <a16:colId xmlns:a16="http://schemas.microsoft.com/office/drawing/2014/main" val="957476774"/>
                    </a:ext>
                  </a:extLst>
                </a:gridCol>
                <a:gridCol w="3712464">
                  <a:extLst>
                    <a:ext uri="{9D8B030D-6E8A-4147-A177-3AD203B41FA5}">
                      <a16:colId xmlns:a16="http://schemas.microsoft.com/office/drawing/2014/main" val="3374847469"/>
                    </a:ext>
                  </a:extLst>
                </a:gridCol>
                <a:gridCol w="5783127">
                  <a:extLst>
                    <a:ext uri="{9D8B030D-6E8A-4147-A177-3AD203B41FA5}">
                      <a16:colId xmlns:a16="http://schemas.microsoft.com/office/drawing/2014/main" val="212678655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s-ES" sz="1200" dirty="0"/>
                        <a:t>Competencias de egreso</a:t>
                      </a:r>
                      <a:endParaRPr lang="es-MX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/>
                        <a:t>UD1</a:t>
                      </a:r>
                      <a:endParaRPr lang="es-MX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/>
                        <a:t>Competencias de UD</a:t>
                      </a:r>
                      <a:endParaRPr lang="es-MX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687053"/>
                  </a:ext>
                </a:extLst>
              </a:tr>
              <a:tr h="370840">
                <a:tc rowSpan="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dirty="0"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es-MX" sz="1200" dirty="0" smtClean="0"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s-MX" sz="12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Evaluar intervenciones, proyectos, programas y políticas basadas en evidencia en salud pública que incidan en la salud humana, animal y/o ambiental.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ES" sz="1200" kern="1200" dirty="0" smtClean="0">
                          <a:solidFill>
                            <a:schemeClr val="accent2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Diseño y evaluación de programas</a:t>
                      </a:r>
                      <a:endParaRPr lang="es-MX" sz="1200" kern="1200" dirty="0" smtClean="0">
                        <a:solidFill>
                          <a:schemeClr val="accent2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s-MX" sz="1200" kern="1200" dirty="0" smtClean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Analizar la relevancia de la evaluación para informar decisiones en políticas públicas.</a:t>
                      </a:r>
                    </a:p>
                    <a:p>
                      <a:pPr marL="28575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s-MX" sz="1200" kern="1200" dirty="0" smtClean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Discutir el abordaje evaluativo que parte de la comprensión del programa para proponer las preguntas de evaluación relevantes y los métodos de abordaje.</a:t>
                      </a:r>
                      <a:endParaRPr lang="es-ES" sz="1200" kern="1200" dirty="0" smtClean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7860115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200" dirty="0"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s-ES" sz="1200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Políticas y programas de la salud pública</a:t>
                      </a:r>
                      <a:endParaRPr lang="es-MX" sz="1200" kern="120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1200" kern="1200" dirty="0" smtClean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Analizar el desarrollo teórico de las políticas públicas.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1200" kern="1200" dirty="0" smtClean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Detallar la participación de diferentes actores sociales y políticos en relación con la representación de los intereses de salud de la sociedad en las políticas y programas.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1200" kern="1200" dirty="0" smtClean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Analizar los procesos políticos relacionados con la definición y establecimiento de las prioridades en salud pública.       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1200" kern="1200" dirty="0" smtClean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Elaborar programas de salud pública con un enfoque de representación de intereses sociales en salud.</a:t>
                      </a:r>
                      <a:endParaRPr lang="es-MX" sz="1200" kern="120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8077929"/>
                  </a:ext>
                </a:extLst>
              </a:tr>
              <a:tr h="366445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200" dirty="0"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es-MX" sz="1200" kern="1200" dirty="0">
                        <a:solidFill>
                          <a:schemeClr val="accent2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endParaRPr lang="es-ES" sz="1200" kern="120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800076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200" dirty="0"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ES" sz="1200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Evaluación de programas </a:t>
                      </a:r>
                      <a:endParaRPr lang="es-ES" sz="1200" kern="1200" dirty="0" smtClean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s-ES" sz="1200" kern="1200" dirty="0" smtClean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s-ES" sz="1200" kern="1200" dirty="0" smtClean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s-ES" sz="1200" kern="1200" dirty="0" smtClean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s-ES" sz="1200" kern="1200" dirty="0" smtClean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s-ES" sz="1200" kern="1200" dirty="0" smtClean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s-ES" sz="1200" kern="1200" dirty="0" smtClean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ES" sz="1200" kern="1200" dirty="0" smtClean="0">
                          <a:solidFill>
                            <a:schemeClr val="accent2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Sistemas de </a:t>
                      </a:r>
                      <a:r>
                        <a:rPr lang="es-ES" sz="1200" kern="1200" dirty="0" smtClean="0">
                          <a:solidFill>
                            <a:schemeClr val="accent2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Salud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s-ES" sz="1200" kern="1200" dirty="0" smtClean="0">
                        <a:solidFill>
                          <a:schemeClr val="accent2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s-ES" sz="1200" kern="1200" dirty="0" smtClean="0">
                        <a:solidFill>
                          <a:schemeClr val="accent2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s-ES" sz="1200" kern="1200" dirty="0" smtClean="0">
                        <a:solidFill>
                          <a:schemeClr val="accent2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ES" sz="1200" kern="1200" dirty="0" smtClean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Investigación operativa</a:t>
                      </a:r>
                      <a:endParaRPr lang="es-MX" sz="1200" kern="1200" dirty="0" smtClean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s-MX" sz="1200" kern="1200" dirty="0">
                        <a:solidFill>
                          <a:schemeClr val="accent2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es-MX" sz="1200" kern="120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1200" kern="1200" dirty="0" smtClean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Analizar los procesos de los programas y la relevancia de que se encuentre alineados con el diseño de los mismos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1200" kern="1200" dirty="0" smtClean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Identificar la diferencia entre resultados e impacto.   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1200" kern="1200" dirty="0" smtClean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Discutir las herramientas disponibles para el monitoreo de resultados y para estimar el efecto atribuible de los programas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s-MX" sz="1200" kern="1200" dirty="0" smtClean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s-MX" sz="1200" kern="1200" dirty="0" smtClean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s-MX" sz="1200" kern="1200" dirty="0" smtClean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Analizar los componentes constitutivos de los sistemas de salud y los factores organizacionales y del entorno</a:t>
                      </a:r>
                      <a:r>
                        <a:rPr lang="es-MX" sz="1200" kern="1200" baseline="0" dirty="0" smtClean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que afectan la organización y el desempeño de los sistemas y servicios de salud.</a:t>
                      </a:r>
                      <a:endParaRPr lang="es-MX" sz="1200" kern="1200" dirty="0" smtClean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s-ES" sz="1200" kern="1200" dirty="0" smtClean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s-ES" sz="1200" kern="1200" dirty="0" smtClean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Por desarrollar</a:t>
                      </a:r>
                      <a:endParaRPr lang="es-ES" sz="1200" kern="120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76377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7530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CC6496E1-7EDD-4E4E-83B6-8FF250FB91B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4559009"/>
              </p:ext>
            </p:extLst>
          </p:nvPr>
        </p:nvGraphicFramePr>
        <p:xfrm>
          <a:off x="246849" y="1042001"/>
          <a:ext cx="11767938" cy="3855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6271">
                  <a:extLst>
                    <a:ext uri="{9D8B030D-6E8A-4147-A177-3AD203B41FA5}">
                      <a16:colId xmlns:a16="http://schemas.microsoft.com/office/drawing/2014/main" val="957476774"/>
                    </a:ext>
                  </a:extLst>
                </a:gridCol>
                <a:gridCol w="2871216">
                  <a:extLst>
                    <a:ext uri="{9D8B030D-6E8A-4147-A177-3AD203B41FA5}">
                      <a16:colId xmlns:a16="http://schemas.microsoft.com/office/drawing/2014/main" val="3374847469"/>
                    </a:ext>
                  </a:extLst>
                </a:gridCol>
                <a:gridCol w="7040451">
                  <a:extLst>
                    <a:ext uri="{9D8B030D-6E8A-4147-A177-3AD203B41FA5}">
                      <a16:colId xmlns:a16="http://schemas.microsoft.com/office/drawing/2014/main" val="212678655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ES" sz="1200" dirty="0"/>
                        <a:t>Competencias de egreso</a:t>
                      </a:r>
                      <a:endParaRPr lang="es-MX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/>
                        <a:t>UD1</a:t>
                      </a:r>
                      <a:endParaRPr lang="es-MX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/>
                        <a:t>Competencias de UD</a:t>
                      </a:r>
                      <a:endParaRPr lang="es-MX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687053"/>
                  </a:ext>
                </a:extLst>
              </a:tr>
              <a:tr h="370840">
                <a:tc rowSpan="6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dirty="0"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 </a:t>
                      </a:r>
                      <a:r>
                        <a:rPr lang="es-MX" sz="12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Implementar estrategias innovadoras de comunicación dirigidas a diferentes audiencias para promover la salud pública.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ES" sz="12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Taller de comunicación de la salud</a:t>
                      </a:r>
                      <a:endParaRPr lang="es-MX" sz="1200" b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s-ES" sz="1200" b="0" dirty="0" smtClean="0">
                        <a:solidFill>
                          <a:schemeClr val="accent2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1200" dirty="0" smtClean="0"/>
                        <a:t>Traducir el conocimiento para la toma de decisiones y responder estratégicamente a los retos en salud pública en los ámbitos nacional y global.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1200" dirty="0" smtClean="0"/>
                        <a:t>Desarrollar roles de liderazgo, abogacía y actitudes propositivas para facilitar la gestión de la salud pública en múltiples niveles de acción (políticas públicas, ámbitos organizacionales y entornos comunitarios).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1200" dirty="0" smtClean="0"/>
                        <a:t>Difundir resultados clave de investigación para académicos, tomadores de decisiones y comunidad.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0770008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200" dirty="0"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ES" sz="1200" b="0" dirty="0">
                          <a:solidFill>
                            <a:schemeClr val="tx1"/>
                          </a:solidFill>
                          <a:latin typeface="+mn-lt"/>
                        </a:rPr>
                        <a:t>Investigación operativa</a:t>
                      </a:r>
                      <a:endParaRPr lang="es-MX" sz="12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dirty="0" smtClean="0"/>
                        <a:t>Por desarrollar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724872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200" dirty="0"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ES" sz="1200" b="0" dirty="0">
                          <a:solidFill>
                            <a:schemeClr val="tx1"/>
                          </a:solidFill>
                          <a:latin typeface="+mn-lt"/>
                        </a:rPr>
                        <a:t>Seminario de estudios de caso en salud pública</a:t>
                      </a:r>
                      <a:endParaRPr lang="es-MX" sz="12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s-MX" sz="1200" dirty="0" smtClean="0"/>
                        <a:t>Analizar críticamente los recursos, procesos y resultados de los servicios de salud para la identificación de sus fortalezas y debilidades;</a:t>
                      </a:r>
                      <a:r>
                        <a:rPr lang="es-MX" sz="1200" baseline="0" dirty="0" smtClean="0"/>
                        <a:t> .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s-MX" sz="1200" baseline="0" dirty="0" smtClean="0"/>
                        <a:t> </a:t>
                      </a:r>
                      <a:r>
                        <a:rPr lang="es-MX" sz="1200" dirty="0" smtClean="0"/>
                        <a:t>Elaborar propuestas de mejora para la toma de decisiones en casos críticos de políticas de salud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379580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200" dirty="0"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s-MX" sz="12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s-MX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497715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200" dirty="0"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ES" sz="1200" b="0" kern="1200" dirty="0">
                          <a:solidFill>
                            <a:schemeClr val="accent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Ética en la práctica de la salud pública y la investigación</a:t>
                      </a:r>
                      <a:endParaRPr lang="es-MX" sz="1200" b="0" dirty="0">
                        <a:solidFill>
                          <a:schemeClr val="accent2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s-MX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Comprender los diferentes enfoques, corrientes de pensamiento y principales modelos conceptuales que se han desarrollado para el estudio de la salud pública.</a:t>
                      </a:r>
                      <a:endParaRPr lang="es-MX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19407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200" dirty="0"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ES" sz="1200" b="0" kern="1200" dirty="0">
                          <a:solidFill>
                            <a:schemeClr val="accent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Práctica de las Funciones Esenciales de la Salud Pública</a:t>
                      </a:r>
                      <a:endParaRPr lang="es-MX" sz="1200" b="0" dirty="0">
                        <a:solidFill>
                          <a:schemeClr val="accent2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s-E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Reconocer la aplicación de las Funciones Esenciales de Salud Pública en la gestión, toma de decisiones y la atención de las situaciones de salud humana, animal y ambiental.</a:t>
                      </a:r>
                      <a:endParaRPr lang="es-MX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7181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7607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CC6496E1-7EDD-4E4E-83B6-8FF250FB91B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37930895"/>
              </p:ext>
            </p:extLst>
          </p:nvPr>
        </p:nvGraphicFramePr>
        <p:xfrm>
          <a:off x="122131" y="631825"/>
          <a:ext cx="11998310" cy="418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18733">
                  <a:extLst>
                    <a:ext uri="{9D8B030D-6E8A-4147-A177-3AD203B41FA5}">
                      <a16:colId xmlns:a16="http://schemas.microsoft.com/office/drawing/2014/main" val="957476774"/>
                    </a:ext>
                  </a:extLst>
                </a:gridCol>
                <a:gridCol w="3456749">
                  <a:extLst>
                    <a:ext uri="{9D8B030D-6E8A-4147-A177-3AD203B41FA5}">
                      <a16:colId xmlns:a16="http://schemas.microsoft.com/office/drawing/2014/main" val="3374847469"/>
                    </a:ext>
                  </a:extLst>
                </a:gridCol>
                <a:gridCol w="6322828">
                  <a:extLst>
                    <a:ext uri="{9D8B030D-6E8A-4147-A177-3AD203B41FA5}">
                      <a16:colId xmlns:a16="http://schemas.microsoft.com/office/drawing/2014/main" val="212678655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ES" sz="1400" dirty="0"/>
                        <a:t>Competencias de egreso</a:t>
                      </a:r>
                      <a:endParaRPr lang="es-MX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dirty="0"/>
                        <a:t>UD1</a:t>
                      </a:r>
                      <a:endParaRPr lang="es-MX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dirty="0"/>
                        <a:t>Competencias de UD</a:t>
                      </a:r>
                      <a:endParaRPr lang="es-MX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687053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dirty="0" smtClean="0"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6. Aplicar elementos de liderazgo en múltiples niveles de acción en la política pública, entornos organizativos y entornos comunitarios, para promover la salud humana, animal y/o ambiental, con un enfoque integral, siguiendo los principios éticos, de equidad de género y de derechos humanos.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ES" sz="14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Taller de liderazgo y toma de decisiones en salud pública</a:t>
                      </a:r>
                      <a:endParaRPr lang="es-MX" sz="1400" b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1400" dirty="0" smtClean="0"/>
                        <a:t>Analizar la relevancia que tiene el liderazgo en la resolución de problemáticas en la Salud Pública.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1400" dirty="0" smtClean="0"/>
                        <a:t>Conocer los fundamentos inherentes a la organización, planeación y control de los procesos en los Sistemas de Salud;</a:t>
                      </a:r>
                      <a:r>
                        <a:rPr lang="es-MX" sz="1400" baseline="0" dirty="0" smtClean="0"/>
                        <a:t>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1400" dirty="0" smtClean="0"/>
                        <a:t>Identificar el enfoque actualizado en el gerenciamiento en la Salud Pública.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1400" dirty="0" smtClean="0"/>
                        <a:t>Identificar tipos de problemáticas, y la realización de una toma de decisión efectiva.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1400" dirty="0" smtClean="0"/>
                        <a:t>Desarrollar las competencias técnicas para asumir roles de liderazgo en la gestión de equipos de trabajo.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1400" dirty="0" smtClean="0"/>
                        <a:t>Aprender técnicas para definir metas y objetivos, indicadores de gestión, comunicación efectiva, delegación de funciones,  así como la conducción de las actividades asignadas. </a:t>
                      </a:r>
                      <a:endParaRPr lang="es-ES" sz="14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4502108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ES" sz="1400" b="0" kern="1200" dirty="0">
                          <a:solidFill>
                            <a:schemeClr val="accent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Ética en la práctica de la salud pública y la </a:t>
                      </a:r>
                      <a:r>
                        <a:rPr lang="es-ES" sz="1400" b="0" kern="1200" dirty="0" smtClean="0">
                          <a:solidFill>
                            <a:schemeClr val="accent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investigación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s-ES" sz="1400" b="0" kern="1200" dirty="0" smtClean="0">
                        <a:solidFill>
                          <a:schemeClr val="accent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s-ES" sz="1400" b="0" kern="1200" dirty="0" smtClean="0">
                        <a:solidFill>
                          <a:schemeClr val="accent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s-ES" sz="1400" b="0" kern="1200" dirty="0" smtClean="0">
                        <a:solidFill>
                          <a:schemeClr val="accent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MX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Comprender los diferentes enfoques, corrientes de pensamiento y principales modelos conceptuales que se han desarrollado para el estudio de la salud pública.</a:t>
                      </a:r>
                      <a:endParaRPr lang="es-MX" sz="14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2716005"/>
                  </a:ext>
                </a:extLst>
              </a:tr>
            </a:tbl>
          </a:graphicData>
        </a:graphic>
      </p:graphicFrame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7918246"/>
              </p:ext>
            </p:extLst>
          </p:nvPr>
        </p:nvGraphicFramePr>
        <p:xfrm>
          <a:off x="2416402" y="4801539"/>
          <a:ext cx="9704039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81211">
                  <a:extLst>
                    <a:ext uri="{9D8B030D-6E8A-4147-A177-3AD203B41FA5}">
                      <a16:colId xmlns:a16="http://schemas.microsoft.com/office/drawing/2014/main" val="1659781669"/>
                    </a:ext>
                  </a:extLst>
                </a:gridCol>
                <a:gridCol w="6322828">
                  <a:extLst>
                    <a:ext uri="{9D8B030D-6E8A-4147-A177-3AD203B41FA5}">
                      <a16:colId xmlns:a16="http://schemas.microsoft.com/office/drawing/2014/main" val="79447563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ES" sz="1200" b="0" dirty="0">
                          <a:solidFill>
                            <a:schemeClr val="tx1"/>
                          </a:solidFill>
                          <a:latin typeface="+mn-lt"/>
                        </a:rPr>
                        <a:t>Gestión de la salud pública I y </a:t>
                      </a:r>
                      <a:r>
                        <a:rPr lang="es-ES" sz="12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II</a:t>
                      </a:r>
                      <a:endParaRPr lang="es-MX" sz="12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1200" b="0" dirty="0" smtClean="0">
                          <a:solidFill>
                            <a:schemeClr val="tx1"/>
                          </a:solidFill>
                        </a:rPr>
                        <a:t>Reconocer las bases conceptuales de la salud pública como el punto de partida para entender las necesidades y problemas de salud de las personas y comunidades.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1200" b="0" dirty="0" smtClean="0">
                          <a:solidFill>
                            <a:schemeClr val="tx1"/>
                          </a:solidFill>
                        </a:rPr>
                        <a:t>Analizar el contexto socio-político de la gestión de la salud pública desde diversos modelos para responder a los compromisos nacionales, regionales y mundiales de salud de la población.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1200" b="0" dirty="0" smtClean="0">
                          <a:solidFill>
                            <a:schemeClr val="tx1"/>
                          </a:solidFill>
                        </a:rPr>
                        <a:t>Discutir el papel de las políticas públicas en la gestión de la salud pública para analizar sus implicaciones en términos prácticos.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1200" b="0" dirty="0" smtClean="0">
                          <a:solidFill>
                            <a:schemeClr val="tx1"/>
                          </a:solidFill>
                        </a:rPr>
                        <a:t>Desarrollar y fortalecer herramientas de gestión en salud, particularmente la gestión por resultados, como estrategia para mejorar los resultados en salud de las poblaciones.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46021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73663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CC6496E1-7EDD-4E4E-83B6-8FF250FB91B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626648"/>
              </p:ext>
            </p:extLst>
          </p:nvPr>
        </p:nvGraphicFramePr>
        <p:xfrm>
          <a:off x="138033" y="535571"/>
          <a:ext cx="11998310" cy="5679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4271">
                  <a:extLst>
                    <a:ext uri="{9D8B030D-6E8A-4147-A177-3AD203B41FA5}">
                      <a16:colId xmlns:a16="http://schemas.microsoft.com/office/drawing/2014/main" val="957476774"/>
                    </a:ext>
                  </a:extLst>
                </a:gridCol>
                <a:gridCol w="3381211">
                  <a:extLst>
                    <a:ext uri="{9D8B030D-6E8A-4147-A177-3AD203B41FA5}">
                      <a16:colId xmlns:a16="http://schemas.microsoft.com/office/drawing/2014/main" val="3374847469"/>
                    </a:ext>
                  </a:extLst>
                </a:gridCol>
                <a:gridCol w="6322828">
                  <a:extLst>
                    <a:ext uri="{9D8B030D-6E8A-4147-A177-3AD203B41FA5}">
                      <a16:colId xmlns:a16="http://schemas.microsoft.com/office/drawing/2014/main" val="212678655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ES" sz="1200" dirty="0"/>
                        <a:t>Competencias de egreso</a:t>
                      </a:r>
                      <a:endParaRPr lang="es-MX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/>
                        <a:t>UD1</a:t>
                      </a:r>
                      <a:endParaRPr lang="es-MX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/>
                        <a:t>Competencias de UD</a:t>
                      </a:r>
                      <a:endParaRPr lang="es-MX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687053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dirty="0" smtClean="0"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6. Aplicar elementos de liderazgo en múltiples niveles de acción en la política pública, entornos organizativos y entornos comunitarios, para promover la salud humana, animal y/o ambiental, con un enfoque integral, siguiendo los principios éticos, de equidad de género y de derechos humanos.</a:t>
                      </a:r>
                      <a:endParaRPr lang="es-MX" sz="1200" dirty="0"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ES" sz="1200" b="0" dirty="0">
                          <a:solidFill>
                            <a:schemeClr val="accent2"/>
                          </a:solidFill>
                          <a:latin typeface="+mn-lt"/>
                        </a:rPr>
                        <a:t>Gestión de la salud pública I y </a:t>
                      </a:r>
                      <a:r>
                        <a:rPr lang="es-ES" sz="1200" b="0" dirty="0" smtClean="0">
                          <a:solidFill>
                            <a:schemeClr val="accent2"/>
                          </a:solidFill>
                          <a:latin typeface="+mn-lt"/>
                        </a:rPr>
                        <a:t>II</a:t>
                      </a:r>
                      <a:endParaRPr lang="es-MX" sz="1200" b="0" dirty="0">
                        <a:solidFill>
                          <a:schemeClr val="accent2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1200" dirty="0" smtClean="0"/>
                        <a:t>Reconocer las bases conceptuales de la salud pública como el punto de partida para entender las necesidades y problemas de salud de las personas y comunidades.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1200" dirty="0" smtClean="0"/>
                        <a:t>Analizar el contexto socio-político de la gestión de la salud pública desde diversos modelos para responder a los compromisos nacionales, regionales y mundiales de salud de la población.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1200" dirty="0" smtClean="0"/>
                        <a:t>Discutir el papel de las políticas públicas en la gestión de la salud pública para analizar sus implicaciones en términos prácticos.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1200" dirty="0" smtClean="0"/>
                        <a:t>Desarrollar y fortalecer herramientas de gestión en salud, particularmente la gestión por resultados, como estrategia para mejorar los resultados en salud de las poblaciones.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2127658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ES" sz="1200" b="0" dirty="0">
                          <a:latin typeface="+mn-lt"/>
                        </a:rPr>
                        <a:t>Políticas y programas de la salud pública</a:t>
                      </a:r>
                      <a:endParaRPr lang="es-MX" sz="12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1200" dirty="0" smtClean="0"/>
                        <a:t>Analizar el desarrollo teórico de las políticas públicas;</a:t>
                      </a:r>
                      <a:r>
                        <a:rPr lang="es-MX" sz="1200" baseline="0" dirty="0" smtClean="0"/>
                        <a:t> </a:t>
                      </a:r>
                      <a:r>
                        <a:rPr lang="es-MX" sz="1200" dirty="0" smtClean="0"/>
                        <a:t>Detallar la participación de diferentes actores sociales y políticos en relación con la representación de los intereses de salud de la sociedad en las políticas y programas;</a:t>
                      </a:r>
                      <a:endParaRPr lang="es-MX" sz="1200" baseline="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1200" dirty="0" smtClean="0"/>
                        <a:t>Analizar los procesos político relacionados con la definición y establecimiento de las prioridades en salud pública;</a:t>
                      </a:r>
                      <a:endParaRPr lang="es-MX" sz="1200" baseline="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1200" dirty="0" smtClean="0"/>
                        <a:t>Elaborar programas de salud pública con un enfoque de representación de intereses sociales en salud.</a:t>
                      </a:r>
                      <a:endParaRPr lang="es-MX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4880955"/>
                  </a:ext>
                </a:extLst>
              </a:tr>
              <a:tr h="370840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ES" sz="1200" b="0" dirty="0">
                          <a:latin typeface="+mn-lt"/>
                        </a:rPr>
                        <a:t>Investigación operativa en salud pública </a:t>
                      </a:r>
                      <a:endParaRPr lang="es-MX" sz="12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dirty="0" smtClean="0">
                          <a:latin typeface="+mn-lt"/>
                        </a:rPr>
                        <a:t>Por desarrollar</a:t>
                      </a:r>
                      <a:endParaRPr lang="es-MX" sz="12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463369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ES" sz="1200" b="0" dirty="0">
                          <a:solidFill>
                            <a:schemeClr val="tx1"/>
                          </a:solidFill>
                          <a:latin typeface="+mn-lt"/>
                        </a:rPr>
                        <a:t>Evaluación de programas II</a:t>
                      </a:r>
                      <a:endParaRPr lang="es-MX" sz="12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1200" kern="1200" dirty="0" smtClean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Analizar los procesos de los programas y la relevancia de que se encuentre alineados con el diseño de los mismos;</a:t>
                      </a:r>
                      <a:r>
                        <a:rPr lang="es-MX" sz="1200" kern="1200" baseline="0" dirty="0" smtClean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. </a:t>
                      </a:r>
                      <a:r>
                        <a:rPr lang="es-MX" sz="1200" kern="1200" dirty="0" smtClean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Identificar la diferencia entre resultados e impacto.;</a:t>
                      </a:r>
                      <a:r>
                        <a:rPr lang="es-MX" sz="1200" kern="1200" baseline="0" dirty="0" smtClean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. </a:t>
                      </a:r>
                      <a:r>
                        <a:rPr lang="es-MX" sz="1200" kern="1200" dirty="0" smtClean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Discutir las herramientas disponibles para el monitoreo de resultados y para estimar el efecto atribuible de los programas</a:t>
                      </a:r>
                      <a:endParaRPr lang="es-ES" sz="1200" kern="120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3983388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ES" sz="1200" b="0" dirty="0">
                          <a:solidFill>
                            <a:schemeClr val="tx1"/>
                          </a:solidFill>
                          <a:latin typeface="+mn-lt"/>
                        </a:rPr>
                        <a:t>Política internacional y salud </a:t>
                      </a:r>
                      <a:r>
                        <a:rPr lang="es-ES" sz="12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global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s-ES" sz="1200" b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ES" sz="1200" b="0" kern="1200" dirty="0" smtClean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rPr>
                        <a:t>Sistemas de Salud</a:t>
                      </a:r>
                      <a:endParaRPr lang="es-MX" sz="1200" b="0" kern="1200" dirty="0">
                        <a:solidFill>
                          <a:schemeClr val="accent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ES" sz="1200" dirty="0">
                          <a:latin typeface="+mn-lt"/>
                        </a:rPr>
                        <a:t>La respuesta global a los riesgos y daños en salud: alcance y limitaciones</a:t>
                      </a:r>
                      <a:r>
                        <a:rPr lang="es-ES" sz="1200" dirty="0" smtClean="0">
                          <a:latin typeface="+mn-lt"/>
                        </a:rPr>
                        <a:t>.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s-ES" sz="1200" dirty="0" smtClean="0">
                        <a:latin typeface="+mn-lt"/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MX" sz="1200" dirty="0" smtClean="0">
                          <a:latin typeface="+mn-lt"/>
                        </a:rPr>
                        <a:t>Aplicar un modelo de análisis de políticas de salud para generar evidencia orientada a la hechura de políticas de salud para beneficio de poblaciones en condiciones de vulnerabilidad.</a:t>
                      </a:r>
                      <a:endParaRPr lang="es-MX" sz="12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2269179"/>
                  </a:ext>
                </a:extLst>
              </a:tr>
            </a:tbl>
          </a:graphicData>
        </a:graphic>
      </p:graphicFrame>
      <p:sp>
        <p:nvSpPr>
          <p:cNvPr id="3" name="CuadroTexto 2"/>
          <p:cNvSpPr txBox="1"/>
          <p:nvPr/>
        </p:nvSpPr>
        <p:spPr>
          <a:xfrm>
            <a:off x="138033" y="71004"/>
            <a:ext cx="27310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Continúa competencia 6…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525627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54881" y="1113574"/>
            <a:ext cx="1122460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>
                <a:solidFill>
                  <a:schemeClr val="accent2"/>
                </a:solidFill>
              </a:rPr>
              <a:t>Siguientes pasos:</a:t>
            </a:r>
          </a:p>
          <a:p>
            <a:r>
              <a:rPr lang="es-MX" dirty="0" smtClean="0">
                <a:solidFill>
                  <a:schemeClr val="accent2"/>
                </a:solidFill>
              </a:rPr>
              <a:t>1. Analizar si eliminamos investigación operativa II, política </a:t>
            </a:r>
            <a:r>
              <a:rPr lang="es-MX" dirty="0" smtClean="0">
                <a:solidFill>
                  <a:schemeClr val="accent2"/>
                </a:solidFill>
              </a:rPr>
              <a:t>internacional y </a:t>
            </a:r>
            <a:r>
              <a:rPr lang="es-MX" dirty="0" smtClean="0">
                <a:solidFill>
                  <a:schemeClr val="accent2"/>
                </a:solidFill>
              </a:rPr>
              <a:t>salud global, políticas y programas (ésta última sería reemplazada posiblemente por sistemas de salud</a:t>
            </a:r>
            <a:r>
              <a:rPr lang="es-MX" dirty="0" smtClean="0">
                <a:solidFill>
                  <a:schemeClr val="accent2"/>
                </a:solidFill>
              </a:rPr>
              <a:t>)</a:t>
            </a:r>
            <a:endParaRPr lang="es-MX" dirty="0">
              <a:solidFill>
                <a:schemeClr val="accent2"/>
              </a:solidFill>
            </a:endParaRPr>
          </a:p>
          <a:p>
            <a:r>
              <a:rPr lang="es-MX" dirty="0">
                <a:solidFill>
                  <a:schemeClr val="accent2"/>
                </a:solidFill>
              </a:rPr>
              <a:t>2. Introducción a métodos mixtos, determinantes </a:t>
            </a:r>
            <a:r>
              <a:rPr lang="es-MX" dirty="0">
                <a:solidFill>
                  <a:schemeClr val="accent2"/>
                </a:solidFill>
              </a:rPr>
              <a:t>ambientales, </a:t>
            </a:r>
            <a:r>
              <a:rPr lang="es-MX" dirty="0">
                <a:solidFill>
                  <a:schemeClr val="accent2"/>
                </a:solidFill>
              </a:rPr>
              <a:t>vigilancia </a:t>
            </a:r>
            <a:r>
              <a:rPr lang="es-MX" dirty="0">
                <a:solidFill>
                  <a:schemeClr val="accent2"/>
                </a:solidFill>
              </a:rPr>
              <a:t>epidemiológica </a:t>
            </a:r>
            <a:r>
              <a:rPr lang="es-MX" dirty="0">
                <a:solidFill>
                  <a:schemeClr val="accent2"/>
                </a:solidFill>
              </a:rPr>
              <a:t>y revisión </a:t>
            </a:r>
            <a:r>
              <a:rPr lang="es-MX" dirty="0" smtClean="0">
                <a:solidFill>
                  <a:schemeClr val="accent2"/>
                </a:solidFill>
              </a:rPr>
              <a:t>de la literatura quedarían como optativas.</a:t>
            </a:r>
          </a:p>
          <a:p>
            <a:r>
              <a:rPr lang="es-MX" dirty="0" smtClean="0">
                <a:solidFill>
                  <a:schemeClr val="accent2"/>
                </a:solidFill>
              </a:rPr>
              <a:t>3. Armar el mapa curricular.</a:t>
            </a:r>
            <a:endParaRPr lang="es-MX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1549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5784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957585" y="823799"/>
            <a:ext cx="4138415" cy="1139144"/>
          </a:xfrm>
        </p:spPr>
        <p:txBody>
          <a:bodyPr>
            <a:normAutofit fontScale="90000"/>
          </a:bodyPr>
          <a:lstStyle/>
          <a:p>
            <a:pPr algn="r"/>
            <a:r>
              <a:rPr lang="es-MX" sz="8800" dirty="0"/>
              <a:t>Contenido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idx="1"/>
          </p:nvPr>
        </p:nvSpPr>
        <p:spPr>
          <a:xfrm>
            <a:off x="6502401" y="823799"/>
            <a:ext cx="4597396" cy="2876331"/>
          </a:xfrm>
        </p:spPr>
        <p:txBody>
          <a:bodyPr>
            <a:normAutofit lnSpcReduction="10000"/>
          </a:bodyPr>
          <a:lstStyle/>
          <a:p>
            <a:r>
              <a:rPr lang="en-US" dirty="0" err="1"/>
              <a:t>Objetivo</a:t>
            </a:r>
            <a:r>
              <a:rPr lang="en-US" dirty="0"/>
              <a:t> de </a:t>
            </a:r>
            <a:r>
              <a:rPr lang="en-US" dirty="0" err="1"/>
              <a:t>formación</a:t>
            </a:r>
            <a:r>
              <a:rPr lang="en-US" dirty="0"/>
              <a:t> del </a:t>
            </a:r>
            <a:r>
              <a:rPr lang="en-US" dirty="0" err="1"/>
              <a:t>programa</a:t>
            </a:r>
            <a:endParaRPr lang="en-US" dirty="0"/>
          </a:p>
          <a:p>
            <a:r>
              <a:rPr lang="en-US" dirty="0" err="1"/>
              <a:t>Perfil</a:t>
            </a:r>
            <a:r>
              <a:rPr lang="en-US" dirty="0"/>
              <a:t> de </a:t>
            </a:r>
            <a:r>
              <a:rPr lang="en-US" dirty="0" err="1"/>
              <a:t>ingreso</a:t>
            </a:r>
            <a:r>
              <a:rPr lang="en-US" dirty="0"/>
              <a:t>: </a:t>
            </a:r>
            <a:r>
              <a:rPr lang="en-US" dirty="0" err="1"/>
              <a:t>competencias</a:t>
            </a:r>
            <a:endParaRPr lang="en-US" dirty="0"/>
          </a:p>
          <a:p>
            <a:r>
              <a:rPr lang="en-US" dirty="0" err="1"/>
              <a:t>Perfil</a:t>
            </a:r>
            <a:r>
              <a:rPr lang="en-US" dirty="0"/>
              <a:t> de </a:t>
            </a:r>
            <a:r>
              <a:rPr lang="en-US" dirty="0" err="1"/>
              <a:t>egreso</a:t>
            </a:r>
            <a:r>
              <a:rPr lang="en-US" dirty="0"/>
              <a:t>: </a:t>
            </a:r>
            <a:r>
              <a:rPr lang="en-US" dirty="0" err="1"/>
              <a:t>competencias</a:t>
            </a:r>
            <a:r>
              <a:rPr lang="en-US" dirty="0"/>
              <a:t>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bg1"/>
                </a:solidFill>
              </a:rPr>
              <a:t>Competencias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específicas</a:t>
            </a:r>
            <a:r>
              <a:rPr lang="en-US" dirty="0">
                <a:solidFill>
                  <a:schemeClr val="bg1"/>
                </a:solidFill>
              </a:rPr>
              <a:t> del </a:t>
            </a:r>
            <a:r>
              <a:rPr lang="en-US" dirty="0" err="1">
                <a:solidFill>
                  <a:schemeClr val="bg1"/>
                </a:solidFill>
              </a:rPr>
              <a:t>área</a:t>
            </a:r>
            <a:r>
              <a:rPr lang="en-US" dirty="0">
                <a:solidFill>
                  <a:schemeClr val="bg1"/>
                </a:solidFill>
              </a:rPr>
              <a:t> de </a:t>
            </a:r>
            <a:r>
              <a:rPr lang="en-US" dirty="0" err="1">
                <a:solidFill>
                  <a:schemeClr val="bg1"/>
                </a:solidFill>
              </a:rPr>
              <a:t>concencentración</a:t>
            </a:r>
            <a:r>
              <a:rPr lang="en-US" dirty="0">
                <a:solidFill>
                  <a:schemeClr val="bg1"/>
                </a:solidFill>
              </a:rPr>
              <a:t>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bg1"/>
                </a:solidFill>
              </a:rPr>
              <a:t>Mapeo</a:t>
            </a:r>
            <a:r>
              <a:rPr lang="en-US" dirty="0">
                <a:solidFill>
                  <a:schemeClr val="bg1"/>
                </a:solidFill>
              </a:rPr>
              <a:t> de </a:t>
            </a:r>
            <a:r>
              <a:rPr lang="en-US" dirty="0" err="1">
                <a:solidFill>
                  <a:schemeClr val="bg1"/>
                </a:solidFill>
              </a:rPr>
              <a:t>Unidades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didácticas</a:t>
            </a:r>
            <a:r>
              <a:rPr lang="en-US" dirty="0">
                <a:solidFill>
                  <a:schemeClr val="bg1"/>
                </a:solidFill>
              </a:rPr>
              <a:t> del </a:t>
            </a:r>
            <a:r>
              <a:rPr lang="en-US" dirty="0" err="1">
                <a:solidFill>
                  <a:schemeClr val="bg1"/>
                </a:solidFill>
              </a:rPr>
              <a:t>área</a:t>
            </a:r>
            <a:r>
              <a:rPr lang="en-US" dirty="0">
                <a:solidFill>
                  <a:schemeClr val="bg1"/>
                </a:solidFill>
              </a:rPr>
              <a:t> de </a:t>
            </a:r>
            <a:r>
              <a:rPr lang="en-US" dirty="0" err="1">
                <a:solidFill>
                  <a:schemeClr val="bg1"/>
                </a:solidFill>
              </a:rPr>
              <a:t>concentración</a:t>
            </a:r>
            <a:r>
              <a:rPr lang="en-US" dirty="0">
                <a:solidFill>
                  <a:schemeClr val="bg1"/>
                </a:solidFill>
              </a:rPr>
              <a:t> (</a:t>
            </a:r>
            <a:r>
              <a:rPr lang="en-US" dirty="0" err="1">
                <a:solidFill>
                  <a:schemeClr val="bg1"/>
                </a:solidFill>
              </a:rPr>
              <a:t>Competencias</a:t>
            </a:r>
            <a:r>
              <a:rPr lang="en-US" dirty="0">
                <a:solidFill>
                  <a:schemeClr val="bg1"/>
                </a:solidFill>
              </a:rPr>
              <a:t>/ UD’s)</a:t>
            </a:r>
          </a:p>
          <a:p>
            <a:endParaRPr lang="es-MX" dirty="0"/>
          </a:p>
        </p:txBody>
      </p:sp>
      <p:sp>
        <p:nvSpPr>
          <p:cNvPr id="6" name="Título 3">
            <a:extLst>
              <a:ext uri="{FF2B5EF4-FFF2-40B4-BE49-F238E27FC236}">
                <a16:creationId xmlns:a16="http://schemas.microsoft.com/office/drawing/2014/main" id="{7B348678-7DD5-C945-B825-C6E29157239C}"/>
              </a:ext>
            </a:extLst>
          </p:cNvPr>
          <p:cNvSpPr txBox="1">
            <a:spLocks/>
          </p:cNvSpPr>
          <p:nvPr/>
        </p:nvSpPr>
        <p:spPr>
          <a:xfrm>
            <a:off x="3949671" y="1393371"/>
            <a:ext cx="2146329" cy="217714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0" i="0" kern="1200">
                <a:solidFill>
                  <a:schemeClr val="bg1"/>
                </a:solidFill>
                <a:latin typeface="Franklin Gothic Medium Cond" panose="020B0606030402020204" pitchFamily="34" charset="0"/>
                <a:ea typeface="+mj-ea"/>
                <a:cs typeface="+mj-cs"/>
              </a:defRPr>
            </a:lvl1pPr>
          </a:lstStyle>
          <a:p>
            <a:pPr algn="r"/>
            <a:r>
              <a:rPr lang="es-MX" sz="15000" b="1" dirty="0">
                <a:solidFill>
                  <a:schemeClr val="bg1">
                    <a:alpha val="32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01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1038971-D864-CF43-98B4-BDD484749124}"/>
              </a:ext>
            </a:extLst>
          </p:cNvPr>
          <p:cNvCxnSpPr/>
          <p:nvPr/>
        </p:nvCxnSpPr>
        <p:spPr>
          <a:xfrm>
            <a:off x="6299200" y="444500"/>
            <a:ext cx="0" cy="342900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2438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7754A9-90E4-47D3-8C9A-6684D432E5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Objetivo de formación del programa </a:t>
            </a:r>
            <a:endParaRPr lang="es-MX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680721B-BF70-49DA-B799-A3A59D4FF3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defTabSz="711182">
              <a:spcBef>
                <a:spcPct val="0"/>
              </a:spcBef>
              <a:spcAft>
                <a:spcPct val="35000"/>
              </a:spcAft>
            </a:pPr>
            <a:r>
              <a:rPr lang="es-MX" dirty="0">
                <a:latin typeface="Lato" panose="020F050202020403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Formar líderes capaces de traducir el conocimiento para la toma de decisiones y responder estratégicamente a los retos de salud pública, en los ámbitos nacional y global, contribuyendo al desarrollo, gestión e innovación de políticas y programas en salud pública.</a:t>
            </a:r>
            <a:endParaRPr lang="es-MX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defTabSz="711182">
              <a:spcBef>
                <a:spcPct val="0"/>
              </a:spcBef>
              <a:spcAft>
                <a:spcPct val="35000"/>
              </a:spcAft>
            </a:pPr>
            <a:endParaRPr lang="es-ES" sz="4800" b="1" dirty="0">
              <a:solidFill>
                <a:srgbClr val="FF0000"/>
              </a:solidFill>
            </a:endParaRP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636690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D2E75D9-8798-43DB-81D6-02A1E41393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9933"/>
            <a:ext cx="10515600" cy="1325563"/>
          </a:xfrm>
        </p:spPr>
        <p:txBody>
          <a:bodyPr/>
          <a:lstStyle/>
          <a:p>
            <a:r>
              <a:rPr lang="es-ES" dirty="0"/>
              <a:t>Perfil de ingreso </a:t>
            </a:r>
            <a:br>
              <a:rPr lang="es-ES" dirty="0"/>
            </a:br>
            <a:r>
              <a:rPr lang="es-ES" dirty="0"/>
              <a:t>Competencias de Ingreso</a:t>
            </a:r>
            <a:endParaRPr lang="es-MX" dirty="0"/>
          </a:p>
        </p:txBody>
      </p:sp>
      <p:graphicFrame>
        <p:nvGraphicFramePr>
          <p:cNvPr id="4" name="Marcador de contenido 4">
            <a:extLst>
              <a:ext uri="{FF2B5EF4-FFF2-40B4-BE49-F238E27FC236}">
                <a16:creationId xmlns:a16="http://schemas.microsoft.com/office/drawing/2014/main" id="{96D86A8F-70CD-4814-BB61-6FE56F41C49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71579412"/>
              </p:ext>
            </p:extLst>
          </p:nvPr>
        </p:nvGraphicFramePr>
        <p:xfrm>
          <a:off x="161013" y="1402277"/>
          <a:ext cx="11859768" cy="4465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47402">
                  <a:extLst>
                    <a:ext uri="{9D8B030D-6E8A-4147-A177-3AD203B41FA5}">
                      <a16:colId xmlns:a16="http://schemas.microsoft.com/office/drawing/2014/main" val="647806407"/>
                    </a:ext>
                  </a:extLst>
                </a:gridCol>
                <a:gridCol w="3730215">
                  <a:extLst>
                    <a:ext uri="{9D8B030D-6E8A-4147-A177-3AD203B41FA5}">
                      <a16:colId xmlns:a16="http://schemas.microsoft.com/office/drawing/2014/main" val="3293514403"/>
                    </a:ext>
                  </a:extLst>
                </a:gridCol>
                <a:gridCol w="3282151">
                  <a:extLst>
                    <a:ext uri="{9D8B030D-6E8A-4147-A177-3AD203B41FA5}">
                      <a16:colId xmlns:a16="http://schemas.microsoft.com/office/drawing/2014/main" val="190806551"/>
                    </a:ext>
                  </a:extLst>
                </a:gridCol>
              </a:tblGrid>
              <a:tr h="233680">
                <a:tc>
                  <a:txBody>
                    <a:bodyPr/>
                    <a:lstStyle/>
                    <a:p>
                      <a:r>
                        <a:rPr lang="es-MX" sz="1100" dirty="0"/>
                        <a:t>Conocimientos</a:t>
                      </a:r>
                      <a:endParaRPr lang="es-MX" sz="11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100"/>
                        <a:t>Habilidades</a:t>
                      </a:r>
                      <a:endParaRPr lang="es-MX" sz="11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100" dirty="0"/>
                        <a:t>Actitudes</a:t>
                      </a:r>
                      <a:endParaRPr lang="es-MX" sz="11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7790190"/>
                  </a:ext>
                </a:extLst>
              </a:tr>
              <a:tr h="2011680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MX" sz="1100" baseline="0" dirty="0" smtClean="0"/>
                        <a:t>Contar con conocimiento en Salud Pública o áreas afines a nivel maestría, preferentemente:</a:t>
                      </a:r>
                    </a:p>
                    <a:p>
                      <a:pPr marL="7429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MX" sz="1100" baseline="0" dirty="0" smtClean="0"/>
                        <a:t>Epidemiología, </a:t>
                      </a:r>
                    </a:p>
                    <a:p>
                      <a:pPr marL="7429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MX" sz="1100" baseline="0" dirty="0" smtClean="0"/>
                        <a:t>Bioestadística.</a:t>
                      </a:r>
                    </a:p>
                    <a:p>
                      <a:pPr marL="7429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MX" sz="1100" baseline="0" dirty="0" smtClean="0"/>
                        <a:t>Sistemas de salud</a:t>
                      </a:r>
                    </a:p>
                    <a:p>
                      <a:pPr marL="7429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MX" sz="1100" baseline="0" dirty="0" smtClean="0"/>
                        <a:t>Gestión en salud</a:t>
                      </a:r>
                    </a:p>
                    <a:p>
                      <a:pPr marL="7429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MX" sz="1100" baseline="0" dirty="0" smtClean="0"/>
                        <a:t>Diseño y evaluación de programas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1100" baseline="0" dirty="0" smtClean="0"/>
                        <a:t>Contar preferentemente con experiencia laboral en los servicios de salud, en la academia u otros organismos involucrados en el campo de la salud pública;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1100" baseline="0" dirty="0" smtClean="0"/>
                        <a:t>Ocupar preferentemente al momento de la postulación un cargo estratégico como tomador de decisiones en los servicios de salud pública, o bien un cargo de dirección o coordinación en programas de salud pública, o ser académico adscrito a una institución de educación superior registrada en la ANUIES. 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ES_tradnl" sz="1100" dirty="0" smtClean="0"/>
                        <a:t>Contar con habilidades para el análisis crítico de una situación en salud pública, para la comunicación escrita y verbal, y para la comprensión del idioma inglés. </a:t>
                      </a:r>
                      <a:endParaRPr lang="es-MX" sz="1100" baseline="0" dirty="0" smtClean="0"/>
                    </a:p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endParaRPr lang="es-ES_tradnl" sz="11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1100" dirty="0">
                          <a:effectLst/>
                        </a:rPr>
                        <a:t>Tener motivación para trabajar con la comunidad, interés en la solución práctica de problemas de salud pública, y capacidad para trabajar en equipo. </a:t>
                      </a:r>
                      <a:r>
                        <a:rPr lang="es-ES_tradnl" sz="1100" dirty="0"/>
                        <a:t>	</a:t>
                      </a:r>
                      <a:endParaRPr lang="es-ES_tradnl" sz="11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288978"/>
                  </a:ext>
                </a:extLst>
              </a:tr>
              <a:tr h="1188720"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419" sz="1100" dirty="0"/>
                        <a:t>Título de maestría</a:t>
                      </a:r>
                      <a:r>
                        <a:rPr lang="es-MX" sz="1100" dirty="0"/>
                        <a:t> </a:t>
                      </a:r>
                      <a:r>
                        <a:rPr lang="es-MX" sz="1100" baseline="0" dirty="0"/>
                        <a:t>(versión electrónica</a:t>
                      </a:r>
                      <a:r>
                        <a:rPr lang="es-MX" sz="1100" baseline="0" dirty="0" smtClean="0"/>
                        <a:t>), promedio mínimo 8.0</a:t>
                      </a:r>
                      <a:endParaRPr lang="es-MX" sz="1100" dirty="0"/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MX" sz="1100" dirty="0"/>
                        <a:t>Boleta de calificaciones o certificado de la universidad </a:t>
                      </a:r>
                      <a:r>
                        <a:rPr lang="es-MX" sz="1100" baseline="0" dirty="0"/>
                        <a:t>(versión electrónica</a:t>
                      </a:r>
                      <a:r>
                        <a:rPr lang="es-MX" sz="1100" baseline="0" dirty="0" smtClean="0"/>
                        <a:t>), promedio mínimo 8.0</a:t>
                      </a:r>
                      <a:endParaRPr lang="es-MX" sz="1100" dirty="0"/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MX" sz="1100" dirty="0"/>
                        <a:t>Currículum vitae </a:t>
                      </a:r>
                      <a:r>
                        <a:rPr lang="es-MX" sz="1100" baseline="0" dirty="0"/>
                        <a:t>(versión electrónica)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ES" sz="1100" baseline="0" dirty="0"/>
                        <a:t>E</a:t>
                      </a:r>
                      <a:r>
                        <a:rPr lang="es-MX" sz="1100" baseline="0" dirty="0"/>
                        <a:t>xamen </a:t>
                      </a:r>
                      <a:r>
                        <a:rPr lang="es-MX" sz="1100" u="none" strike="noStrike" kern="1200" dirty="0">
                          <a:effectLst/>
                        </a:rPr>
                        <a:t>CENEVAL (puntaje mínimo 1000), o EXAN-INSP (puntaje mínimo 8.0)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MX" sz="1100" u="none" strike="noStrike" kern="1200" baseline="0" dirty="0" smtClean="0">
                          <a:effectLst/>
                        </a:rPr>
                        <a:t>Examen para medir los conocimientos básicos sobre epidemiología y bioestadística </a:t>
                      </a:r>
                      <a:r>
                        <a:rPr lang="es-MX" sz="1100" baseline="0" dirty="0" smtClean="0"/>
                        <a:t>(puntaje mínimo 8.0)</a:t>
                      </a:r>
                      <a:r>
                        <a:rPr lang="es-MX" sz="1100" u="none" strike="noStrike" kern="1200" baseline="0" dirty="0" smtClean="0">
                          <a:effectLst/>
                        </a:rPr>
                        <a:t>. </a:t>
                      </a:r>
                      <a:endParaRPr lang="es-MX" sz="1100" u="none" strike="noStrike" kern="1200" dirty="0" smtClean="0">
                        <a:effectLst/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MX" sz="1100" u="none" strike="noStrike" kern="1200" dirty="0" smtClean="0">
                          <a:effectLst/>
                        </a:rPr>
                        <a:t>Examen </a:t>
                      </a:r>
                      <a:r>
                        <a:rPr lang="es-MX" sz="1100" u="none" strike="noStrike" kern="1200" dirty="0">
                          <a:effectLst/>
                        </a:rPr>
                        <a:t>de matemáticas (puntaje mínimo 8.0</a:t>
                      </a:r>
                      <a:r>
                        <a:rPr lang="es-MX" sz="1100" u="none" strike="noStrike" kern="1200" dirty="0" smtClean="0">
                          <a:effectLst/>
                        </a:rPr>
                        <a:t>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s-MX" sz="1100" u="none" strike="noStrike" kern="1200" dirty="0">
                        <a:effectLst/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MX" sz="1100" u="none" strike="noStrike" kern="1200" dirty="0">
                          <a:effectLst/>
                        </a:rPr>
                        <a:t>Carta de exposición de motivos para postular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MX" sz="1100" dirty="0"/>
                        <a:t>Currículum vitae </a:t>
                      </a:r>
                      <a:r>
                        <a:rPr lang="es-MX" sz="1100" baseline="0" dirty="0"/>
                        <a:t>(versión electrónica)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MX" sz="1100" u="none" strike="noStrike" kern="1200" baseline="0" dirty="0">
                          <a:effectLst/>
                        </a:rPr>
                        <a:t>Prepropuesta (versión electrónica)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MX" sz="1100" u="none" strike="noStrike" kern="1200" baseline="0" dirty="0">
                          <a:effectLst/>
                        </a:rPr>
                        <a:t>Presentación de prepropuesta ante miembros del Capítulo Intercolegiado de Doctoras y Doctores en Salud Pública. </a:t>
                      </a:r>
                      <a:endParaRPr lang="es-MX" sz="1100" u="none" strike="noStrike" kern="1200" dirty="0">
                        <a:effectLst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MX" sz="1100" u="none" strike="noStrike" kern="1200" dirty="0">
                          <a:effectLst/>
                        </a:rPr>
                        <a:t>Certificado de </a:t>
                      </a:r>
                      <a:r>
                        <a:rPr lang="es-MX" sz="1100" u="none" strike="noStrike" kern="1200" dirty="0" smtClean="0">
                          <a:effectLst/>
                        </a:rPr>
                        <a:t>inglés nivel B1</a:t>
                      </a:r>
                      <a:endParaRPr lang="es-MX" sz="1100" b="0" i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MX" sz="1100" u="none" strike="noStrike" kern="1200" dirty="0">
                          <a:effectLst/>
                        </a:rPr>
                        <a:t>Carta de exposición de motivos para postular</a:t>
                      </a:r>
                    </a:p>
                    <a:p>
                      <a:pPr marL="2857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MX" sz="1100" u="none" strike="noStrike" kern="1200" dirty="0">
                          <a:effectLst/>
                        </a:rPr>
                        <a:t>3 cartas de recomendación</a:t>
                      </a:r>
                    </a:p>
                    <a:p>
                      <a:pPr marL="2857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MX" sz="1100" u="none" strike="noStrike" kern="1200" dirty="0">
                          <a:effectLst/>
                        </a:rPr>
                        <a:t>Carta de apoyo institucional</a:t>
                      </a:r>
                    </a:p>
                    <a:p>
                      <a:pPr marL="2857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MX" sz="1100" u="none" strike="noStrike" kern="1200" dirty="0">
                          <a:effectLst/>
                        </a:rPr>
                        <a:t>Dos entrevistas por profesores, con evaluación de al menos recomendable.</a:t>
                      </a:r>
                      <a:endParaRPr lang="es-MX" sz="1100" u="none" strike="noStrike" kern="1200" baseline="0" dirty="0">
                        <a:effectLst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MX" sz="1100" u="none" strike="noStrike" kern="1200" baseline="0" dirty="0">
                          <a:effectLst/>
                        </a:rPr>
                        <a:t>Prepropuesta (versión electrónica)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MX" sz="1100" u="none" strike="noStrike" kern="1200" baseline="0" dirty="0">
                          <a:effectLst/>
                        </a:rPr>
                        <a:t>Presentación de </a:t>
                      </a:r>
                      <a:r>
                        <a:rPr lang="es-MX" sz="1100" u="none" strike="noStrike" kern="1200" baseline="0" dirty="0" err="1">
                          <a:effectLst/>
                        </a:rPr>
                        <a:t>prepropuesta</a:t>
                      </a:r>
                      <a:r>
                        <a:rPr lang="es-MX" sz="1100" u="none" strike="noStrike" kern="1200" baseline="0" dirty="0">
                          <a:effectLst/>
                        </a:rPr>
                        <a:t> ante miembros del Capítulo </a:t>
                      </a:r>
                      <a:r>
                        <a:rPr lang="es-MX" sz="1100" u="none" strike="noStrike" kern="1200" baseline="0" dirty="0" err="1">
                          <a:effectLst/>
                        </a:rPr>
                        <a:t>Intercolegiado</a:t>
                      </a:r>
                      <a:r>
                        <a:rPr lang="es-MX" sz="1100" u="none" strike="noStrike" kern="1200" baseline="0" dirty="0">
                          <a:effectLst/>
                        </a:rPr>
                        <a:t> de Doctoras y Doctores en Salud Pública</a:t>
                      </a:r>
                      <a:endParaRPr lang="es-MX" sz="1100" b="0" i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21407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8437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D2E75D9-8798-43DB-81D6-02A1E41393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Perfil de egreso</a:t>
            </a:r>
            <a:endParaRPr lang="es-MX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E4168C9-F5BA-4ACC-BD7B-F93B63F625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 defTabSz="711182">
              <a:spcBef>
                <a:spcPct val="0"/>
              </a:spcBef>
              <a:spcAft>
                <a:spcPct val="35000"/>
              </a:spcAft>
            </a:pPr>
            <a:r>
              <a:rPr lang="es-MX" sz="2400" dirty="0"/>
              <a:t>El egresado será capaz de ejercer liderazgo en la toma de decisiones para responder estratégicamente a los retos en salud pública en los ámbitos nacional y global; así como de realizar propuestas que contribuyan al desarrollo, gestión e innovación de políticas y programas de salud pública. Además, será capaz de gestionar procesos de planificación estratégica, operativa y de monitoreo, así como la instrumentación de otras funciones esenciales de la salud pública que faciliten la implementación de intervenciones en salud con enfoque de género y de derechos humanos, siguiendo los principios éticos.</a:t>
            </a:r>
            <a:endParaRPr lang="es-ES" sz="4000" dirty="0"/>
          </a:p>
          <a:p>
            <a:pPr marL="0" indent="0">
              <a:buNone/>
            </a:pP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189941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E75EA8-9848-1B49-92C5-432D8EFEFA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164"/>
            <a:ext cx="10515600" cy="1325563"/>
          </a:xfrm>
        </p:spPr>
        <p:txBody>
          <a:bodyPr/>
          <a:lstStyle/>
          <a:p>
            <a:r>
              <a:rPr lang="es-ES_tradnl" dirty="0"/>
              <a:t>Competencias de egreso (profesionales)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9ED797-3EFF-6040-9108-27E68DE7FE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7294" y="1121761"/>
            <a:ext cx="11362746" cy="5032151"/>
          </a:xfrm>
        </p:spPr>
        <p:txBody>
          <a:bodyPr>
            <a:noAutofit/>
          </a:bodyPr>
          <a:lstStyle/>
          <a:p>
            <a:pPr marL="342900" indent="-342900" defTabSz="711182">
              <a:spcBef>
                <a:spcPct val="0"/>
              </a:spcBef>
              <a:spcAft>
                <a:spcPct val="35000"/>
              </a:spcAft>
              <a:buFont typeface="+mj-lt"/>
              <a:buAutoNum type="arabicPeriod"/>
            </a:pPr>
            <a:r>
              <a:rPr lang="es-MX" sz="22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Evaluar la situación de salud </a:t>
            </a:r>
            <a:r>
              <a:rPr lang="es-MX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desde un enfoque global con perspectiva transdisciplinaria, interinstitucional e intersectorial para la mejora de la salud comunitaria y/o planetaria.</a:t>
            </a:r>
          </a:p>
          <a:p>
            <a:pPr marL="342900" indent="-342900" defTabSz="711182">
              <a:spcBef>
                <a:spcPct val="0"/>
              </a:spcBef>
              <a:spcAft>
                <a:spcPct val="35000"/>
              </a:spcAft>
              <a:buFont typeface="+mj-lt"/>
              <a:buAutoNum type="arabicPeriod"/>
            </a:pPr>
            <a:r>
              <a:rPr lang="es-MX" sz="22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Desarrollar métodos y herramientas</a:t>
            </a:r>
            <a:r>
              <a:rPr lang="es-MX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innovadoras de planificación, implementación y evaluación de estrategias para la instrumentación de las Funciones Esenciales de la Salud Pública (FESP).</a:t>
            </a:r>
          </a:p>
          <a:p>
            <a:pPr marL="342900" indent="-342900" defTabSz="711182">
              <a:spcBef>
                <a:spcPct val="0"/>
              </a:spcBef>
              <a:spcAft>
                <a:spcPct val="35000"/>
              </a:spcAft>
              <a:buFont typeface="+mj-lt"/>
              <a:buAutoNum type="arabicPeriod"/>
            </a:pPr>
            <a:r>
              <a:rPr lang="es-MX" sz="22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Gestionar procesos</a:t>
            </a:r>
            <a:r>
              <a:rPr lang="es-MX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planificación estratégica, operativos y de seguimiento, así como los recursos para garantizar la implementación de intervenciones de salud pública. </a:t>
            </a:r>
          </a:p>
          <a:p>
            <a:pPr marL="342900" indent="-342900" defTabSz="711182">
              <a:spcBef>
                <a:spcPct val="0"/>
              </a:spcBef>
              <a:spcAft>
                <a:spcPct val="35000"/>
              </a:spcAft>
              <a:buFont typeface="+mj-lt"/>
              <a:buAutoNum type="arabicPeriod"/>
            </a:pPr>
            <a:r>
              <a:rPr lang="es-MX" sz="2200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Evaluar </a:t>
            </a:r>
            <a:r>
              <a:rPr lang="es-MX" sz="22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intervenciones</a:t>
            </a:r>
            <a:r>
              <a:rPr lang="es-MX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proyectos, programas y políticas basadas en evidencia en salud pública que incidan en la salud humana, animal y/o ambiental.</a:t>
            </a:r>
          </a:p>
          <a:p>
            <a:pPr marL="342900" indent="-342900" defTabSz="711182">
              <a:spcBef>
                <a:spcPct val="0"/>
              </a:spcBef>
              <a:spcAft>
                <a:spcPct val="35000"/>
              </a:spcAft>
              <a:buFont typeface="+mj-lt"/>
              <a:buAutoNum type="arabicPeriod"/>
            </a:pPr>
            <a:r>
              <a:rPr lang="es-MX" sz="2200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Implementar </a:t>
            </a:r>
            <a:r>
              <a:rPr lang="es-MX" sz="22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estrategias innovadoras de comunicación </a:t>
            </a:r>
            <a:r>
              <a:rPr lang="es-MX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dirigidas a diferentes audiencias para promover la salud pública.</a:t>
            </a:r>
          </a:p>
          <a:p>
            <a:pPr marL="342900" indent="-342900" defTabSz="711182">
              <a:spcBef>
                <a:spcPct val="0"/>
              </a:spcBef>
              <a:spcAft>
                <a:spcPct val="35000"/>
              </a:spcAft>
              <a:buFont typeface="+mj-lt"/>
              <a:buAutoNum type="arabicPeriod"/>
            </a:pPr>
            <a:r>
              <a:rPr lang="es-MX" sz="22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Aplicar elementos de liderazgo </a:t>
            </a:r>
            <a:r>
              <a:rPr lang="es-MX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 múltiples niveles de acción en la política pública, entornos organizativos y entornos comunitarios, para promover la salud humana, animal y/o ambiental, con un enfoque </a:t>
            </a:r>
            <a:r>
              <a:rPr lang="es-MX" sz="2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integral, siguiendo los </a:t>
            </a:r>
            <a:r>
              <a:rPr lang="es-MX" sz="2200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principios éticos, de equidad </a:t>
            </a:r>
            <a:r>
              <a:rPr lang="es-MX" sz="2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</a:t>
            </a:r>
            <a:r>
              <a:rPr lang="es-MX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género y de derechos humanos</a:t>
            </a:r>
            <a:r>
              <a:rPr lang="es-MX" sz="2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s-ES_tradnl" sz="2200" dirty="0"/>
          </a:p>
        </p:txBody>
      </p:sp>
    </p:spTree>
    <p:extLst>
      <p:ext uri="{BB962C8B-B14F-4D97-AF65-F5344CB8AC3E}">
        <p14:creationId xmlns:p14="http://schemas.microsoft.com/office/powerpoint/2010/main" val="3677760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0C2F18-8E2E-9E42-A001-5A2B5D4C4C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Competencias específicas del área de concentración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82643A-82A2-B049-915B-FFF870384E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/>
              <a:t>NA</a:t>
            </a:r>
          </a:p>
        </p:txBody>
      </p:sp>
    </p:spTree>
    <p:extLst>
      <p:ext uri="{BB962C8B-B14F-4D97-AF65-F5344CB8AC3E}">
        <p14:creationId xmlns:p14="http://schemas.microsoft.com/office/powerpoint/2010/main" val="2751011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CC6496E1-7EDD-4E4E-83B6-8FF250FB91B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40453992"/>
              </p:ext>
            </p:extLst>
          </p:nvPr>
        </p:nvGraphicFramePr>
        <p:xfrm>
          <a:off x="237744" y="94854"/>
          <a:ext cx="11859769" cy="62611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85779">
                  <a:extLst>
                    <a:ext uri="{9D8B030D-6E8A-4147-A177-3AD203B41FA5}">
                      <a16:colId xmlns:a16="http://schemas.microsoft.com/office/drawing/2014/main" val="957476774"/>
                    </a:ext>
                  </a:extLst>
                </a:gridCol>
                <a:gridCol w="2283970">
                  <a:extLst>
                    <a:ext uri="{9D8B030D-6E8A-4147-A177-3AD203B41FA5}">
                      <a16:colId xmlns:a16="http://schemas.microsoft.com/office/drawing/2014/main" val="3374847469"/>
                    </a:ext>
                  </a:extLst>
                </a:gridCol>
                <a:gridCol w="4990020">
                  <a:extLst>
                    <a:ext uri="{9D8B030D-6E8A-4147-A177-3AD203B41FA5}">
                      <a16:colId xmlns:a16="http://schemas.microsoft.com/office/drawing/2014/main" val="212678655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ES" sz="1600" dirty="0"/>
                        <a:t>Competencias de egreso</a:t>
                      </a:r>
                      <a:endParaRPr lang="es-MX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 dirty="0"/>
                        <a:t>UD1</a:t>
                      </a:r>
                      <a:endParaRPr lang="es-MX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 dirty="0"/>
                        <a:t>Competencias de UD</a:t>
                      </a:r>
                      <a:endParaRPr lang="es-MX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687053"/>
                  </a:ext>
                </a:extLst>
              </a:tr>
              <a:tr h="370840">
                <a:tc rowSpan="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dirty="0"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 </a:t>
                      </a:r>
                      <a:r>
                        <a:rPr lang="es-MX" sz="16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Evaluar la situación de salud desde un enfoque global con perspectiva transdisciplinaria, interinstitucional e intersectorial para la mejora de la salud comunitaria y/o planetaria.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600" dirty="0"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ES" sz="1600" b="0" kern="1200" dirty="0" smtClean="0">
                          <a:solidFill>
                            <a:schemeClr val="accent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Panorama de la salud pública en México y el mundo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s-MX" sz="1600" b="0" i="0" u="none" strike="noStrike" kern="1200" baseline="0" dirty="0" smtClean="0">
                        <a:solidFill>
                          <a:schemeClr val="accent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s-MX" sz="1600" b="0" i="0" u="none" strike="noStrike" kern="1200" baseline="0" dirty="0" smtClean="0">
                        <a:solidFill>
                          <a:schemeClr val="accent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s-MX" sz="1600" b="0" i="0" u="none" strike="noStrike" kern="1200" baseline="0" dirty="0" smtClean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rPr>
                        <a:t>Ecosistemas </a:t>
                      </a:r>
                      <a:r>
                        <a:rPr lang="es-MX" sz="1600" b="0" i="0" u="none" strike="noStrike" kern="1200" baseline="0" dirty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rPr>
                        <a:t>y Salud Humana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ES" sz="16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Entender la necesidad de un enfoque holístico en el diseño, operación y evaluación de investigaciones e intervenciones en salud pública. </a:t>
                      </a:r>
                      <a:endParaRPr lang="es-ES" sz="16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s-MX" sz="16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s-MX" sz="16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MX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Abordar las prioridades en salud poblacional desde la perspectiva de los desafíos conceptuales, técnicos y operativos de las políticas y programas de salud pública.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s-ES" sz="16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8425485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100" dirty="0"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s-ES" sz="1600" b="0" kern="1200" dirty="0">
                          <a:solidFill>
                            <a:schemeClr val="accent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Salud global</a:t>
                      </a:r>
                      <a:endParaRPr lang="es-MX" sz="1600" b="0" dirty="0">
                        <a:solidFill>
                          <a:schemeClr val="accent2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Comprender el modo en que la interdependencia de las condiciones políticas, sociales, económicas y ambientales, así como la interacción de organismos a nivel global inciden en los problemas de salud pública y su atención.</a:t>
                      </a:r>
                      <a:endParaRPr lang="es-MX" sz="16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198092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100" dirty="0"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s-ES" sz="1600" dirty="0">
                          <a:solidFill>
                            <a:schemeClr val="accent2"/>
                          </a:solidFill>
                          <a:latin typeface="+mn-lt"/>
                        </a:rPr>
                        <a:t>Determinantes sociales, biológicos y ambientales de SP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16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Abordar de forma integral los problemas de salud pública, a través del análisis y la interacción de los determinantes sociales, biológicos y ambientales.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26229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100" dirty="0"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s-ES" sz="1600" b="0" kern="1200" dirty="0" smtClean="0">
                          <a:solidFill>
                            <a:schemeClr val="accent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Sistemas </a:t>
                      </a:r>
                      <a:r>
                        <a:rPr lang="es-ES" sz="1600" b="0" kern="1200" dirty="0" smtClean="0">
                          <a:solidFill>
                            <a:schemeClr val="accent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 Salud</a:t>
                      </a:r>
                      <a:endParaRPr lang="es-MX" sz="1050" b="0" dirty="0">
                        <a:solidFill>
                          <a:schemeClr val="accent2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Reconocer </a:t>
                      </a:r>
                      <a:r>
                        <a:rPr lang="es-MX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las</a:t>
                      </a:r>
                      <a:r>
                        <a:rPr lang="es-MX" sz="16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interacciones dinámicas de los sistemas de salud y los factores organizacionales y del entorno que afectan la organización y el desempeño de los sistemas y servicios de salud.</a:t>
                      </a:r>
                      <a:endParaRPr lang="es-MX" sz="16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s-MX" sz="105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96241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40457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CC6496E1-7EDD-4E4E-83B6-8FF250FB91B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20399420"/>
              </p:ext>
            </p:extLst>
          </p:nvPr>
        </p:nvGraphicFramePr>
        <p:xfrm>
          <a:off x="55657" y="90615"/>
          <a:ext cx="12074121" cy="66248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9694">
                  <a:extLst>
                    <a:ext uri="{9D8B030D-6E8A-4147-A177-3AD203B41FA5}">
                      <a16:colId xmlns:a16="http://schemas.microsoft.com/office/drawing/2014/main" val="957476774"/>
                    </a:ext>
                  </a:extLst>
                </a:gridCol>
                <a:gridCol w="3607189">
                  <a:extLst>
                    <a:ext uri="{9D8B030D-6E8A-4147-A177-3AD203B41FA5}">
                      <a16:colId xmlns:a16="http://schemas.microsoft.com/office/drawing/2014/main" val="3374847469"/>
                    </a:ext>
                  </a:extLst>
                </a:gridCol>
                <a:gridCol w="7037238">
                  <a:extLst>
                    <a:ext uri="{9D8B030D-6E8A-4147-A177-3AD203B41FA5}">
                      <a16:colId xmlns:a16="http://schemas.microsoft.com/office/drawing/2014/main" val="2126786552"/>
                    </a:ext>
                  </a:extLst>
                </a:gridCol>
              </a:tblGrid>
              <a:tr h="273048">
                <a:tc>
                  <a:txBody>
                    <a:bodyPr/>
                    <a:lstStyle/>
                    <a:p>
                      <a:r>
                        <a:rPr lang="es-ES" sz="1200" dirty="0"/>
                        <a:t>Competencias de egreso</a:t>
                      </a:r>
                      <a:endParaRPr lang="es-MX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/>
                        <a:t>UD1</a:t>
                      </a:r>
                      <a:endParaRPr lang="es-MX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/>
                        <a:t>Competencias de UD</a:t>
                      </a:r>
                      <a:endParaRPr lang="es-MX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687053"/>
                  </a:ext>
                </a:extLst>
              </a:tr>
              <a:tr h="551504">
                <a:tc rowSpan="9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dirty="0"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 </a:t>
                      </a:r>
                      <a:r>
                        <a:rPr lang="es-MX" sz="12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Desarrollar métodos y herramientas innovadoras de planificación, implementación y evaluación de estrategias para la instrumentación de las Funciones Esenciales de la Salud Pública (FESP).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s-ES" sz="1200" b="0" kern="1200" dirty="0">
                          <a:solidFill>
                            <a:schemeClr val="accent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Práctica de las Funciones Esenciales de la Salud Pública</a:t>
                      </a:r>
                      <a:endParaRPr lang="es-ES" sz="1200" b="0" dirty="0">
                        <a:solidFill>
                          <a:schemeClr val="accent2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s-E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Reconocer la aplicación de las Funciones Esenciales de Salud Pública en la gestión, toma de decisiones y la atención de las situaciones de salud humana, animal y ambiental.</a:t>
                      </a:r>
                      <a:endParaRPr lang="es-MX" sz="12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4733186"/>
                  </a:ext>
                </a:extLst>
              </a:tr>
              <a:tr h="314192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100" dirty="0"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s-ES" sz="1200" dirty="0">
                          <a:solidFill>
                            <a:schemeClr val="accent2"/>
                          </a:solidFill>
                          <a:latin typeface="+mn-lt"/>
                        </a:rPr>
                        <a:t>Introducción a los métodos cualitativos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s-MX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Identificar los fundamentos de la metodología cualitativa en la investigación en salud. </a:t>
                      </a:r>
                      <a:endParaRPr lang="es-MX" sz="12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2508399"/>
                  </a:ext>
                </a:extLst>
              </a:tr>
              <a:tr h="392245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100" dirty="0"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ES" sz="1200" dirty="0">
                          <a:solidFill>
                            <a:schemeClr val="accent2"/>
                          </a:solidFill>
                          <a:latin typeface="+mn-lt"/>
                        </a:rPr>
                        <a:t>Introducción a la </a:t>
                      </a:r>
                      <a:r>
                        <a:rPr lang="es-ES" sz="1200" dirty="0" smtClean="0">
                          <a:solidFill>
                            <a:schemeClr val="accent2"/>
                          </a:solidFill>
                          <a:latin typeface="+mn-lt"/>
                        </a:rPr>
                        <a:t>epidemiología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s-ES" sz="1200" dirty="0" smtClean="0">
                        <a:solidFill>
                          <a:schemeClr val="accent2"/>
                        </a:solidFill>
                        <a:latin typeface="+mn-lt"/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s-ES" sz="1200" dirty="0" smtClean="0">
                        <a:solidFill>
                          <a:schemeClr val="accent2"/>
                        </a:solidFill>
                        <a:latin typeface="+mn-lt"/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s-ES" sz="1200" dirty="0" smtClean="0">
                        <a:solidFill>
                          <a:schemeClr val="accent2"/>
                        </a:solidFill>
                        <a:latin typeface="+mn-lt"/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ES" sz="1200" dirty="0" smtClean="0">
                          <a:solidFill>
                            <a:schemeClr val="accent2"/>
                          </a:solidFill>
                        </a:rPr>
                        <a:t>Bioestadística I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s-ES" sz="1200" dirty="0" smtClean="0">
                        <a:solidFill>
                          <a:schemeClr val="accent2"/>
                        </a:solidFill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s-ES" sz="1200" dirty="0" smtClean="0">
                        <a:solidFill>
                          <a:schemeClr val="accent2"/>
                        </a:solidFill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s-ES" sz="1200" dirty="0" smtClean="0">
                        <a:solidFill>
                          <a:schemeClr val="accent2"/>
                        </a:solidFill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s-ES" sz="1200" dirty="0" smtClean="0">
                        <a:solidFill>
                          <a:schemeClr val="accent2"/>
                        </a:solidFill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ES" sz="1200" b="0" kern="1200" dirty="0" smtClean="0">
                          <a:solidFill>
                            <a:schemeClr val="accent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Ética en la práctica de la salud pública y la investigación</a:t>
                      </a:r>
                      <a:endParaRPr lang="es-MX" sz="1200" dirty="0">
                        <a:solidFill>
                          <a:schemeClr val="accent2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s-MX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Aplicar el método y las herramientas epidemiológicas, para la identificación, descripción y análisis de los problemas de salud y sus determinantes a nivel poblacional a través de medidas de frecuencia, </a:t>
                      </a:r>
                      <a:r>
                        <a:rPr lang="es-MX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asociación </a:t>
                      </a:r>
                      <a:r>
                        <a:rPr lang="es-MX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y diseños epidemiológicos, con enfoque de derechos humanos y perspectiva social.</a:t>
                      </a:r>
                      <a:r>
                        <a:rPr lang="es-ES_tradnl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lang="es-E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es-ES" sz="1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es-ES" sz="1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s-E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• Interpretar la función de la bioestadística, en términos inferenciales, para la práctica y la investigación en salud pública.</a:t>
                      </a:r>
                    </a:p>
                    <a:p>
                      <a:r>
                        <a:rPr lang="es-E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• Aplicar los modelos de regresión lineal, logístico y </a:t>
                      </a:r>
                      <a:r>
                        <a:rPr lang="es-ES" sz="12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Poisson</a:t>
                      </a:r>
                      <a:r>
                        <a:rPr lang="es-E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para la inferencia de asociaciones entre variables relevantes en la práctica e investigación en salud pública.</a:t>
                      </a:r>
                    </a:p>
                    <a:p>
                      <a:endParaRPr lang="es-ES" sz="1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s-MX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Comprender los diferentes enfoques, corrientes de pensamiento y principales modelos conceptuales que se han desarrollado para el estudio de la salud pública.</a:t>
                      </a:r>
                      <a:endParaRPr lang="es-ES" sz="1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7860115"/>
                  </a:ext>
                </a:extLst>
              </a:tr>
              <a:tr h="314192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100" dirty="0"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ES" sz="1200" dirty="0">
                          <a:solidFill>
                            <a:schemeClr val="accent2"/>
                          </a:solidFill>
                          <a:latin typeface="+mn-lt"/>
                        </a:rPr>
                        <a:t>Diseño y evaluación de programas</a:t>
                      </a:r>
                      <a:endParaRPr lang="es-MX" sz="1200" dirty="0">
                        <a:solidFill>
                          <a:schemeClr val="accent2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s-MX" sz="1200" kern="1200" dirty="0" smtClean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Analizar la relevancia de la evaluación para informar decisiones en políticas públicas.</a:t>
                      </a:r>
                    </a:p>
                    <a:p>
                      <a:pPr marL="28575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s-MX" sz="1200" kern="1200" dirty="0" smtClean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Discutir el abordaje evaluativo que parte de la comprensión del programa para proponer las preguntas de evaluación relevantes y los métodos de abordaje.</a:t>
                      </a:r>
                      <a:endParaRPr lang="es-ES" sz="1200" kern="120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0751282"/>
                  </a:ext>
                </a:extLst>
              </a:tr>
              <a:tr h="381036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100" dirty="0"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ES" sz="1200" dirty="0">
                          <a:latin typeface="+mn-lt"/>
                        </a:rPr>
                        <a:t>Evaluación de programas </a:t>
                      </a:r>
                      <a:endParaRPr lang="es-MX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1200" kern="1200" dirty="0" smtClean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Analizar los procesos de los programas y la relevancia de que se encuentre alineados con el diseño de los mismos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1200" kern="1200" dirty="0" smtClean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Identificar la diferencia entre resultados e impacto.   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1200" kern="1200" dirty="0" smtClean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Discutir las herramientas disponibles para el monitoreo de resultados y para estimar el efecto atribuible de los programas</a:t>
                      </a:r>
                      <a:r>
                        <a:rPr lang="es-ES" sz="1200" dirty="0" smtClean="0"/>
                        <a:t> </a:t>
                      </a:r>
                      <a:endParaRPr lang="es-MX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0770008"/>
                  </a:ext>
                </a:extLst>
              </a:tr>
              <a:tr h="273048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s-ES" sz="1200" dirty="0"/>
                        <a:t>Políticas y programas de la salud pública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s-ES" sz="1200" dirty="0"/>
                        <a:t>Análisis del uso de la evidencia científica para la incidencia en políticas de salud.</a:t>
                      </a:r>
                      <a:endParaRPr lang="es-MX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7471436"/>
                  </a:ext>
                </a:extLst>
              </a:tr>
              <a:tr h="314192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100" dirty="0"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s-ES" sz="1200" dirty="0"/>
                        <a:t>Investigación operativa en salud pública 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s-ES" sz="1200" dirty="0" smtClean="0"/>
                        <a:t>Por</a:t>
                      </a:r>
                      <a:r>
                        <a:rPr lang="es-ES" sz="1200" baseline="0" dirty="0" smtClean="0"/>
                        <a:t> desarrollar</a:t>
                      </a:r>
                      <a:endParaRPr lang="es-E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7962034"/>
                  </a:ext>
                </a:extLst>
              </a:tr>
              <a:tr h="324332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100" dirty="0"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s-ES" sz="1200" dirty="0" err="1">
                          <a:solidFill>
                            <a:schemeClr val="tx1"/>
                          </a:solidFill>
                        </a:rPr>
                        <a:t>UD’s</a:t>
                      </a:r>
                      <a:r>
                        <a:rPr lang="es-ES" sz="1200" dirty="0">
                          <a:solidFill>
                            <a:schemeClr val="tx1"/>
                          </a:solidFill>
                        </a:rPr>
                        <a:t> del eje curricular de Integración y evaluación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8767412"/>
                  </a:ext>
                </a:extLst>
              </a:tr>
              <a:tr h="444476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100" dirty="0"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s-ES" sz="1200" b="0" dirty="0">
                          <a:solidFill>
                            <a:schemeClr val="tx1"/>
                          </a:solidFill>
                        </a:rPr>
                        <a:t>Seminario de estudios de caso en salud pública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s-MX" sz="1200" dirty="0" smtClean="0"/>
                        <a:t>Analizar críticamente los recursos, procesos y resultados de los servicios de salud para la identificación de sus fortalezas y debilidades.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s-MX" sz="1200" dirty="0" smtClean="0"/>
                        <a:t>Elaborar propuestas de mejora para la toma de decisiones en casos críticos de políticas de salud.</a:t>
                      </a:r>
                      <a:endParaRPr lang="es-E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92428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7202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insp2020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91A7BC"/>
      </a:accent1>
      <a:accent2>
        <a:srgbClr val="3C5ACF"/>
      </a:accent2>
      <a:accent3>
        <a:srgbClr val="7C43B4"/>
      </a:accent3>
      <a:accent4>
        <a:srgbClr val="EE4846"/>
      </a:accent4>
      <a:accent5>
        <a:srgbClr val="8975C0"/>
      </a:accent5>
      <a:accent6>
        <a:srgbClr val="496582"/>
      </a:accent6>
      <a:hlink>
        <a:srgbClr val="0563C1"/>
      </a:hlink>
      <a:folHlink>
        <a:srgbClr val="954F72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5AEC412076FAF3409E51874A207A0569" ma:contentTypeVersion="0" ma:contentTypeDescription="Crear nuevo documento." ma:contentTypeScope="" ma:versionID="1d5ce6b2249ca8867d4417a497e65d9c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5b2b1fa7a59e354d7f595b773242440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C5E099A-A867-47BE-97B2-83CD5818AABF}"/>
</file>

<file path=customXml/itemProps2.xml><?xml version="1.0" encoding="utf-8"?>
<ds:datastoreItem xmlns:ds="http://schemas.openxmlformats.org/officeDocument/2006/customXml" ds:itemID="{F768A670-EB29-4460-BDDF-261C62136FC1}"/>
</file>

<file path=customXml/itemProps3.xml><?xml version="1.0" encoding="utf-8"?>
<ds:datastoreItem xmlns:ds="http://schemas.openxmlformats.org/officeDocument/2006/customXml" ds:itemID="{8F7D2C26-AA44-4187-9868-17D63F64D4FA}"/>
</file>

<file path=docProps/app.xml><?xml version="1.0" encoding="utf-8"?>
<Properties xmlns="http://schemas.openxmlformats.org/officeDocument/2006/extended-properties" xmlns:vt="http://schemas.openxmlformats.org/officeDocument/2006/docPropsVTypes">
  <TotalTime>3215</TotalTime>
  <Words>2794</Words>
  <Application>Microsoft Office PowerPoint</Application>
  <PresentationFormat>Panorámica</PresentationFormat>
  <Paragraphs>228</Paragraphs>
  <Slides>16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6" baseType="lpstr">
      <vt:lpstr>Arial</vt:lpstr>
      <vt:lpstr>Arial Narrow</vt:lpstr>
      <vt:lpstr>Calibri</vt:lpstr>
      <vt:lpstr>Franklin Gothic Book</vt:lpstr>
      <vt:lpstr>Franklin Gothic Medium</vt:lpstr>
      <vt:lpstr>Franklin Gothic Medium Cond</vt:lpstr>
      <vt:lpstr>Lato</vt:lpstr>
      <vt:lpstr>Times New Roman</vt:lpstr>
      <vt:lpstr>Wingdings</vt:lpstr>
      <vt:lpstr>Office Theme</vt:lpstr>
      <vt:lpstr>Reestructura curricular de los programas de la ESPM</vt:lpstr>
      <vt:lpstr>Contenido</vt:lpstr>
      <vt:lpstr>Objetivo de formación del programa </vt:lpstr>
      <vt:lpstr>Perfil de ingreso  Competencias de Ingreso</vt:lpstr>
      <vt:lpstr>Perfil de egreso</vt:lpstr>
      <vt:lpstr>Competencias de egreso (profesionales)</vt:lpstr>
      <vt:lpstr>Competencias específicas del área de concentración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paola ng</dc:creator>
  <cp:lastModifiedBy>Angelica Angeles Llerenas</cp:lastModifiedBy>
  <cp:revision>94</cp:revision>
  <dcterms:created xsi:type="dcterms:W3CDTF">2021-01-22T21:37:47Z</dcterms:created>
  <dcterms:modified xsi:type="dcterms:W3CDTF">2022-11-10T20:46:54Z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0x0101005AEC412076FAF3409E51874A207A0569</vt:lpwstr>
  </property>
</Properties>
</file>