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2" r:id="rId4"/>
    <p:sldId id="285" r:id="rId5"/>
    <p:sldId id="257" r:id="rId6"/>
    <p:sldId id="258" r:id="rId7"/>
    <p:sldId id="287" r:id="rId8"/>
    <p:sldId id="291" r:id="rId9"/>
    <p:sldId id="288" r:id="rId10"/>
    <p:sldId id="290" r:id="rId11"/>
    <p:sldId id="263" r:id="rId12"/>
  </p:sldIdLst>
  <p:sldSz cx="12192000" cy="6858000"/>
  <p:notesSz cx="7053263" cy="93091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/>
    <p:restoredTop sz="72542" autoAdjust="0"/>
  </p:normalViewPr>
  <p:slideViewPr>
    <p:cSldViewPr snapToGrid="0" snapToObjects="1" showGuides="1">
      <p:cViewPr varScale="1">
        <p:scale>
          <a:sx n="52" d="100"/>
          <a:sy n="52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F8A3F04-8FCB-4F70-BE63-F2A4827FC6E3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17FD788-1C0D-4F07-8DB2-94EAF8E92C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866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991C972-0F1B-490D-A5BC-FD4C85AAE08E}" type="datetimeFigureOut">
              <a:rPr lang="es-MX" smtClean="0"/>
              <a:t>11/11/2022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F04C170-B31F-448F-9795-3FCE1C1E37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232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11/11/2022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_tradnl" dirty="0"/>
              <a:t>Maestría en Salud Pública en Salud Ambiental</a:t>
            </a:r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83"/>
            <a:ext cx="10515600" cy="686435"/>
          </a:xfrm>
        </p:spPr>
        <p:txBody>
          <a:bodyPr>
            <a:noAutofit/>
          </a:bodyPr>
          <a:lstStyle/>
          <a:p>
            <a:r>
              <a:rPr lang="es-ES_tradnl" sz="2400" dirty="0"/>
              <a:t>Unidades didácticas del área de concentración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315223"/>
              </p:ext>
            </p:extLst>
          </p:nvPr>
        </p:nvGraphicFramePr>
        <p:xfrm>
          <a:off x="670248" y="621421"/>
          <a:ext cx="10918371" cy="6138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457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577794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70112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/>
                        <a:t>4.</a:t>
                      </a:r>
                      <a:r>
                        <a:rPr lang="es-MX" sz="2400" baseline="0" dirty="0"/>
                        <a:t> </a:t>
                      </a:r>
                      <a:r>
                        <a:rPr lang="es-MX" sz="2400" dirty="0"/>
                        <a:t>Promover la participación de la población para mejorar las condiciones ambientales, dirigida a la generación de entornos y comunidades saludables</a:t>
                      </a:r>
                    </a:p>
                    <a:p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Ambiente y salud pública 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Proponer estrategias de promoción de salud ambiental para generar entornos saludables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625149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PT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intervenciones participativas que incidan en los factores ambientales para contribuir </a:t>
                      </a:r>
                      <a:r>
                        <a:rPr lang="es-MX" sz="2400" dirty="0"/>
                        <a:t>al mejoramiento y mantenimiento de la salud.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77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5. Participar en el diseño de propuestas de evaluación de programas y políticas de salud ambiental con base en modelos teóricos actuales.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0" i="0" dirty="0">
                          <a:solidFill>
                            <a:schemeClr val="tx1"/>
                          </a:solidFill>
                        </a:rPr>
                        <a:t>Legislación y gestión ambiental en salud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los diseños de evaluación de políticas públicas dirigidas a hacer efectivos los derechos a la protección a la salud y a un medio ambiente sano.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501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78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: </a:t>
            </a:r>
            <a:r>
              <a:rPr lang="en-US" dirty="0" err="1"/>
              <a:t>competencias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egreso</a:t>
            </a:r>
            <a:r>
              <a:rPr lang="en-US" dirty="0"/>
              <a:t> :</a:t>
            </a:r>
            <a:r>
              <a:rPr lang="en-US" dirty="0" err="1"/>
              <a:t>comptencias</a:t>
            </a:r>
            <a:r>
              <a:rPr lang="en-US"/>
              <a:t> </a:t>
            </a:r>
            <a:endParaRPr lang="en-US" dirty="0"/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específicas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concencentración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Unidades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didácticas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concentración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/ UD’s)</a:t>
            </a:r>
          </a:p>
          <a:p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54A9-90E4-47D3-8C9A-6684D432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formación del programa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0721B-BF70-49DA-B799-A3A59D4F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sz="2800" dirty="0"/>
              <a:t>Formar profesionales en Salud Pública en Salud Ambiental que sean capaces de analizar factores ambientales para contribuir al diseño de planes y programas de promoción, prevención, atención y control, dirigidos a la generación de entornos y comunidades saludables, desde una perspectiva </a:t>
            </a:r>
            <a:r>
              <a:rPr lang="es-MX" dirty="0"/>
              <a:t>participativa, </a:t>
            </a:r>
            <a:r>
              <a:rPr lang="es-MX" sz="2800" dirty="0"/>
              <a:t>bajo un enfoque de justicia ambiental y salud global.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sz="2100" dirty="0"/>
              <a:t>*</a:t>
            </a:r>
            <a:r>
              <a:rPr lang="es-MX" sz="2100" b="1" dirty="0"/>
              <a:t>justicia ambiental</a:t>
            </a:r>
            <a:r>
              <a:rPr lang="es-MX" sz="2100" dirty="0"/>
              <a:t>: </a:t>
            </a:r>
            <a:r>
              <a:rPr lang="es-MX" sz="21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La </a:t>
            </a:r>
            <a:r>
              <a:rPr lang="es-MX" sz="21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distribución equitativa de las cargas y beneficios </a:t>
            </a:r>
            <a:r>
              <a:rPr lang="es-MX" sz="21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ambientales entre todas las personas de la sociedad, con </a:t>
            </a:r>
            <a:r>
              <a:rPr lang="es-MX" sz="21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enfoque de genero </a:t>
            </a:r>
            <a:r>
              <a:rPr lang="es-MX" sz="21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y considerando el mismo grado de protección contra los peligros ambientales y el acceso equitativo al proceso de toma de decisiones dirigidas a contar con entornos saludables para vivir, aprender y trabajar. (EPA, 2022, Ley Marco Cambio Climático)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13DA9CF-8DA2-D665-B05A-E2F547D0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645"/>
            <a:ext cx="11117211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al proceso de toma de decisiones para tener un entorno saludable en el que vivir, aprender y trabajar.</a:t>
            </a:r>
            <a:r>
              <a:rPr kumimoji="0" lang="es-E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498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dirty="0"/>
              <a:t>Perfil de ingreso - Competencias de Ingreso</a:t>
            </a:r>
            <a:endParaRPr lang="es-MX" sz="32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599298"/>
              </p:ext>
            </p:extLst>
          </p:nvPr>
        </p:nvGraphicFramePr>
        <p:xfrm>
          <a:off x="653143" y="504624"/>
          <a:ext cx="11103427" cy="5710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605">
                  <a:extLst>
                    <a:ext uri="{9D8B030D-6E8A-4147-A177-3AD203B41FA5}">
                      <a16:colId xmlns:a16="http://schemas.microsoft.com/office/drawing/2014/main" val="1370028601"/>
                    </a:ext>
                  </a:extLst>
                </a:gridCol>
                <a:gridCol w="4076042">
                  <a:extLst>
                    <a:ext uri="{9D8B030D-6E8A-4147-A177-3AD203B41FA5}">
                      <a16:colId xmlns:a16="http://schemas.microsoft.com/office/drawing/2014/main" val="1014568504"/>
                    </a:ext>
                  </a:extLst>
                </a:gridCol>
                <a:gridCol w="2558401">
                  <a:extLst>
                    <a:ext uri="{9D8B030D-6E8A-4147-A177-3AD203B41FA5}">
                      <a16:colId xmlns:a16="http://schemas.microsoft.com/office/drawing/2014/main" val="836710252"/>
                    </a:ext>
                  </a:extLst>
                </a:gridCol>
                <a:gridCol w="3341379">
                  <a:extLst>
                    <a:ext uri="{9D8B030D-6E8A-4147-A177-3AD203B41FA5}">
                      <a16:colId xmlns:a16="http://schemas.microsoft.com/office/drawing/2014/main" val="1686707595"/>
                    </a:ext>
                  </a:extLst>
                </a:gridCol>
              </a:tblGrid>
              <a:tr h="424418">
                <a:tc>
                  <a:txBody>
                    <a:bodyPr/>
                    <a:lstStyle/>
                    <a:p>
                      <a:endParaRPr lang="es-MX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59" marR="56059" marT="28030" marB="2803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Conocimientos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59" marR="56059" marT="28030" marB="2803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Habilidades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59" marR="56059" marT="28030" marB="2803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</a:rPr>
                        <a:t>Actitudes</a:t>
                      </a:r>
                      <a:endParaRPr lang="es-MX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59" marR="56059" marT="28030" marB="28030"/>
                </a:tc>
                <a:extLst>
                  <a:ext uri="{0D108BD9-81ED-4DB2-BD59-A6C34878D82A}">
                    <a16:rowId xmlns:a16="http://schemas.microsoft.com/office/drawing/2014/main" val="46438114"/>
                  </a:ext>
                </a:extLst>
              </a:tr>
              <a:tr h="230398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Perfil de ingreso </a:t>
                      </a:r>
                      <a:br>
                        <a:rPr lang="es-E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s-ES" sz="1600" dirty="0" err="1">
                          <a:solidFill>
                            <a:schemeClr val="tx1"/>
                          </a:solidFill>
                        </a:rPr>
                        <a:t>Compe-tencias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 de Ingreso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059" marR="56059" marT="28030" marB="28030" anchor="ctr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s-MX" sz="1600" dirty="0"/>
                        <a:t>Que tengan conocimientos en temas afines a la salud ambiental como: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/>
                        <a:t>ciencias de la salud,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/>
                        <a:t>ciencias sociales y humanidades,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/>
                        <a:t>ciencias biológicas,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/>
                        <a:t>ciencias ambientales, entre otros.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s-MX" sz="1600" dirty="0"/>
                        <a:t>Que estén interesados en el vínculo entre ambiente y la salud pública.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9" marR="56059" marT="28030" marB="2803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600" dirty="0"/>
                        <a:t>Comunicación escrita y verbal,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600" dirty="0"/>
                        <a:t>uso de TIC para buscar, generar y compartir información,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600" dirty="0"/>
                        <a:t>capacidad analítica y compresión del idioma inglés.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9" marR="56059" marT="28030" marB="28030"/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s-MX" sz="1600" dirty="0"/>
                        <a:t>Motivación para trabajar con la comunidad,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s-MX" sz="1600" dirty="0"/>
                        <a:t>interés en la solución práctica de problemas de salud derivados por la degradación y contaminación ambiental,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  <a:defRPr/>
                      </a:pPr>
                      <a:r>
                        <a:rPr lang="es-MX" sz="1600" dirty="0"/>
                        <a:t>trabajo en equipo.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9" marR="56059" marT="28030" marB="28030"/>
                </a:tc>
                <a:extLst>
                  <a:ext uri="{0D108BD9-81ED-4DB2-BD59-A6C34878D82A}">
                    <a16:rowId xmlns:a16="http://schemas.microsoft.com/office/drawing/2014/main" val="1203790497"/>
                  </a:ext>
                </a:extLst>
              </a:tr>
              <a:tr h="2303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Medios de verificación (requisitos)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059" marR="56059" marT="28030" marB="2803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419" sz="1600" dirty="0">
                          <a:effectLst/>
                        </a:rPr>
                        <a:t>Título</a:t>
                      </a:r>
                      <a:r>
                        <a:rPr lang="es-MX" sz="1600" dirty="0">
                          <a:effectLst/>
                        </a:rPr>
                        <a:t> de licenciatura.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Boleta de calificaciones o certificado universitario con promedio ≥ 8.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Currículum vitae.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ES" sz="1600" dirty="0">
                          <a:effectLst/>
                        </a:rPr>
                        <a:t>Examen </a:t>
                      </a:r>
                      <a:r>
                        <a:rPr lang="es-MX" sz="1600" dirty="0">
                          <a:effectLst/>
                        </a:rPr>
                        <a:t>CENEVAL o EXANI-III ≥980 puntos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Examen de matemáticas ≥ 7.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600" dirty="0">
                          <a:effectLst/>
                        </a:rPr>
                        <a:t>Dos entrevistas por profesores del Colegio de SA, con evaluación MR o R. En donde se explore el interés en el vínculo entre ambiente y salud.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600" dirty="0">
                          <a:effectLst/>
                        </a:rPr>
                        <a:t>Carta de exposición de motivos del postulante.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9" marR="56059" marT="28030" marB="2803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Carta de exposición de motivos del postulante.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1600" dirty="0">
                          <a:effectLst/>
                        </a:rPr>
                        <a:t>Demostrar un nivel de inglés A2 de acuerdo al Marco Común Europeo de las Lenguas.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escrito ≥  5 puntos</a:t>
                      </a:r>
                    </a:p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s-MX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059" marR="56059" marT="28030" marB="28030"/>
                </a:tc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s-MX" sz="1600" dirty="0">
                          <a:effectLst/>
                        </a:rPr>
                        <a:t>Carta de exposición de motivos del postulante. 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s-MX" sz="1600" dirty="0">
                          <a:effectLst/>
                        </a:rPr>
                        <a:t>Dos entrevistas por profesores del Colegio de Salud Ambiental, con evaluación muy recomendable o recomendable.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9" marR="56059" marT="28030" marB="28030"/>
                </a:tc>
                <a:extLst>
                  <a:ext uri="{0D108BD9-81ED-4DB2-BD59-A6C34878D82A}">
                    <a16:rowId xmlns:a16="http://schemas.microsoft.com/office/drawing/2014/main" val="2712215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71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Perfil de egreso</a:t>
            </a:r>
            <a:br>
              <a:rPr lang="es-ES_tradnl" dirty="0"/>
            </a:br>
            <a:r>
              <a:rPr lang="es-ES_tradnl" dirty="0"/>
              <a:t>Competencias de Egreso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800" dirty="0"/>
              <a:t>El/La egresado(a) del programa de MSP-SA contará con los conocimientos, habilidades y aptitudes para:</a:t>
            </a:r>
          </a:p>
          <a:p>
            <a:pPr marL="0" indent="0">
              <a:buNone/>
            </a:pPr>
            <a:r>
              <a:rPr lang="es-MX" sz="2800" dirty="0"/>
              <a:t>Participar en el diseño, ejecución y evaluación de acciones de programas de prevención, atención y capacitación relacionados con factores ambientales, que coadyuven al mejoramiento y mantenimiento de la salud, a la toma de decisiones y al diseño y establecimiento de políticas relacionadas con salud y ambiente, desde una perspectiva participativa, bajo un enfoque de justicia ambiental y salud global.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776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Competencias específicas del área de concentración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643A-82A2-B049-915B-FFF870384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s-MX" dirty="0"/>
              <a:t>Evaluar factores y riesgos ambientales que afectan la salud de la población para su prevención, atención y control, bajo un enfoque de justicia ambiental.</a:t>
            </a:r>
          </a:p>
          <a:p>
            <a:pPr marL="514350" indent="-514350">
              <a:buAutoNum type="arabicPeriod"/>
            </a:pPr>
            <a:r>
              <a:rPr lang="es-MX" dirty="0"/>
              <a:t>Analizar la aplicación y actualización de leyes, reglamentos y normas sanitarias y ambientales para la prevención y protección de riesgos asociados al ambiente.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s-MX" dirty="0"/>
              <a:t>Proponer estrategias </a:t>
            </a:r>
            <a:r>
              <a:rPr lang="es-MX" dirty="0">
                <a:solidFill>
                  <a:schemeClr val="dk1"/>
                </a:solidFill>
              </a:rPr>
              <a:t>que permitan prevenir, controlar y/o mitigar la contaminación </a:t>
            </a:r>
            <a:r>
              <a:rPr lang="es-MX" dirty="0"/>
              <a:t>para dar solución a problemas de salud relacionados con factores ambientales.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s-MX" dirty="0"/>
              <a:t>Promover la participación de la población para mejorar las condiciones ambientales, dirigida a la generación de entornos y comunidades saludables</a:t>
            </a:r>
          </a:p>
          <a:p>
            <a:pPr marL="514350" indent="-514350">
              <a:buAutoNum type="arabicPeriod"/>
            </a:pPr>
            <a:r>
              <a:rPr lang="es-ES" dirty="0"/>
              <a:t>Participar en el diseño de propuestas de evaluación de programas e intervenciones de salud ambiental con base en modelos teóricos actuales.</a:t>
            </a:r>
            <a:endParaRPr lang="es-MX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5101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53"/>
            <a:ext cx="10515600" cy="686435"/>
          </a:xfrm>
        </p:spPr>
        <p:txBody>
          <a:bodyPr>
            <a:noAutofit/>
          </a:bodyPr>
          <a:lstStyle/>
          <a:p>
            <a:r>
              <a:rPr lang="es-ES_tradnl" sz="2400" dirty="0"/>
              <a:t>Unidades didácticas del área de concentración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547865"/>
              </p:ext>
            </p:extLst>
          </p:nvPr>
        </p:nvGraphicFramePr>
        <p:xfrm>
          <a:off x="838200" y="802183"/>
          <a:ext cx="10485120" cy="562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/>
                        <a:t>1. Evaluar factores y riesgos ambientales que afectan la salud de la población para su prevención, atención y control, bajo un enfoque de justicia ambiental.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Ambiente y salud pública </a:t>
                      </a:r>
                    </a:p>
                    <a:p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Analizar las relaciones entre la crisis ambiental y la salud de la población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Analizar los enfoques integrales para el diseño, operación y evaluación de las iniciativas en salud ambiental.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Toxicología aplicada a la salud pública</a:t>
                      </a:r>
                    </a:p>
                    <a:p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Comprender los mecanismos de afectación de los contaminantes sobre la salud humana y el ambiente.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Evaluación y manejo de riesgos ambientales en la salud humana I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Diseñar un plan de evaluación y manejo de riesgos ambientales a la salud humana  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PT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Analizar un problema de deterioro o contaminación del ambiente y su relación con la salud de la población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1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39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38"/>
            <a:ext cx="10515600" cy="686435"/>
          </a:xfrm>
        </p:spPr>
        <p:txBody>
          <a:bodyPr>
            <a:noAutofit/>
          </a:bodyPr>
          <a:lstStyle/>
          <a:p>
            <a:r>
              <a:rPr lang="es-ES_tradnl" sz="28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931013"/>
              </p:ext>
            </p:extLst>
          </p:nvPr>
        </p:nvGraphicFramePr>
        <p:xfrm>
          <a:off x="705197" y="719257"/>
          <a:ext cx="110822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083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616486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771681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sz="2400" baseline="0" dirty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tx1"/>
                          </a:solidFill>
                        </a:rPr>
                        <a:t>UD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/>
                        <a:t>2. Analizar la aplicación y actualización de leyes, reglamentos y normas sanitarias y ambientales para la prevención y protección de riesgos asociados al ambiente.</a:t>
                      </a:r>
                    </a:p>
                    <a:p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0" i="0" dirty="0">
                          <a:solidFill>
                            <a:schemeClr val="tx1"/>
                          </a:solidFill>
                        </a:rPr>
                        <a:t>Legislación y gestión ambiental en salud pública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la relación entre la salud y derecho desde la perspectiva de las determinantes ambientales y sociales de la salud.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la aplicación de leyes y normas en contextos complejos de salud ambiental.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0" i="0" dirty="0">
                          <a:solidFill>
                            <a:schemeClr val="tx1"/>
                          </a:solidFill>
                        </a:rPr>
                        <a:t>PT II</a:t>
                      </a:r>
                    </a:p>
                    <a:p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necesidades o vacíos en las leyes, reglamentos o normas sanitarias y ambientales, para la protección de la salud poblacional.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96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78"/>
            <a:ext cx="10515600" cy="686435"/>
          </a:xfrm>
        </p:spPr>
        <p:txBody>
          <a:bodyPr>
            <a:noAutofit/>
          </a:bodyPr>
          <a:lstStyle/>
          <a:p>
            <a:r>
              <a:rPr lang="es-ES_tradnl" sz="2400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033168"/>
              </p:ext>
            </p:extLst>
          </p:nvPr>
        </p:nvGraphicFramePr>
        <p:xfrm>
          <a:off x="487680" y="581025"/>
          <a:ext cx="11216640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888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64821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82954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sz="2000" baseline="0" dirty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UD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100" dirty="0"/>
                        <a:t>3. Proponer estrategias </a:t>
                      </a:r>
                      <a:r>
                        <a:rPr lang="es-MX" sz="2100" dirty="0">
                          <a:solidFill>
                            <a:schemeClr val="dk1"/>
                          </a:solidFill>
                        </a:rPr>
                        <a:t>que permitan prevenir, controlar y/o mitigar la contaminación </a:t>
                      </a:r>
                      <a:r>
                        <a:rPr lang="es-MX" sz="2100" dirty="0"/>
                        <a:t>para dar solución a problemas de salud relacionados con factores ambientales.</a:t>
                      </a:r>
                    </a:p>
                    <a:p>
                      <a:endParaRPr lang="es-MX" sz="2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Procesos básicos de medición ambiental</a:t>
                      </a:r>
                    </a:p>
                    <a:p>
                      <a:endParaRPr lang="es-MX" sz="2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Aplicar los principios fundamentales de las distintos métodos de medición en la elaboración de planes de monitoreo de los contaminantes en diferentes matrices ambientales.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Conocer soluciones actuales que incluyan programas de monitoreo preventivos y tecnologías limpias. </a:t>
                      </a:r>
                      <a:endParaRPr lang="es-MX" sz="2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100" b="0" i="0" dirty="0">
                          <a:solidFill>
                            <a:schemeClr val="tx1"/>
                          </a:solidFill>
                        </a:rPr>
                        <a:t>Legislación y gestión ambiental en salud pública</a:t>
                      </a:r>
                    </a:p>
                    <a:p>
                      <a:endParaRPr lang="es-MX" sz="2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la aplicación de leyes y normas en contextos complejos de salud ambiental.</a:t>
                      </a:r>
                    </a:p>
                    <a:p>
                      <a:endParaRPr lang="es-MX" sz="2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377666">
                <a:tc vMerge="1">
                  <a:txBody>
                    <a:bodyPr/>
                    <a:lstStyle/>
                    <a:p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100" dirty="0">
                          <a:solidFill>
                            <a:schemeClr val="tx1"/>
                          </a:solidFill>
                        </a:rPr>
                        <a:t>PT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intervenciones participativas que incidan en los factores ambientales para contribuir </a:t>
                      </a:r>
                      <a:r>
                        <a:rPr lang="es-MX" sz="2100" dirty="0"/>
                        <a:t>al mejoramiento y mantenimiento de la salud.</a:t>
                      </a:r>
                      <a:endParaRPr lang="en-US" sz="2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5200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216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362859-C393-4C08-AA8B-3A16BA9D6D81}"/>
</file>

<file path=customXml/itemProps2.xml><?xml version="1.0" encoding="utf-8"?>
<ds:datastoreItem xmlns:ds="http://schemas.openxmlformats.org/officeDocument/2006/customXml" ds:itemID="{2DD97C2E-4653-4414-95C5-6CFD9611C895}"/>
</file>

<file path=customXml/itemProps3.xml><?xml version="1.0" encoding="utf-8"?>
<ds:datastoreItem xmlns:ds="http://schemas.openxmlformats.org/officeDocument/2006/customXml" ds:itemID="{D91F45A6-8B90-48C2-B63E-EBFB18206206}"/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1173</Words>
  <Application>Microsoft Office PowerPoint</Application>
  <PresentationFormat>Panorámica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Calibri</vt:lpstr>
      <vt:lpstr>Franklin Gothic Book</vt:lpstr>
      <vt:lpstr>Franklin Gothic Medium</vt:lpstr>
      <vt:lpstr>Franklin Gothic Medium Cond</vt:lpstr>
      <vt:lpstr>inherit</vt:lpstr>
      <vt:lpstr>Times New Roman</vt:lpstr>
      <vt:lpstr>Verdana</vt:lpstr>
      <vt:lpstr>Wingdings</vt:lpstr>
      <vt:lpstr>Office Theme</vt:lpstr>
      <vt:lpstr>Reestructura curricular de los programas de la ESPM</vt:lpstr>
      <vt:lpstr>Contenido</vt:lpstr>
      <vt:lpstr>Objetivo de formación del programa </vt:lpstr>
      <vt:lpstr>Perfil de ingreso - Competencias de Ingreso</vt:lpstr>
      <vt:lpstr>Perfil de egreso Competencias de Egreso</vt:lpstr>
      <vt:lpstr>Competencias específicas del área de concentración </vt:lpstr>
      <vt:lpstr>Unidades didácticas del área de concentración </vt:lpstr>
      <vt:lpstr>Unidades didácticas del área de concentración</vt:lpstr>
      <vt:lpstr>Unidades didácticas del área de concentración</vt:lpstr>
      <vt:lpstr>Unidades didácticas del área de concentración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Marlene Cortez Lugo</cp:lastModifiedBy>
  <cp:revision>72</cp:revision>
  <cp:lastPrinted>2022-11-08T22:15:44Z</cp:lastPrinted>
  <dcterms:created xsi:type="dcterms:W3CDTF">2021-01-22T21:37:47Z</dcterms:created>
  <dcterms:modified xsi:type="dcterms:W3CDTF">2022-11-11T23:31:15Z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