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2" r:id="rId4"/>
    <p:sldId id="264" r:id="rId5"/>
    <p:sldId id="271" r:id="rId6"/>
    <p:sldId id="258" r:id="rId7"/>
    <p:sldId id="273" r:id="rId8"/>
    <p:sldId id="277" r:id="rId9"/>
    <p:sldId id="276" r:id="rId10"/>
    <p:sldId id="275" r:id="rId11"/>
    <p:sldId id="278" r:id="rId12"/>
    <p:sldId id="279" r:id="rId13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3" autoAdjust="0"/>
    <p:restoredTop sz="94704"/>
  </p:normalViewPr>
  <p:slideViewPr>
    <p:cSldViewPr snapToGrid="0" snapToObjects="1" showGuides="1">
      <p:cViewPr varScale="1">
        <p:scale>
          <a:sx n="102" d="100"/>
          <a:sy n="102" d="100"/>
        </p:scale>
        <p:origin x="6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8D8A-E89F-4B92-ACD2-D8BBD5E5D66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AC29-3EE8-4580-AB17-9116534C76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517" y="5707824"/>
            <a:ext cx="6893315" cy="423424"/>
          </a:xfrm>
        </p:spPr>
        <p:txBody>
          <a:bodyPr>
            <a:noAutofit/>
          </a:bodyPr>
          <a:lstStyle/>
          <a:p>
            <a:pPr algn="ctr"/>
            <a:r>
              <a:rPr lang="es-ES_tradnl" sz="4400" b="1" dirty="0"/>
              <a:t>MSP en Envejecimiento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74" y="147924"/>
            <a:ext cx="11241610" cy="686435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/>
              <a:t>Contribución de las Unidades Didácticas a las competencias específicas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655734"/>
              </p:ext>
            </p:extLst>
          </p:nvPr>
        </p:nvGraphicFramePr>
        <p:xfrm>
          <a:off x="376780" y="1320829"/>
          <a:ext cx="11153804" cy="3808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733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13718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5273891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36448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431515">
                <a:tc rowSpan="2"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Competencia 4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Evaluar integralmente el diseño de programas sociales y de salud dirigidos a personas mayores, mediante el uso de estrategias metodológicas, que informan el proceso de implementación y cumplimiento de los objetivos de programas.</a:t>
                      </a:r>
                      <a:endParaRPr lang="es-MX" sz="18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Epidemiología y demografía del envejecimiento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Interpretar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indicadores demográficos de envejecimiento poblacional para la toma de decisiones en materia de salud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pública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1598128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Salud Pública para un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envejecimiento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saludable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</a:t>
                      </a: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planes, programas y normas existentes relativos al envejecimiento y la vejez con la finalidad de priorizar las acciones, intervenciones en salud pública para un envejecimiento 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saludable.</a:t>
                      </a:r>
                      <a:endParaRPr lang="es-MX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49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32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40" y="0"/>
            <a:ext cx="11134824" cy="686435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/>
              <a:t>Contribución de las Unidades Didácticas a las competencias específicas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745649"/>
              </p:ext>
            </p:extLst>
          </p:nvPr>
        </p:nvGraphicFramePr>
        <p:xfrm>
          <a:off x="543827" y="1333342"/>
          <a:ext cx="11022861" cy="412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113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691638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74611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2"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 5. </a:t>
                      </a:r>
                    </a:p>
                    <a:p>
                      <a:endParaRPr lang="es-MX" sz="1800" dirty="0">
                        <a:solidFill>
                          <a:srgbClr val="000000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Impulsar acciones de salud pública interdisciplinarias e intersectoriales con perspectiva global y de género para la promoción del envejecimiento saludable de la </a:t>
                      </a:r>
                      <a:r>
                        <a:rPr lang="es-MX" sz="1800" dirty="0" smtClean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población.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Salud Pública para un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envejecimiento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saludable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los retos que el envejecimiento plantea a la </a:t>
                      </a: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alud pública con evidencia </a:t>
                      </a: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científica, para favorecer un 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envejecimiento</a:t>
                      </a:r>
                      <a:r>
                        <a:rPr lang="es-MX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saludable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tomando </a:t>
                      </a: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cuenta las propuestas internacionales y nacionales (</a:t>
                      </a:r>
                      <a:r>
                        <a:rPr lang="es-MX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Década del envejecimiento sano, metas del 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milenio)</a:t>
                      </a:r>
                      <a:endParaRPr lang="es-MX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Diseño y evaluación de intervenciones para una vejez saludable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intervenciones de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salud pública con perspectiva global y de género que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favorezcan el envejecimiento saludable.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70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22410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9600" dirty="0" smtClean="0"/>
              <a:t> </a:t>
            </a:r>
            <a:r>
              <a:rPr lang="es-MX" sz="8000" dirty="0" smtClean="0"/>
              <a:t>Gracias</a:t>
            </a:r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355826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299200" y="823799"/>
            <a:ext cx="5892800" cy="304970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sz="3900" b="1" dirty="0" smtClean="0"/>
              <a:t> MSP en Envejecimiento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Objetivo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Perfil de ingreso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Perfil </a:t>
            </a:r>
            <a:r>
              <a:rPr lang="en-US" sz="2200" dirty="0"/>
              <a:t>de egreso 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Competencias específicas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Mapeo de Unidades didácticas </a:t>
            </a:r>
            <a:r>
              <a:rPr lang="en-US" sz="1900" dirty="0" smtClean="0">
                <a:solidFill>
                  <a:schemeClr val="bg1"/>
                </a:solidFill>
              </a:rPr>
              <a:t>(Competencias/UD’s)</a:t>
            </a:r>
          </a:p>
          <a:p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Objetivo </a:t>
            </a:r>
            <a:r>
              <a:rPr lang="es-ES" sz="3600" b="1" dirty="0" smtClean="0"/>
              <a:t>de formación de la MSP en Envejecimiento</a:t>
            </a:r>
            <a:endParaRPr lang="es-MX" sz="3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Formar profesionales competentes para contribuir al envejecimiento saludable de la población a través del análisis integral, crítico e interdisciplinario de sus determinantes sociales, así como del desarrollo y la evaluación de intervenciones de salud pública con perspectiva de curso de vida, de derechos humanos y de atención centrada en las personas.</a:t>
            </a:r>
            <a:endParaRPr lang="es-MX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769"/>
          </a:xfrm>
        </p:spPr>
        <p:txBody>
          <a:bodyPr>
            <a:normAutofit fontScale="90000"/>
          </a:bodyPr>
          <a:lstStyle/>
          <a:p>
            <a:r>
              <a:rPr lang="es-ES" sz="4000" b="1" dirty="0"/>
              <a:t>Perfil de </a:t>
            </a:r>
            <a:r>
              <a:rPr lang="es-ES" sz="4000" b="1" dirty="0"/>
              <a:t>ingreso de la MSP en Envejecimiento</a:t>
            </a:r>
            <a:r>
              <a:rPr lang="es-ES" sz="4000" dirty="0" smtClean="0"/>
              <a:t> 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392990E-F729-41BB-9142-853EC2AFE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46444"/>
              </p:ext>
            </p:extLst>
          </p:nvPr>
        </p:nvGraphicFramePr>
        <p:xfrm>
          <a:off x="399934" y="774917"/>
          <a:ext cx="11392131" cy="5308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44013">
                  <a:extLst>
                    <a:ext uri="{9D8B030D-6E8A-4147-A177-3AD203B41FA5}">
                      <a16:colId xmlns:a16="http://schemas.microsoft.com/office/drawing/2014/main" val="485446090"/>
                    </a:ext>
                  </a:extLst>
                </a:gridCol>
                <a:gridCol w="3948721">
                  <a:extLst>
                    <a:ext uri="{9D8B030D-6E8A-4147-A177-3AD203B41FA5}">
                      <a16:colId xmlns:a16="http://schemas.microsoft.com/office/drawing/2014/main" val="3597825801"/>
                    </a:ext>
                  </a:extLst>
                </a:gridCol>
                <a:gridCol w="3776707">
                  <a:extLst>
                    <a:ext uri="{9D8B030D-6E8A-4147-A177-3AD203B41FA5}">
                      <a16:colId xmlns:a16="http://schemas.microsoft.com/office/drawing/2014/main" val="3037377355"/>
                    </a:ext>
                  </a:extLst>
                </a:gridCol>
                <a:gridCol w="2422690">
                  <a:extLst>
                    <a:ext uri="{9D8B030D-6E8A-4147-A177-3AD203B41FA5}">
                      <a16:colId xmlns:a16="http://schemas.microsoft.com/office/drawing/2014/main" val="10737793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s-MX" sz="13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300"/>
                        <a:t>Conocimientos</a:t>
                      </a:r>
                      <a:endParaRPr lang="es-MX" sz="13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/>
                        <a:t>Habilidades</a:t>
                      </a:r>
                      <a:endParaRPr lang="es-MX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/>
                        <a:t>Actitudes</a:t>
                      </a:r>
                      <a:endParaRPr lang="es-MX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3224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Licenciatura concluida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3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i="0" dirty="0">
                          <a:solidFill>
                            <a:schemeClr val="tx1"/>
                          </a:solidFill>
                        </a:rPr>
                        <a:t>Nociones teóricas sobre salud pública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13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i="0" dirty="0">
                          <a:solidFill>
                            <a:schemeClr val="tx1"/>
                          </a:solidFill>
                        </a:rPr>
                        <a:t>Conocimientos sobre programas sociales dirigidos a personas mayores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3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i="0" dirty="0">
                          <a:solidFill>
                            <a:schemeClr val="tx1"/>
                          </a:solidFill>
                        </a:rPr>
                        <a:t>Antecedente teórico (cursos, congresos, tesis) o práctico (ámbito laboral o servicio social) en el área de </a:t>
                      </a:r>
                      <a:r>
                        <a:rPr lang="es-ES" sz="1300" b="0" i="0" dirty="0" smtClean="0">
                          <a:solidFill>
                            <a:schemeClr val="tx1"/>
                          </a:solidFill>
                        </a:rPr>
                        <a:t>envejecimiento</a:t>
                      </a:r>
                      <a:endParaRPr lang="es-ES" sz="13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3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Conocimiento y pensamiento de matemáticas​</a:t>
                      </a:r>
                      <a:endParaRPr lang="es-MX" sz="13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Dominio del idioma inglés nivel A2</a:t>
                      </a:r>
                      <a:r>
                        <a:rPr lang="en-US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endParaRPr lang="en-US" sz="13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Comunicación escrita y verbal</a:t>
                      </a:r>
                    </a:p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endParaRPr lang="en-US" sz="13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Manejo de procesador de texto, hojas de cálculo y presentaciones</a:t>
                      </a:r>
                      <a:endParaRPr lang="en-US" sz="13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Motivación para trabajar con la comunidad​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dirty="0"/>
                        <a:t>Interés en la  atención y solución de problemas de salud</a:t>
                      </a:r>
                      <a:r>
                        <a:rPr lang="es-ES" sz="1300" b="0" baseline="0" dirty="0"/>
                        <a:t> pública en personas mayores</a:t>
                      </a:r>
                      <a:endParaRPr lang="es-ES" sz="13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Trabajo en equipo ​</a:t>
                      </a:r>
                      <a:endParaRPr lang="es-MX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08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b="1" dirty="0"/>
                        <a:t>Medios de verificación</a:t>
                      </a:r>
                      <a:endParaRPr lang="es-MX" sz="1300" b="1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419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Título</a:t>
                      </a:r>
                      <a:r>
                        <a:rPr lang="es-MX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 cédula profesional</a:t>
                      </a:r>
                      <a:r>
                        <a:rPr lang="en-US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​Certificado de calificaciones de la licenciatura con un promedio mínimo de 8.0 (ocho)</a:t>
                      </a:r>
                      <a:r>
                        <a:rPr lang="en-US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​Currículum vitae (versión electrónica)</a:t>
                      </a:r>
                      <a:r>
                        <a:rPr lang="en-US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 entrevistas por profesor-investigador, con evaluación recomendable o muy recomendable</a:t>
                      </a:r>
                      <a:endParaRPr lang="en-US" sz="13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Examen de CENEVAL EXANI-III. Índice global,</a:t>
                      </a:r>
                      <a:r>
                        <a:rPr lang="es-MX" sz="13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mínimo 980 puntos</a:t>
                      </a:r>
                      <a:r>
                        <a:rPr lang="en-US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Examen de matemáticas (INSP),</a:t>
                      </a:r>
                      <a:r>
                        <a:rPr lang="es-MX" sz="13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s-MX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untaje mínimo 7.0 (ocho)</a:t>
                      </a:r>
                      <a:r>
                        <a:rPr lang="en-US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300" dirty="0"/>
                        <a:t>Nivel de inglés, se requiere certificado de inglés: </a:t>
                      </a:r>
                      <a:r>
                        <a:rPr lang="es-ES" sz="1300" dirty="0" err="1"/>
                        <a:t>Toefl</a:t>
                      </a:r>
                      <a:r>
                        <a:rPr lang="es-ES" sz="1300" dirty="0"/>
                        <a:t>, </a:t>
                      </a:r>
                      <a:r>
                        <a:rPr lang="es-ES" sz="1300" dirty="0" err="1"/>
                        <a:t>Cambrigde</a:t>
                      </a:r>
                      <a:r>
                        <a:rPr lang="es-ES" sz="1300" dirty="0"/>
                        <a:t>,</a:t>
                      </a:r>
                      <a:r>
                        <a:rPr lang="es-ES" sz="1300" baseline="0" dirty="0"/>
                        <a:t> etc. Validado por las autoridades de la </a:t>
                      </a:r>
                      <a:r>
                        <a:rPr lang="es-ES" sz="1300" baseline="0" dirty="0" smtClean="0"/>
                        <a:t>ESPM/INSP</a:t>
                      </a:r>
                      <a:endParaRPr lang="es-ES" sz="1300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Carta de exposición de motivos para postular​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Evaluación del reporte de identificación de ideas principales de un artículo científico del área de la salud​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Dos entrevistas por profesor-investigador, con evaluación recomendable o muy recomendable​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 smtClean="0"/>
                        <a:t>Evaluación </a:t>
                      </a:r>
                      <a:r>
                        <a:rPr lang="es-ES" sz="1300" dirty="0"/>
                        <a:t>del reporte de identificación de ideas principales de un artículo científico del área de la salud. ​</a:t>
                      </a:r>
                      <a:endParaRPr lang="es-MX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Carta de exposición de motivos para postular​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Dos entrevistas por profesor-investigador, con evaluación recomendable o muy recomendable​</a:t>
                      </a:r>
                      <a:endParaRPr lang="es-MX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622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4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/>
              <a:t>Perfil de </a:t>
            </a:r>
            <a:r>
              <a:rPr lang="es-ES_tradnl" sz="3600" b="1" dirty="0" smtClean="0"/>
              <a:t>egreso </a:t>
            </a:r>
            <a:r>
              <a:rPr lang="es-ES" sz="3600" b="1" dirty="0"/>
              <a:t>de la MSP en Envejecimiento</a:t>
            </a:r>
            <a:endParaRPr lang="es-ES_tradnl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persona egresada de la MSP en envejecimiento será capaz de: analizar, diseñar, desarrollar, planificar, implementar y/o evaluar intervenciones de salud pública dirigidas a las personas mayores para optimizar su capacidad intrínseca y su entorno contribuyendo así a su envejecimiento saludable mediante estrategias multidimensionales con perspectiva de curso de vida, salud global y </a:t>
            </a:r>
            <a:r>
              <a:rPr lang="es-MX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ecosalud</a:t>
            </a:r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430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46" y="0"/>
            <a:ext cx="1140273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/>
              <a:t>Competencias específicas de la MSP en Envejecimiento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53" y="1113173"/>
            <a:ext cx="11008893" cy="5260975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Caracterizar las condiciones de salud de las personas mayores y determinantes de su envejecimiento con perspectiva de género, a través del análisis de la evidencia científica, políticas y programas sociales y de salud</a:t>
            </a:r>
            <a:endParaRPr lang="es-MX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Contribuir a la identificación de las brechas del conocimiento en materia de medición y monitoreo del envejecimiento saludable y la adaptación de los sistemas de salud a las necesidades de las personas mayores. </a:t>
            </a:r>
            <a:endParaRPr lang="es-MX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Desarrollar intervenciones que integren indicadores relacionados al envejecimiento, con perspectivas de curso de vida y género, así como de los determinantes sociales, con la finalidad de satisfacer las necesidades de salud y de cuidados de las personas mayores. </a:t>
            </a:r>
            <a:endParaRPr lang="es-MX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Evaluar integralmente el diseño de programas sociales y de salud dirigidos a personas mayores, mediante el uso de estrategias metodológicas, que informan el proceso de implementación y cumplimiento de los objetivos de programas.</a:t>
            </a:r>
            <a:endParaRPr lang="es-MX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Impulsar acciones de salud pública interdisciplinarias e intersectoriales con perspectiva global y de género para la promoción del envejecimiento saludable de la población.</a:t>
            </a:r>
            <a:r>
              <a:rPr lang="es-MX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es-MX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s-MX" sz="8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142542"/>
            <a:ext cx="11347704" cy="686435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/>
              <a:t>Contribución de las Unidades Didácticas a las competencias específicas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181265"/>
              </p:ext>
            </p:extLst>
          </p:nvPr>
        </p:nvGraphicFramePr>
        <p:xfrm>
          <a:off x="352605" y="1363472"/>
          <a:ext cx="1120465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485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056063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5281109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7053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Competencias 1.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1" dirty="0">
                        <a:solidFill>
                          <a:srgbClr val="000000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Caracterizar las condiciones de salud de las personas mayores y determinantes de su envejecimiento con perspectiva de género, a través del análisis de la evidencia científica, políticas y programas sociales y de </a:t>
                      </a:r>
                      <a:r>
                        <a:rPr lang="es-MX" sz="1800" dirty="0" smtClean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salud.</a:t>
                      </a:r>
                      <a:endParaRPr lang="es-MX" sz="18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Envejecimiento: una visión 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Comprender el envejecimiento como un proceso  heterogéneo y multidimensional desde la perspectiva biológica, social y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cultural.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Analizar la 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situación de salud de los adultos mayores como resultado del curso de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vida para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generar recomendaciones.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438743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Epidemiología y demografía del envejecimiento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Explicar la dinámica de población y sus determinantes para planificar y ejecutar acciones en los diferentes niveles de acción de la salud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pública.</a:t>
                      </a: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46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0"/>
            <a:ext cx="11301984" cy="686435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/>
              <a:t>Contribución de las Unidades Didácticas a las competencias específicas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919710"/>
              </p:ext>
            </p:extLst>
          </p:nvPr>
        </p:nvGraphicFramePr>
        <p:xfrm>
          <a:off x="380999" y="1075865"/>
          <a:ext cx="11166836" cy="549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473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024203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527916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2"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Competencia 2.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Contribuir a la identificación de las brechas del conocimiento en materia de medición y monitoreo del envejecimiento saludable y la adaptación de los sistemas de salud a las necesidades de las personas mayores. </a:t>
                      </a:r>
                      <a:endParaRPr lang="es-MX" sz="18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Envejecimiento: una visión integral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Identificar los componentes de la evaluación geriátrica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integral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para conocer las necesidades de las personas mayores.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Explicar los cambios físicos y psicológicos relacionados con el envejecimiento y cómo se relacionan con el riesgo de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enfermar.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Epidemiología y demografía del envejecimiento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Caracterizar el  proceso de salud-enfermedad  en las poblaciones en vías de envejecer y envejecidas para  identificar las necesidades de atención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Usar información epidemiológica para la toma de decisiones en los diferentes niveles de la salud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pública.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93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12" y="0"/>
            <a:ext cx="11308080" cy="686435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/>
              <a:t>Contribución de las Unidades Didácticas a las competencias específicas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822831"/>
              </p:ext>
            </p:extLst>
          </p:nvPr>
        </p:nvGraphicFramePr>
        <p:xfrm>
          <a:off x="579120" y="1091391"/>
          <a:ext cx="10902727" cy="4949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247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19875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514472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5533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 3.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solidFill>
                          <a:srgbClr val="000000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intervenciones que integren indicadores relacionados al envejecimiento, con perspectivas de curso de vida y género, así como de los determinantes sociales, con la finalidad de satisfacer las necesidades de salud y de cuidados de las personas mayores. </a:t>
                      </a:r>
                      <a:endParaRPr lang="es-MX" sz="18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Envejecimiento: una visión integral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Proponer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intervenciones fundamentadas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la evaluación geriátrica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integral para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el cuidado de las personas mayores.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Diseño y evaluación de intervenciones para una vejez saludable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Diseñar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intervenciones en salud pública relativas al área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envejecimiento considerando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necesidades identificadas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evidencia científica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favorecer el </a:t>
                      </a: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envejecimiento saludable.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Proponer estrategias con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erspectiva de curso de vida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saluthogenesis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edadismo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e inclusión social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redes de apoyo social,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interacciones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intergeneracionales,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viviendas amigables)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 promoción del envejecimiento saludable.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94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EF0966-4ED9-4F23-B3ED-DCEC596A37EE}"/>
</file>

<file path=customXml/itemProps2.xml><?xml version="1.0" encoding="utf-8"?>
<ds:datastoreItem xmlns:ds="http://schemas.openxmlformats.org/officeDocument/2006/customXml" ds:itemID="{AE813336-97D8-49C7-83A0-3B088D356BB6}"/>
</file>

<file path=customXml/itemProps3.xml><?xml version="1.0" encoding="utf-8"?>
<ds:datastoreItem xmlns:ds="http://schemas.openxmlformats.org/officeDocument/2006/customXml" ds:itemID="{B3C832B6-545C-4D68-977D-7FF43B2F205E}"/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1147</Words>
  <Application>Microsoft Office PowerPoint</Application>
  <PresentationFormat>Panorámica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Times New Roman</vt:lpstr>
      <vt:lpstr>Wingdings</vt:lpstr>
      <vt:lpstr>Office Theme</vt:lpstr>
      <vt:lpstr>Reestructura curricular de los programas de la ESPM</vt:lpstr>
      <vt:lpstr>Contenido</vt:lpstr>
      <vt:lpstr>Objetivo de formación de la MSP en Envejecimiento</vt:lpstr>
      <vt:lpstr>Perfil de ingreso de la MSP en Envejecimiento  </vt:lpstr>
      <vt:lpstr>Perfil de egreso de la MSP en Envejecimiento</vt:lpstr>
      <vt:lpstr>Competencias específicas de la MSP en Envejecimiento</vt:lpstr>
      <vt:lpstr>Contribución de las Unidades Didácticas a las competencias específicas</vt:lpstr>
      <vt:lpstr>Contribución de las Unidades Didácticas a las competencias específicas</vt:lpstr>
      <vt:lpstr>Contribución de las Unidades Didácticas a las competencias específicas</vt:lpstr>
      <vt:lpstr>Contribución de las Unidades Didácticas a las competencias específicas</vt:lpstr>
      <vt:lpstr>Contribución de las Unidades Didácticas a las competencias específicas</vt:lpstr>
      <vt:lpstr>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Ma. de Lourdes Flores</cp:lastModifiedBy>
  <cp:revision>53</cp:revision>
  <dcterms:created xsi:type="dcterms:W3CDTF">2021-01-22T21:37:47Z</dcterms:created>
  <dcterms:modified xsi:type="dcterms:W3CDTF">2022-11-14T20:05:02Z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