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authors.xml" ContentType="application/vnd.ms-powerpoint.auth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59" r:id="rId3"/>
    <p:sldId id="262" r:id="rId4"/>
    <p:sldId id="264" r:id="rId5"/>
    <p:sldId id="257" r:id="rId6"/>
    <p:sldId id="258" r:id="rId7"/>
    <p:sldId id="270" r:id="rId8"/>
    <p:sldId id="274" r:id="rId9"/>
    <p:sldId id="271" r:id="rId10"/>
    <p:sldId id="275" r:id="rId11"/>
    <p:sldId id="269" r:id="rId12"/>
  </p:sldIdLst>
  <p:sldSz cx="12192000" cy="6858000"/>
  <p:notesSz cx="6858000" cy="9144000"/>
  <p:defaultTextStyle>
    <a:defPPr>
      <a:defRPr lang="en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7E0AEC-FD3D-17EA-D2B7-E9095BE1DE09}" name="Tonatiuh Barrientos" initials="TB" userId="56a10b075876c7ea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4" autoAdjust="0"/>
    <p:restoredTop sz="94676"/>
  </p:normalViewPr>
  <p:slideViewPr>
    <p:cSldViewPr snapToGrid="0" snapToObjects="1" showGuides="1">
      <p:cViewPr varScale="1">
        <p:scale>
          <a:sx n="106" d="100"/>
          <a:sy n="106" d="100"/>
        </p:scale>
        <p:origin x="784" y="1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0468000E-442D-6145-BE66-D1A72B3271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5596D2-C1BD-ED48-B6C5-F58BE90AB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17" y="3201003"/>
            <a:ext cx="5517931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76904F-8D9B-6442-9E62-5DFD8D920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717" y="5725128"/>
            <a:ext cx="5517931" cy="42342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1189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0700A-B058-1D4F-8CD0-CDA7EA27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C8F66F-FBE5-6B4C-A44E-17D3C201E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EAD9F-8A7E-004C-B0D0-3F54A7F40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14/11/22</a:t>
            </a:fld>
            <a:endParaRPr lang="es-ES_trad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FE2F2-61A0-9F43-B9D7-7C7A9601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ED14E-1848-7E40-849C-87474D04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3846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16B367-5A85-0D44-81FF-42AA3341E6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E9460-F952-0349-AE99-63E5215FD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F43F4-D86C-9345-8340-4163DDCCC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14/11/22</a:t>
            </a:fld>
            <a:endParaRPr lang="es-ES_trad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C804F-4D98-B945-A75C-88636E748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D0CDB-5B2A-4344-8DBE-50F7B8A8E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6177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BD452-FDE6-EB4E-8A04-093B9532F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10B0A-980F-3644-95A8-40F1BDADD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C16F3-A6C8-4C49-858A-1C422240B5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14/11/22</a:t>
            </a:fld>
            <a:endParaRPr lang="es-ES_trad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B51FD-945A-874E-A1C9-6D9094921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6F444-6F2B-D849-9370-E07501FA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539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person, computer, indoor&#10;&#10;Description automatically generated">
            <a:extLst>
              <a:ext uri="{FF2B5EF4-FFF2-40B4-BE49-F238E27FC236}">
                <a16:creationId xmlns:a16="http://schemas.microsoft.com/office/drawing/2014/main" id="{49A9E924-7C78-3B40-AB0A-8ED4A6EFC6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E0EC90-D585-7F49-A201-95C1A5688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726" y="768350"/>
            <a:ext cx="5232619" cy="2852737"/>
          </a:xfrm>
        </p:spPr>
        <p:txBody>
          <a:bodyPr anchor="b"/>
          <a:lstStyle>
            <a:lvl1pPr>
              <a:defRPr sz="60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BD052-4DE5-E941-80AC-68C2ED84C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454" y="748424"/>
            <a:ext cx="46035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152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E6C06-1F6A-604C-8547-C810B39E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3815B-6302-B748-A167-8F27591A5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17C0D-ECF0-B54C-B1E3-30B35432D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DA5C2-A0F0-7546-8E97-9B3BE88F12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14/11/22</a:t>
            </a:fld>
            <a:endParaRPr lang="es-ES_trad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71A06-EE76-0340-9C62-593E215B6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F3ADB-D421-184D-B5B9-3BD88A76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6165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DF94-BF87-BF45-8320-DC913F816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7A2E0-4F92-904D-A435-2E1E2C92D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F5D58-F2B4-4C49-863A-72BF021DD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ECB84-F4BC-964B-96D1-5210C5F60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922B3-5FE6-134C-AAFF-73FF9FC70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3ECB88-816A-1B48-B2F3-5B5260A7E2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14/11/22</a:t>
            </a:fld>
            <a:endParaRPr lang="es-ES_tradnl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72FFD-8489-5340-BB28-350C1F24D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D3970E-610E-CD45-9F58-F1AA553D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1678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F9C5D-B84B-B24B-88C6-47B6D274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285C90-C421-B54C-BE68-EF553148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14/11/22</a:t>
            </a:fld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E90A7-86D0-C149-B058-8C2A8E99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D7E50-F208-494E-A403-D3C6CF44C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3404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9E37C5-DE15-4B48-AD67-8D2ECA257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14/11/22</a:t>
            </a:fld>
            <a:endParaRPr lang="es-ES_tradn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9F9DCE-B7D5-8249-9D9A-1DC3097FA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FB0E4-9E90-1543-9261-4F77450AC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 dirty="0"/>
          </a:p>
        </p:txBody>
      </p:sp>
      <p:pic>
        <p:nvPicPr>
          <p:cNvPr id="6" name="Picture 5" descr="A picture containing text, screenshot, businesscard, sign&#10;&#10;Description automatically generated">
            <a:extLst>
              <a:ext uri="{FF2B5EF4-FFF2-40B4-BE49-F238E27FC236}">
                <a16:creationId xmlns:a16="http://schemas.microsoft.com/office/drawing/2014/main" id="{F7B15E59-CF4B-1746-A396-976E2DA9C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2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ACEDC-09F2-5E42-83F7-509156C9A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521B9-E035-4443-93CE-B805CDFD6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C5491-9FF9-E648-8653-40076CEAF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8108C-580A-6D46-BF4A-DC946C536B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14/11/22</a:t>
            </a:fld>
            <a:endParaRPr lang="es-ES_trad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E5C6C-CC23-9643-886C-1B644613D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D54EC-CB35-5F49-9383-633541FC0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5225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84D0-00DD-E541-8647-D1395A63D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09A9FF-AA45-F74B-9A55-DF32ACA56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65689-A7D4-1944-B6D0-B49794A8E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4F958-A444-2B40-BD83-B5219C6F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14/11/22</a:t>
            </a:fld>
            <a:endParaRPr lang="es-ES_trad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4CC98-11E7-E547-B098-6631F36EE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15B01-01FB-B44A-9CC9-22564612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3947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14BFBB-1C11-A240-AF1F-D0397E0B5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06784-B5CA-DC4E-9654-40D7E3265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_trad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804DAA-0B15-E842-BE46-4DB1E7F45CE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375400"/>
            <a:ext cx="12192000" cy="482600"/>
          </a:xfrm>
          <a:prstGeom prst="rect">
            <a:avLst/>
          </a:prstGeom>
        </p:spPr>
      </p:pic>
      <p:sp>
        <p:nvSpPr>
          <p:cNvPr id="9" name="3 Rectángulo">
            <a:extLst>
              <a:ext uri="{FF2B5EF4-FFF2-40B4-BE49-F238E27FC236}">
                <a16:creationId xmlns:a16="http://schemas.microsoft.com/office/drawing/2014/main" id="{92933529-7FEF-3549-B12C-C8EF218D25EA}"/>
              </a:ext>
            </a:extLst>
          </p:cNvPr>
          <p:cNvSpPr/>
          <p:nvPr userDrawn="1"/>
        </p:nvSpPr>
        <p:spPr>
          <a:xfrm>
            <a:off x="11469410" y="18285"/>
            <a:ext cx="689612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6F36876-3309-4425-B0B8-9B9BFED9D3D6}" type="slidenum">
              <a:rPr lang="es-MX" sz="4000" b="0" i="0" smtClean="0">
                <a:solidFill>
                  <a:schemeClr val="bg1">
                    <a:lumMod val="85000"/>
                  </a:schemeClr>
                </a:solidFill>
                <a:latin typeface="Franklin Gothic Medium Cond" panose="020B0606030402020204" pitchFamily="34" charset="0"/>
              </a:rPr>
              <a:pPr algn="ctr"/>
              <a:t>‹Nº›</a:t>
            </a:fld>
            <a:endParaRPr lang="es-MX" sz="4000" b="0" i="0">
              <a:solidFill>
                <a:schemeClr val="bg1">
                  <a:lumMod val="8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24B8C5-BDB8-1C44-9078-4EFB37859215}"/>
              </a:ext>
            </a:extLst>
          </p:cNvPr>
          <p:cNvSpPr/>
          <p:nvPr userDrawn="1"/>
        </p:nvSpPr>
        <p:spPr>
          <a:xfrm>
            <a:off x="0" y="0"/>
            <a:ext cx="27146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9860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7F5E8-73BA-A148-9E9E-D56751494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085" y="950976"/>
            <a:ext cx="3711203" cy="3110579"/>
          </a:xfrm>
        </p:spPr>
        <p:txBody>
          <a:bodyPr anchor="ctr">
            <a:normAutofit/>
          </a:bodyPr>
          <a:lstStyle/>
          <a:p>
            <a:pPr algn="just"/>
            <a:r>
              <a:rPr lang="es-ES_tradnl" sz="4500" dirty="0"/>
              <a:t>Reestructura curricular de los programas de la ESPM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E24F2C-F696-174A-A365-ED1B06019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0969" y="4357769"/>
            <a:ext cx="8370006" cy="1481809"/>
          </a:xfrm>
        </p:spPr>
        <p:txBody>
          <a:bodyPr anchor="ctr">
            <a:noAutofit/>
          </a:bodyPr>
          <a:lstStyle/>
          <a:p>
            <a:pPr algn="ctr"/>
            <a:r>
              <a:rPr lang="es-ES_tradnl" sz="5400" b="1" dirty="0"/>
              <a:t>Maestría en Ciencias en</a:t>
            </a:r>
          </a:p>
          <a:p>
            <a:pPr algn="ctr"/>
            <a:r>
              <a:rPr lang="es-ES_tradnl" sz="5400" b="1" dirty="0"/>
              <a:t> Epidemiología </a:t>
            </a:r>
          </a:p>
        </p:txBody>
      </p:sp>
    </p:spTree>
    <p:extLst>
      <p:ext uri="{BB962C8B-B14F-4D97-AF65-F5344CB8AC3E}">
        <p14:creationId xmlns:p14="http://schemas.microsoft.com/office/powerpoint/2010/main" val="3003978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68968" y="6457407"/>
            <a:ext cx="3657600" cy="217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9701349" y="6457407"/>
            <a:ext cx="2133600" cy="217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730" y="138339"/>
            <a:ext cx="9432753" cy="412622"/>
          </a:xfrm>
        </p:spPr>
        <p:txBody>
          <a:bodyPr>
            <a:noAutofit/>
          </a:bodyPr>
          <a:lstStyle/>
          <a:p>
            <a:pPr algn="ctr"/>
            <a:r>
              <a:rPr lang="es-ES_tradnl" sz="3200" dirty="0"/>
              <a:t>Unidades didácticas del área de concentración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976947"/>
              </p:ext>
            </p:extLst>
          </p:nvPr>
        </p:nvGraphicFramePr>
        <p:xfrm>
          <a:off x="491319" y="651067"/>
          <a:ext cx="11463639" cy="5518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621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3363764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5179254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444016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/>
                        <a:t>Competencias específicas</a:t>
                      </a:r>
                      <a:endParaRPr lang="es-MX" sz="1500"/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/>
                        <a:t>UD*</a:t>
                      </a:r>
                      <a:endParaRPr lang="es-MX" sz="1500"/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/>
                        <a:t>Competencias de UD*</a:t>
                      </a:r>
                      <a:endParaRPr lang="es-MX" sz="1500"/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801214"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>
                          <a:solidFill>
                            <a:schemeClr val="tx1"/>
                          </a:solidFill>
                        </a:rPr>
                        <a:t>4. Traducir los resultados de investigación para la difusión del conocimiento a las comunidades y tomadores de decisión.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50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5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500" dirty="0">
                        <a:solidFill>
                          <a:schemeClr val="tx1"/>
                        </a:solidFill>
                      </a:endParaRPr>
                    </a:p>
                  </a:txBody>
                  <a:tcPr marL="64208" marR="64208" marT="34290" marB="342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500" b="1">
                          <a:solidFill>
                            <a:schemeClr val="tx1"/>
                          </a:solidFill>
                        </a:rPr>
                        <a:t>UD7: </a:t>
                      </a:r>
                      <a:r>
                        <a:rPr lang="es-MX" sz="1500" b="0">
                          <a:solidFill>
                            <a:schemeClr val="tx1"/>
                          </a:solidFill>
                        </a:rPr>
                        <a:t>Protocolo</a:t>
                      </a:r>
                      <a:r>
                        <a:rPr lang="es-MX" sz="1500" b="0" baseline="0">
                          <a:solidFill>
                            <a:schemeClr val="tx1"/>
                          </a:solidFill>
                        </a:rPr>
                        <a:t> de tesis/</a:t>
                      </a:r>
                      <a:r>
                        <a:rPr lang="es-MX" sz="1500" b="0" baseline="0" err="1">
                          <a:solidFill>
                            <a:schemeClr val="tx1"/>
                          </a:solidFill>
                        </a:rPr>
                        <a:t>Clinimetría</a:t>
                      </a:r>
                      <a:endParaRPr lang="es-MX" sz="1500" b="0" baseline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500" dirty="0">
                          <a:solidFill>
                            <a:schemeClr val="tx1"/>
                          </a:solidFill>
                        </a:rPr>
                        <a:t>Diseñar</a:t>
                      </a:r>
                      <a:r>
                        <a:rPr lang="es-MX" sz="1500" baseline="0" dirty="0">
                          <a:solidFill>
                            <a:schemeClr val="tx1"/>
                          </a:solidFill>
                        </a:rPr>
                        <a:t> hojas informativas sencillas y claras </a:t>
                      </a:r>
                      <a:r>
                        <a:rPr lang="es-MX" sz="1500" dirty="0">
                          <a:solidFill>
                            <a:schemeClr val="tx1"/>
                          </a:solidFill>
                        </a:rPr>
                        <a:t>del</a:t>
                      </a:r>
                      <a:r>
                        <a:rPr lang="es-MX" sz="1500" baseline="0" dirty="0">
                          <a:solidFill>
                            <a:schemeClr val="tx1"/>
                          </a:solidFill>
                        </a:rPr>
                        <a:t> problema de salud pública prioritario, emergente o reemergente (tema de tesis) para: </a:t>
                      </a:r>
                    </a:p>
                    <a:p>
                      <a:pPr marL="447675" indent="-182563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500" baseline="0" dirty="0">
                          <a:solidFill>
                            <a:schemeClr val="tx1"/>
                          </a:solidFill>
                        </a:rPr>
                        <a:t>La población de estudio</a:t>
                      </a:r>
                    </a:p>
                    <a:p>
                      <a:pPr marL="447675" indent="-182563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500" baseline="0" dirty="0">
                          <a:solidFill>
                            <a:schemeClr val="tx1"/>
                          </a:solidFill>
                        </a:rPr>
                        <a:t>Los tomadores de decisión  </a:t>
                      </a:r>
                      <a:endParaRPr lang="es-MX" sz="1500" dirty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es-MX" sz="15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500" dirty="0">
                          <a:solidFill>
                            <a:schemeClr val="tx1"/>
                          </a:solidFill>
                        </a:rPr>
                        <a:t>Desarrollar</a:t>
                      </a:r>
                      <a:r>
                        <a:rPr lang="es-MX" sz="1500" baseline="0" dirty="0">
                          <a:solidFill>
                            <a:schemeClr val="tx1"/>
                          </a:solidFill>
                        </a:rPr>
                        <a:t> un artículo publicable del problema de salud pública prioritario, emergente o reemergente (tema de tesis) mediante rigurosidad metodológica dirigido a la comunidad científica.   </a:t>
                      </a:r>
                      <a:endParaRPr lang="es-MX" sz="1500" dirty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es-MX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808063"/>
                  </a:ext>
                </a:extLst>
              </a:tr>
              <a:tr h="80121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500" b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1500" b="1">
                          <a:solidFill>
                            <a:schemeClr val="tx1"/>
                          </a:solidFill>
                        </a:rPr>
                        <a:t>UD3: </a:t>
                      </a:r>
                      <a:r>
                        <a:rPr lang="es-MX" sz="1500" b="0">
                          <a:solidFill>
                            <a:schemeClr val="tx1"/>
                          </a:solidFill>
                        </a:rPr>
                        <a:t>Revisión sistemática y metaanálisis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500">
                          <a:solidFill>
                            <a:schemeClr val="tx1"/>
                          </a:solidFill>
                        </a:rPr>
                        <a:t>Sintetizar la evidencia científica disponible para responder una</a:t>
                      </a:r>
                      <a:r>
                        <a:rPr lang="es-MX" sz="1500" baseline="0">
                          <a:solidFill>
                            <a:schemeClr val="tx1"/>
                          </a:solidFill>
                        </a:rPr>
                        <a:t> hipótesis aplicando una metodología rigurosa con procedimientos estadísticos para la toma de decisiones.</a:t>
                      </a:r>
                    </a:p>
                    <a:p>
                      <a:pPr algn="just"/>
                      <a:r>
                        <a:rPr lang="es-MX" sz="1500" baseline="0">
                          <a:solidFill>
                            <a:schemeClr val="tx1"/>
                          </a:solidFill>
                        </a:rPr>
                        <a:t>    </a:t>
                      </a:r>
                      <a:endParaRPr lang="es-MX" sz="15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768943"/>
                  </a:ext>
                </a:extLst>
              </a:tr>
              <a:tr h="80121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500" b="1">
                          <a:solidFill>
                            <a:schemeClr val="tx1"/>
                          </a:solidFill>
                        </a:rPr>
                        <a:t>UD6: </a:t>
                      </a:r>
                      <a:r>
                        <a:rPr lang="es-MX" sz="1500" b="0">
                          <a:solidFill>
                            <a:schemeClr val="tx1"/>
                          </a:solidFill>
                        </a:rPr>
                        <a:t>Coloquios metodológicos (avances de tesis)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500" dirty="0">
                          <a:solidFill>
                            <a:schemeClr val="tx1"/>
                          </a:solidFill>
                        </a:rPr>
                        <a:t>Analizar los resultados del</a:t>
                      </a:r>
                      <a:r>
                        <a:rPr lang="es-MX" sz="1500" baseline="0" dirty="0">
                          <a:solidFill>
                            <a:schemeClr val="tx1"/>
                          </a:solidFill>
                        </a:rPr>
                        <a:t> problema de salud pública prioritario, emergente o reemergente (tema de tesis), para comunicar el riesgo y las posibles recomendaciones a través de hojas informativas sencillas y claras para:</a:t>
                      </a:r>
                    </a:p>
                    <a:p>
                      <a:pPr marL="447675" indent="-182563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500" baseline="0" dirty="0">
                          <a:solidFill>
                            <a:schemeClr val="tx1"/>
                          </a:solidFill>
                        </a:rPr>
                        <a:t>La población </a:t>
                      </a:r>
                    </a:p>
                    <a:p>
                      <a:pPr marL="447675" indent="-182563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500" baseline="0" dirty="0">
                          <a:solidFill>
                            <a:schemeClr val="tx1"/>
                          </a:solidFill>
                        </a:rPr>
                        <a:t>Los tomadores de decisión  </a:t>
                      </a:r>
                      <a:endParaRPr lang="es-MX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6943792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11601440" y="89033"/>
            <a:ext cx="467017" cy="5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87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1605846" y="0"/>
            <a:ext cx="396120" cy="703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243871" y="6242539"/>
            <a:ext cx="3835760" cy="509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3" name="Marcador de contenido 15">
            <a:extLst>
              <a:ext uri="{FF2B5EF4-FFF2-40B4-BE49-F238E27FC236}">
                <a16:creationId xmlns:a16="http://schemas.microsoft.com/office/drawing/2014/main" id="{FFAD01E7-1D5D-47E7-B3CB-4318C3E7CA13}"/>
              </a:ext>
            </a:extLst>
          </p:cNvPr>
          <p:cNvGraphicFramePr>
            <a:graphicFrameLocks/>
          </p:cNvGraphicFramePr>
          <p:nvPr/>
        </p:nvGraphicFramePr>
        <p:xfrm>
          <a:off x="226289" y="284488"/>
          <a:ext cx="11775677" cy="638620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108679">
                  <a:extLst>
                    <a:ext uri="{9D8B030D-6E8A-4147-A177-3AD203B41FA5}">
                      <a16:colId xmlns:a16="http://schemas.microsoft.com/office/drawing/2014/main" val="910326632"/>
                    </a:ext>
                  </a:extLst>
                </a:gridCol>
                <a:gridCol w="1839829">
                  <a:extLst>
                    <a:ext uri="{9D8B030D-6E8A-4147-A177-3AD203B41FA5}">
                      <a16:colId xmlns:a16="http://schemas.microsoft.com/office/drawing/2014/main" val="2811507704"/>
                    </a:ext>
                  </a:extLst>
                </a:gridCol>
                <a:gridCol w="2146538">
                  <a:extLst>
                    <a:ext uri="{9D8B030D-6E8A-4147-A177-3AD203B41FA5}">
                      <a16:colId xmlns:a16="http://schemas.microsoft.com/office/drawing/2014/main" val="3807434217"/>
                    </a:ext>
                  </a:extLst>
                </a:gridCol>
                <a:gridCol w="2390748">
                  <a:extLst>
                    <a:ext uri="{9D8B030D-6E8A-4147-A177-3AD203B41FA5}">
                      <a16:colId xmlns:a16="http://schemas.microsoft.com/office/drawing/2014/main" val="3545623392"/>
                    </a:ext>
                  </a:extLst>
                </a:gridCol>
                <a:gridCol w="2252535">
                  <a:extLst>
                    <a:ext uri="{9D8B030D-6E8A-4147-A177-3AD203B41FA5}">
                      <a16:colId xmlns:a16="http://schemas.microsoft.com/office/drawing/2014/main" val="1759054162"/>
                    </a:ext>
                  </a:extLst>
                </a:gridCol>
                <a:gridCol w="2037348">
                  <a:extLst>
                    <a:ext uri="{9D8B030D-6E8A-4147-A177-3AD203B41FA5}">
                      <a16:colId xmlns:a16="http://schemas.microsoft.com/office/drawing/2014/main" val="224959312"/>
                    </a:ext>
                  </a:extLst>
                </a:gridCol>
              </a:tblGrid>
              <a:tr h="20186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u="none" dirty="0">
                          <a:solidFill>
                            <a:schemeClr val="tx1"/>
                          </a:solidFill>
                          <a:effectLst/>
                          <a:latin typeface="Roboto" panose="020B0604020202020204"/>
                          <a:ea typeface="Roboto" panose="020B0604020202020204" charset="0"/>
                        </a:rPr>
                        <a:t>Eje curricular</a:t>
                      </a:r>
                      <a:endParaRPr lang="es-MX" sz="1100" u="none" dirty="0">
                        <a:solidFill>
                          <a:schemeClr val="tx1"/>
                        </a:solidFill>
                        <a:effectLst/>
                        <a:latin typeface="Roboto" panose="020B0604020202020204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u="none" dirty="0">
                          <a:solidFill>
                            <a:schemeClr val="tx1"/>
                          </a:solidFill>
                          <a:effectLst/>
                          <a:latin typeface="Roboto" panose="020B0604020202020204"/>
                          <a:ea typeface="Roboto" panose="020B0604020202020204" charset="0"/>
                        </a:rPr>
                        <a:t>1er y 2º semestre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000" u="none" dirty="0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51435" marR="514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800" b="0" u="none" dirty="0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u="none" dirty="0">
                          <a:solidFill>
                            <a:schemeClr val="tx1"/>
                          </a:solidFill>
                          <a:effectLst/>
                          <a:latin typeface="Roboto" panose="020B0604020202020204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3er semestre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0" u="none" dirty="0">
                          <a:solidFill>
                            <a:schemeClr val="tx1"/>
                          </a:solidFill>
                          <a:effectLst/>
                          <a:latin typeface="Roboto" panose="020B0604020202020204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(áreas de concentración)</a:t>
                      </a:r>
                      <a:endParaRPr lang="es-MX" sz="1100" b="0" u="none">
                        <a:solidFill>
                          <a:schemeClr val="tx1"/>
                        </a:solidFill>
                        <a:effectLst/>
                        <a:latin typeface="Roboto" panose="020B0604020202020204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u="none" dirty="0">
                          <a:solidFill>
                            <a:schemeClr val="tx1"/>
                          </a:solidFill>
                          <a:effectLst/>
                          <a:latin typeface="Roboto" panose="020B0604020202020204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4º semestre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0" u="none" dirty="0">
                          <a:solidFill>
                            <a:schemeClr val="tx1"/>
                          </a:solidFill>
                          <a:effectLst/>
                          <a:latin typeface="Roboto" panose="020B0604020202020204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(áreas de concentración)</a:t>
                      </a:r>
                      <a:endParaRPr lang="es-MX" sz="1100" b="0" u="none">
                        <a:solidFill>
                          <a:schemeClr val="tx1"/>
                        </a:solidFill>
                        <a:effectLst/>
                        <a:latin typeface="Roboto" panose="020B0604020202020204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201677"/>
                  </a:ext>
                </a:extLst>
              </a:tr>
              <a:tr h="22315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u="none">
                          <a:solidFill>
                            <a:schemeClr val="tx1"/>
                          </a:solidFill>
                          <a:effectLst/>
                          <a:latin typeface="Roboto" panose="020B0604020202020204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Introducción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u="none" dirty="0">
                          <a:solidFill>
                            <a:schemeClr val="tx1"/>
                          </a:solidFill>
                          <a:effectLst/>
                          <a:latin typeface="Roboto" panose="020B0604020202020204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(todos los programas)</a:t>
                      </a:r>
                      <a:endParaRPr lang="es-MX" sz="1100" b="0" u="none">
                        <a:solidFill>
                          <a:schemeClr val="tx1"/>
                        </a:solidFill>
                        <a:effectLst/>
                        <a:latin typeface="Roboto" panose="020B0604020202020204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u="none" dirty="0">
                          <a:solidFill>
                            <a:schemeClr val="tx1"/>
                          </a:solidFill>
                          <a:effectLst/>
                          <a:latin typeface="Roboto" panose="020B0604020202020204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Tronco común de MC</a:t>
                      </a:r>
                      <a:endParaRPr lang="es-MX" sz="1100" b="0" u="none">
                        <a:solidFill>
                          <a:schemeClr val="tx1"/>
                        </a:solidFill>
                        <a:effectLst/>
                        <a:latin typeface="Roboto" panose="020B0604020202020204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b="0" u="none" dirty="0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438052"/>
                  </a:ext>
                </a:extLst>
              </a:tr>
              <a:tr h="648330">
                <a:tc rowSpan="4"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es-MX" sz="1100">
                          <a:solidFill>
                            <a:schemeClr val="tx1"/>
                          </a:solidFill>
                          <a:effectLst/>
                          <a:latin typeface="Roboto" panose="020B0604020202020204"/>
                          <a:ea typeface="Roboto" panose="020B0604020202020204" charset="0"/>
                        </a:rPr>
                        <a:t>Conceptual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Roboto" panose="020B0604020202020204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defTabSz="4000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100" kern="1200" dirty="0">
                          <a:latin typeface="Roboto" panose="020B0604020202020204"/>
                          <a:ea typeface="Roboto" panose="020B0604020202020204" charset="0"/>
                        </a:rPr>
                        <a:t>Práctica de las Funciones Esenciales de la Salud Pública</a:t>
                      </a:r>
                    </a:p>
                    <a:p>
                      <a:pPr marL="0" indent="0" defTabSz="4000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100" kern="1200" dirty="0">
                          <a:latin typeface="Roboto" panose="020B0604020202020204"/>
                          <a:ea typeface="Roboto" panose="020B0604020202020204" charset="0"/>
                        </a:rPr>
                        <a:t>HD: 12/ HI: 20/ C: 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defTabSz="300038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None/>
                      </a:pPr>
                      <a:r>
                        <a:rPr lang="es-ES" sz="1100" kern="1200" dirty="0">
                          <a:latin typeface="Roboto" panose="020B0604020202020204"/>
                          <a:ea typeface="Roboto" panose="020B0604020202020204" charset="0"/>
                        </a:rPr>
                        <a:t>Panorama y prioridades en México, en el contexto global de la salud pública</a:t>
                      </a:r>
                    </a:p>
                    <a:p>
                      <a:pPr marL="0" lvl="1" indent="0" defTabSz="300038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None/>
                      </a:pPr>
                      <a:r>
                        <a:rPr lang="es-ES" sz="1100" kern="1200" dirty="0">
                          <a:latin typeface="Roboto" panose="020B0604020202020204"/>
                          <a:ea typeface="Roboto" panose="020B0604020202020204" charset="0"/>
                        </a:rPr>
                        <a:t>HD: 24/ HI: 24/ C: 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kern="1200" dirty="0">
                        <a:solidFill>
                          <a:srgbClr val="FF0000"/>
                        </a:solidFill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defTabSz="300038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None/>
                      </a:pPr>
                      <a:endParaRPr lang="es-ES" sz="1100" kern="1200" dirty="0"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defTabSz="300038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None/>
                      </a:pPr>
                      <a:endParaRPr lang="es-ES" sz="1100" kern="1200" dirty="0"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5706619"/>
                  </a:ext>
                </a:extLst>
              </a:tr>
              <a:tr h="501934">
                <a:tc vMerge="1"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1100" kern="1200" dirty="0">
                          <a:latin typeface="Roboto" panose="020B0604020202020204"/>
                          <a:ea typeface="Roboto" panose="020B0604020202020204" charset="0"/>
                        </a:rPr>
                        <a:t>Salud Global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1100" kern="1200" dirty="0">
                          <a:latin typeface="Roboto" panose="020B0604020202020204"/>
                          <a:ea typeface="Roboto" panose="020B0604020202020204" charset="0"/>
                        </a:rPr>
                        <a:t>HD: 8/ HI: 8/ C: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latin typeface="Roboto" panose="020B0604020202020204"/>
                          <a:ea typeface="Roboto" panose="020B0604020202020204" charset="0"/>
                        </a:rPr>
                        <a:t>Sistemas de salud o Sistemas y políticas de salud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latin typeface="Roboto" panose="020B0604020202020204"/>
                          <a:ea typeface="Roboto" panose="020B0604020202020204" charset="0"/>
                        </a:rPr>
                        <a:t>Determinantes sociales, biológicas y ambientales de la Salud </a:t>
                      </a:r>
                      <a:r>
                        <a:rPr lang="es-ES" sz="1100" kern="1200" dirty="0">
                          <a:latin typeface="Roboto" panose="020B0604020202020204"/>
                          <a:ea typeface="Roboto" panose="020B0604020202020204" charset="0"/>
                        </a:rPr>
                        <a:t>Pública</a:t>
                      </a:r>
                      <a:endParaRPr lang="es-ES" sz="1100" kern="1200" dirty="0">
                        <a:solidFill>
                          <a:srgbClr val="FF0000"/>
                        </a:solidFill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ES" sz="1100" kern="1200" dirty="0">
                        <a:solidFill>
                          <a:schemeClr val="tx1"/>
                        </a:solidFill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ES" sz="1100" kern="1200" dirty="0">
                        <a:solidFill>
                          <a:schemeClr val="tx1"/>
                        </a:solidFill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267332"/>
                  </a:ext>
                </a:extLst>
              </a:tr>
              <a:tr h="48535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defTabSz="4000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anose="020B0604020202020204" pitchFamily="34" charset="0"/>
                        <a:buNone/>
                      </a:pPr>
                      <a:endParaRPr lang="es-ES" sz="1100" kern="1200" dirty="0"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kern="1200" dirty="0">
                          <a:latin typeface="Roboto" panose="020B0604020202020204"/>
                          <a:ea typeface="Roboto" panose="020B0604020202020204" charset="0"/>
                        </a:rPr>
                        <a:t>Ética en investigación y en la práctica de la salud pública</a:t>
                      </a:r>
                      <a:endParaRPr lang="es-ES" sz="1100" kern="1200" dirty="0">
                        <a:solidFill>
                          <a:schemeClr val="tx1"/>
                        </a:solidFill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ES" sz="1100" kern="1200" dirty="0">
                        <a:solidFill>
                          <a:srgbClr val="FF0000"/>
                        </a:solidFill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ES" sz="1100" kern="1200" dirty="0">
                        <a:solidFill>
                          <a:schemeClr val="tx1"/>
                        </a:solidFill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ES" sz="1100" kern="1200" dirty="0">
                        <a:solidFill>
                          <a:schemeClr val="tx1"/>
                        </a:solidFill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695129"/>
                  </a:ext>
                </a:extLst>
              </a:tr>
              <a:tr h="48535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defTabSz="4000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100" kern="1200" dirty="0">
                          <a:latin typeface="Roboto" panose="020B0604020202020204"/>
                          <a:ea typeface="Roboto" panose="020B0604020202020204" charset="0"/>
                        </a:rPr>
                        <a:t>Ecosistemas y salud humana</a:t>
                      </a:r>
                    </a:p>
                    <a:p>
                      <a:pPr marL="0" indent="0" defTabSz="4000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100" kern="1200" dirty="0">
                          <a:latin typeface="Roboto" panose="020B0604020202020204"/>
                          <a:ea typeface="Roboto" panose="020B0604020202020204" charset="0"/>
                        </a:rPr>
                        <a:t>HD: 14/ HI: 14/ C: 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ES" sz="1100" kern="1200" dirty="0">
                        <a:solidFill>
                          <a:schemeClr val="tx1"/>
                        </a:solidFill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ES" sz="1100" kern="1200" dirty="0">
                        <a:solidFill>
                          <a:srgbClr val="FF0000"/>
                        </a:solidFill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ES" sz="1100" kern="1200" dirty="0">
                        <a:solidFill>
                          <a:schemeClr val="tx1"/>
                        </a:solidFill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ES" sz="1100" kern="1200" dirty="0">
                        <a:solidFill>
                          <a:schemeClr val="tx1"/>
                        </a:solidFill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121569"/>
                  </a:ext>
                </a:extLst>
              </a:tr>
              <a:tr h="627416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>
                          <a:solidFill>
                            <a:schemeClr val="tx1"/>
                          </a:solidFill>
                          <a:effectLst/>
                          <a:latin typeface="Roboto" panose="020B0604020202020204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Metodológico- instrumental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>
                        <a:solidFill>
                          <a:schemeClr val="tx1"/>
                        </a:solidFill>
                        <a:effectLst/>
                        <a:latin typeface="Roboto" panose="020B0604020202020204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endParaRPr lang="es-MX" sz="1100" b="0">
                        <a:solidFill>
                          <a:schemeClr val="tx1"/>
                        </a:solidFill>
                        <a:effectLst/>
                        <a:latin typeface="Roboto" panose="020B0604020202020204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kern="1200" dirty="0">
                          <a:latin typeface="Roboto" panose="020B0604020202020204"/>
                          <a:ea typeface="Roboto" panose="020B0604020202020204" charset="0"/>
                        </a:rPr>
                        <a:t>Introducción a los métodos cualitativos aplicados a la salud publica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just" defTabSz="300038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None/>
                      </a:pPr>
                      <a:r>
                        <a:rPr lang="es-MX" sz="1100" b="0" kern="1200">
                          <a:solidFill>
                            <a:schemeClr val="tx1"/>
                          </a:solidFill>
                          <a:effectLst/>
                          <a:latin typeface="Roboto" panose="020B0604020202020204"/>
                          <a:ea typeface="+mn-ea"/>
                          <a:cs typeface="+mn-cs"/>
                        </a:rPr>
                        <a:t>Integración de métodos cuantitativos y cualitativos o Introducción a los métodos mixtos  </a:t>
                      </a:r>
                      <a:r>
                        <a:rPr lang="es-MX" sz="1100" b="1" kern="1200">
                          <a:solidFill>
                            <a:schemeClr val="tx1"/>
                          </a:solidFill>
                          <a:effectLst/>
                          <a:latin typeface="Roboto" panose="020B0604020202020204"/>
                          <a:ea typeface="+mn-ea"/>
                          <a:cs typeface="+mn-cs"/>
                        </a:rPr>
                        <a:t>(OPTATIVA PARA MC-EPI)</a:t>
                      </a:r>
                      <a:endParaRPr lang="es-ES" sz="500" b="1" kern="1200" dirty="0"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E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baseline="0">
                          <a:solidFill>
                            <a:schemeClr val="bg1"/>
                          </a:solidFill>
                          <a:latin typeface="Roboto" panose="020B0604020202020204"/>
                        </a:rPr>
                        <a:t>Temas selectos de epidemiología (</a:t>
                      </a:r>
                      <a:r>
                        <a:rPr lang="es-MX" sz="1200" b="1">
                          <a:solidFill>
                            <a:schemeClr val="bg1"/>
                          </a:solidFill>
                          <a:latin typeface="Roboto" panose="020B0604020202020204"/>
                        </a:rPr>
                        <a:t>Epidemiología</a:t>
                      </a:r>
                      <a:r>
                        <a:rPr lang="es-MX" sz="1200" b="1" baseline="0">
                          <a:solidFill>
                            <a:schemeClr val="bg1"/>
                          </a:solidFill>
                          <a:latin typeface="Roboto" panose="020B0604020202020204"/>
                        </a:rPr>
                        <a:t> III) </a:t>
                      </a:r>
                      <a:r>
                        <a:rPr lang="es-MX" sz="1200" b="1" baseline="0">
                          <a:solidFill>
                            <a:schemeClr val="bg1"/>
                          </a:solidFill>
                          <a:latin typeface="Roboto" panose="020B0604020202020204"/>
                          <a:cs typeface="Calibri" panose="020F0502020204030204" pitchFamily="34" charset="0"/>
                        </a:rPr>
                        <a:t>(30 h)</a:t>
                      </a:r>
                      <a:endParaRPr lang="es-MX" sz="1200" b="1">
                        <a:solidFill>
                          <a:schemeClr val="bg1"/>
                        </a:solidFill>
                        <a:latin typeface="Roboto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71A5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defTabSz="300038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None/>
                      </a:pPr>
                      <a:endParaRPr lang="es-ES" sz="1100" kern="1200" dirty="0"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4023088"/>
                  </a:ext>
                </a:extLst>
              </a:tr>
              <a:tr h="46498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b="1" dirty="0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defTabSz="300038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None/>
                      </a:pPr>
                      <a:r>
                        <a:rPr lang="es-ES" sz="1100" b="1" kern="1200" dirty="0">
                          <a:latin typeface="Roboto" panose="020B0604020202020204"/>
                          <a:ea typeface="Roboto" panose="020B0604020202020204" charset="0"/>
                        </a:rPr>
                        <a:t>Epidemiología I</a:t>
                      </a:r>
                    </a:p>
                    <a:p>
                      <a:pPr marL="0" lvl="1" indent="0" defTabSz="300038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None/>
                      </a:pPr>
                      <a:r>
                        <a:rPr lang="es-ES" sz="1100" b="1" kern="1200" dirty="0">
                          <a:latin typeface="Roboto" panose="020B0604020202020204"/>
                          <a:ea typeface="Roboto" panose="020B0604020202020204" charset="0"/>
                        </a:rPr>
                        <a:t>HD: 40/ HI: 40/ C: 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defTabSz="300038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None/>
                      </a:pPr>
                      <a:r>
                        <a:rPr lang="es-ES" sz="1100" b="1" kern="1200" dirty="0">
                          <a:latin typeface="Roboto" panose="020B0604020202020204"/>
                          <a:ea typeface="Roboto" panose="020B0604020202020204" charset="0"/>
                        </a:rPr>
                        <a:t>Epidemiología II</a:t>
                      </a:r>
                    </a:p>
                    <a:p>
                      <a:pPr marL="0" lvl="1" indent="0" defTabSz="300038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None/>
                      </a:pPr>
                      <a:r>
                        <a:rPr lang="es-ES" sz="1100" b="1" kern="1200" dirty="0">
                          <a:latin typeface="Roboto" panose="020B0604020202020204"/>
                          <a:ea typeface="Roboto" panose="020B0604020202020204" charset="0"/>
                        </a:rPr>
                        <a:t>HD: 30 /  HI:30  / C:4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Roboto" panose="020B0604020202020204"/>
                          <a:ea typeface="Roboto" panose="020B0604020202020204" charset="0"/>
                        </a:rPr>
                        <a:t>Muestreo aplicado a la epidemiología (30 h)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71A5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defTabSz="300038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None/>
                      </a:pPr>
                      <a:endParaRPr lang="es-ES" sz="1100" kern="1200" dirty="0"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302871"/>
                  </a:ext>
                </a:extLst>
              </a:tr>
              <a:tr h="600502">
                <a:tc vMerge="1"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vMerge="1"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lvl="1" indent="0" algn="just" defTabSz="300038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None/>
                      </a:pPr>
                      <a:r>
                        <a:rPr lang="es-ES" sz="1100" b="1" kern="1200" dirty="0">
                          <a:latin typeface="Roboto" panose="020B0604020202020204"/>
                          <a:ea typeface="Roboto" panose="020B0604020202020204" charset="0"/>
                        </a:rPr>
                        <a:t>Bioestadística aplicada a la salud pública I</a:t>
                      </a:r>
                    </a:p>
                    <a:p>
                      <a:pPr marL="0" marR="0" lvl="1" indent="0" algn="l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kern="1200" dirty="0">
                          <a:latin typeface="Roboto" panose="020B0604020202020204"/>
                          <a:ea typeface="Roboto" panose="020B0604020202020204" charset="0"/>
                        </a:rPr>
                        <a:t>HD: 40/ HI: 40/ C: 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kern="1200" dirty="0">
                          <a:latin typeface="Roboto" panose="020B0604020202020204"/>
                          <a:ea typeface="Roboto" panose="020B0604020202020204" charset="0"/>
                        </a:rPr>
                        <a:t>Bioestadística aplicada a la salud pública II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Roboto" panose="020B0604020202020204"/>
                          <a:ea typeface="Roboto" panose="020B0604020202020204" charset="0"/>
                        </a:rPr>
                        <a:t>Vigilancia e inteligencia epidemiológica  HD: 30 /  HI:30  / C:4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71A5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defTabSz="300038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None/>
                      </a:pPr>
                      <a:endParaRPr lang="es-ES" sz="1100" kern="1200" dirty="0"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820196"/>
                  </a:ext>
                </a:extLst>
              </a:tr>
              <a:tr h="66578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b="1" dirty="0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endParaRPr lang="es-MX" sz="800" b="0" dirty="0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Roboto" panose="020B0604020202020204"/>
                        </a:rPr>
                        <a:t>Sistemas de información para la toma de decisiones </a:t>
                      </a:r>
                      <a:r>
                        <a:rPr lang="es-ES" sz="1100" b="1" dirty="0">
                          <a:solidFill>
                            <a:schemeClr val="tx1"/>
                          </a:solidFill>
                          <a:latin typeface="Roboto" panose="020B0604020202020204"/>
                        </a:rPr>
                        <a:t>(OPTATIVA MC-EPI)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>
                          <a:solidFill>
                            <a:schemeClr val="bg1"/>
                          </a:solidFill>
                          <a:latin typeface="Roboto" panose="020B0604020202020204"/>
                          <a:cs typeface="Calibri" panose="020F0502020204030204" pitchFamily="34" charset="0"/>
                        </a:rPr>
                        <a:t>Ensayos clínicos </a:t>
                      </a:r>
                      <a:r>
                        <a:rPr lang="es-MX" sz="1200" b="1" baseline="0">
                          <a:solidFill>
                            <a:schemeClr val="bg1"/>
                          </a:solidFill>
                          <a:latin typeface="Roboto" panose="020B0604020202020204"/>
                          <a:cs typeface="Calibri" panose="020F0502020204030204" pitchFamily="34" charset="0"/>
                        </a:rPr>
                        <a:t> y </a:t>
                      </a:r>
                      <a:r>
                        <a:rPr lang="es-MX" sz="1200" b="1">
                          <a:solidFill>
                            <a:schemeClr val="bg1"/>
                          </a:solidFill>
                          <a:latin typeface="Roboto" panose="020B0604020202020204"/>
                          <a:cs typeface="Calibri" panose="020F0502020204030204" pitchFamily="34" charset="0"/>
                        </a:rPr>
                        <a:t>guías de buenas practicas clínicas</a:t>
                      </a:r>
                      <a:r>
                        <a:rPr lang="es-MX" sz="1200">
                          <a:solidFill>
                            <a:schemeClr val="bg1"/>
                          </a:solidFill>
                          <a:latin typeface="Roboto" panose="020B0604020202020204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MX" sz="1200" b="1" baseline="0">
                          <a:solidFill>
                            <a:schemeClr val="bg1"/>
                          </a:solidFill>
                          <a:latin typeface="Roboto" panose="020B0604020202020204"/>
                          <a:cs typeface="Calibri" panose="020F0502020204030204" pitchFamily="34" charset="0"/>
                        </a:rPr>
                        <a:t>(30 h)</a:t>
                      </a:r>
                      <a:endParaRPr lang="es-MX" sz="1200">
                        <a:solidFill>
                          <a:schemeClr val="bg1"/>
                        </a:solidFill>
                        <a:latin typeface="Roboto" panose="020B0604020202020204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71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300038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1" kern="1200" dirty="0"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defTabSz="300038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None/>
                      </a:pPr>
                      <a:endParaRPr lang="es-ES" sz="1100" kern="1200" dirty="0"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313582"/>
                  </a:ext>
                </a:extLst>
              </a:tr>
              <a:tr h="388079">
                <a:tc>
                  <a:txBody>
                    <a:bodyPr/>
                    <a:lstStyle/>
                    <a:p>
                      <a:pPr marL="508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MX" sz="1100" b="1">
                        <a:solidFill>
                          <a:schemeClr val="tx1"/>
                        </a:solidFill>
                        <a:effectLst/>
                        <a:latin typeface="Roboto" panose="020B0604020202020204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>
                        <a:lnSpc>
                          <a:spcPct val="107000"/>
                        </a:lnSpc>
                        <a:buFont typeface="Arial" panose="020B0604020202020204" pitchFamily="34" charset="0"/>
                        <a:buNone/>
                        <a:tabLst/>
                      </a:pPr>
                      <a:endParaRPr lang="es-MX" sz="1100" b="0">
                        <a:solidFill>
                          <a:schemeClr val="tx1"/>
                        </a:solidFill>
                        <a:effectLst/>
                        <a:latin typeface="Roboto" panose="020B0604020202020204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S" sz="1100" b="1" kern="1200" dirty="0"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200" b="1">
                          <a:solidFill>
                            <a:schemeClr val="bg1"/>
                          </a:solidFill>
                          <a:latin typeface="Roboto" panose="020B0604020202020204"/>
                          <a:cs typeface="Calibri" panose="020F0502020204030204" pitchFamily="34" charset="0"/>
                        </a:rPr>
                        <a:t>Revisión sistemática y </a:t>
                      </a:r>
                      <a:r>
                        <a:rPr lang="es-MX" sz="1200" b="1" err="1">
                          <a:solidFill>
                            <a:schemeClr val="bg1"/>
                          </a:solidFill>
                          <a:latin typeface="Roboto" panose="020B0604020202020204"/>
                          <a:cs typeface="Calibri" panose="020F0502020204030204" pitchFamily="34" charset="0"/>
                        </a:rPr>
                        <a:t>Metaanálisis</a:t>
                      </a:r>
                      <a:r>
                        <a:rPr lang="es-MX" sz="1200" b="1">
                          <a:solidFill>
                            <a:schemeClr val="bg1"/>
                          </a:solidFill>
                          <a:latin typeface="Roboto" panose="020B0604020202020204"/>
                          <a:cs typeface="Calibri" panose="020F0502020204030204" pitchFamily="34" charset="0"/>
                        </a:rPr>
                        <a:t> (25</a:t>
                      </a:r>
                      <a:r>
                        <a:rPr lang="es-MX" sz="1200" b="1" baseline="0">
                          <a:solidFill>
                            <a:schemeClr val="bg1"/>
                          </a:solidFill>
                          <a:latin typeface="Roboto" panose="020B0604020202020204"/>
                          <a:cs typeface="Calibri" panose="020F0502020204030204" pitchFamily="34" charset="0"/>
                        </a:rPr>
                        <a:t> h)</a:t>
                      </a:r>
                      <a:endParaRPr lang="es-ES" sz="1200" kern="1200" dirty="0">
                        <a:solidFill>
                          <a:schemeClr val="bg1"/>
                        </a:solidFill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71A5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S" sz="1200" b="1" kern="1200" dirty="0"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S" sz="1100" kern="1200" dirty="0"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4687606"/>
                  </a:ext>
                </a:extLst>
              </a:tr>
              <a:tr h="662898">
                <a:tc>
                  <a:txBody>
                    <a:bodyPr/>
                    <a:lstStyle/>
                    <a:p>
                      <a:pPr marL="508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100" b="1">
                          <a:solidFill>
                            <a:schemeClr val="tx1"/>
                          </a:solidFill>
                          <a:effectLst/>
                          <a:latin typeface="Roboto" panose="020B0604020202020204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Integración y</a:t>
                      </a:r>
                      <a:r>
                        <a:rPr lang="es-MX" sz="1100" b="1" baseline="0">
                          <a:solidFill>
                            <a:schemeClr val="tx1"/>
                          </a:solidFill>
                          <a:effectLst/>
                          <a:latin typeface="Roboto" panose="020B0604020202020204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 evaluación</a:t>
                      </a:r>
                      <a:endParaRPr lang="es-MX" sz="1100" b="1">
                        <a:solidFill>
                          <a:schemeClr val="tx1"/>
                        </a:solidFill>
                        <a:effectLst/>
                        <a:latin typeface="Roboto" panose="020B0604020202020204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>
                        <a:lnSpc>
                          <a:spcPct val="107000"/>
                        </a:lnSpc>
                        <a:buFont typeface="Arial" panose="020B0604020202020204" pitchFamily="34" charset="0"/>
                        <a:buNone/>
                        <a:tabLst/>
                      </a:pPr>
                      <a:endParaRPr lang="es-MX" sz="1100" b="0">
                        <a:solidFill>
                          <a:schemeClr val="tx1"/>
                        </a:solidFill>
                        <a:effectLst/>
                        <a:latin typeface="Roboto" panose="020B0604020202020204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Roboto" panose="020B0604020202020204"/>
                          <a:ea typeface="Roboto" panose="020B0604020202020204" charset="0"/>
                        </a:rPr>
                        <a:t>Metodología de la investigación (30</a:t>
                      </a:r>
                      <a:r>
                        <a:rPr lang="es-ES" sz="1200" b="1" kern="1200" baseline="0" dirty="0">
                          <a:solidFill>
                            <a:schemeClr val="bg1"/>
                          </a:solidFill>
                          <a:latin typeface="Roboto" panose="020B0604020202020204"/>
                          <a:ea typeface="Roboto" panose="020B0604020202020204" charset="0"/>
                        </a:rPr>
                        <a:t> h</a:t>
                      </a:r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Roboto" panose="020B0604020202020204"/>
                          <a:ea typeface="Roboto" panose="020B060402020202020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71A5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Roboto" panose="020B0604020202020204"/>
                          <a:ea typeface="Roboto" panose="020B0604020202020204" charset="0"/>
                        </a:rPr>
                        <a:t>Protocolo</a:t>
                      </a:r>
                      <a:r>
                        <a:rPr lang="es-ES" sz="1200" b="1" kern="1200" baseline="0" dirty="0">
                          <a:solidFill>
                            <a:schemeClr val="bg1"/>
                          </a:solidFill>
                          <a:latin typeface="Roboto" panose="020B0604020202020204"/>
                          <a:ea typeface="Roboto" panose="020B0604020202020204" charset="0"/>
                        </a:rPr>
                        <a:t> de tesis / Clinimetría (30 h)</a:t>
                      </a:r>
                      <a:endParaRPr lang="es-ES" sz="1200" b="1" kern="1200" dirty="0">
                        <a:solidFill>
                          <a:schemeClr val="bg1"/>
                        </a:solidFill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71A5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Roboto" panose="020B0604020202020204"/>
                          <a:ea typeface="Roboto" panose="020B0604020202020204" charset="0"/>
                        </a:rPr>
                        <a:t>Coloquios metodológicos (presentación de avances de tema de tesis ante Jurado)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71A5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1200" b="1" kern="1200" dirty="0">
                          <a:solidFill>
                            <a:schemeClr val="bg1"/>
                          </a:solidFill>
                          <a:latin typeface="Roboto" panose="020B0604020202020204"/>
                          <a:ea typeface="Roboto" panose="020B0604020202020204" charset="0"/>
                        </a:rPr>
                        <a:t>Coloquios metodológicos (presentación de avances de tema de tesis ante Jurado)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71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010095"/>
                  </a:ext>
                </a:extLst>
              </a:tr>
              <a:tr h="127823">
                <a:tc>
                  <a:txBody>
                    <a:bodyPr/>
                    <a:lstStyle/>
                    <a:p>
                      <a:pPr marL="50800" indent="0" algn="l">
                        <a:lnSpc>
                          <a:spcPct val="107000"/>
                        </a:lnSpc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  <a:latin typeface="Roboto" panose="020B0604020202020204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Totales</a:t>
                      </a:r>
                      <a:endParaRPr lang="es-MX" sz="1100" b="1">
                        <a:solidFill>
                          <a:schemeClr val="tx1"/>
                        </a:solidFill>
                        <a:effectLst/>
                        <a:latin typeface="Roboto" panose="020B0604020202020204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>
                        <a:lnSpc>
                          <a:spcPct val="107000"/>
                        </a:lnSpc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s-ES" sz="1100" b="0" dirty="0">
                          <a:solidFill>
                            <a:schemeClr val="tx1"/>
                          </a:solidFill>
                          <a:effectLst/>
                          <a:latin typeface="Roboto" panose="020B0604020202020204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HD: 44/ HI: 62/ C: 7 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Roboto" panose="020B0604020202020204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508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S" sz="1100" kern="1200" dirty="0"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508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S" sz="1100" kern="1200" dirty="0"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508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S" sz="1100" kern="1200" dirty="0"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508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S" sz="1100" kern="1200" dirty="0">
                        <a:latin typeface="Roboto" panose="020B0604020202020204"/>
                        <a:ea typeface="Roboto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3708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115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7585" y="823799"/>
            <a:ext cx="4138415" cy="1139144"/>
          </a:xfrm>
        </p:spPr>
        <p:txBody>
          <a:bodyPr>
            <a:normAutofit fontScale="90000"/>
          </a:bodyPr>
          <a:lstStyle/>
          <a:p>
            <a:pPr algn="r"/>
            <a:r>
              <a:rPr lang="es-MX" sz="8800"/>
              <a:t>Contenido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6502401" y="823799"/>
            <a:ext cx="4597396" cy="2876331"/>
          </a:xfrm>
        </p:spPr>
        <p:txBody>
          <a:bodyPr>
            <a:normAutofit lnSpcReduction="10000"/>
          </a:bodyPr>
          <a:lstStyle/>
          <a:p>
            <a:r>
              <a:rPr lang="es-MX"/>
              <a:t>Objetivo de formación del programa</a:t>
            </a:r>
          </a:p>
          <a:p>
            <a:r>
              <a:rPr lang="es-MX"/>
              <a:t>Perfil de ingreso: competencias</a:t>
            </a:r>
          </a:p>
          <a:p>
            <a:r>
              <a:rPr lang="es-MX"/>
              <a:t>Perfil de egreso: competencias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>
                <a:solidFill>
                  <a:schemeClr val="bg1"/>
                </a:solidFill>
              </a:rPr>
              <a:t>Competencias específicas del área de concentración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>
                <a:solidFill>
                  <a:schemeClr val="bg1"/>
                </a:solidFill>
              </a:rPr>
              <a:t>Mapeo de Unidades didácticas del área de concentración (Competencias/ </a:t>
            </a:r>
            <a:r>
              <a:rPr lang="es-MX" err="1">
                <a:solidFill>
                  <a:schemeClr val="bg1"/>
                </a:solidFill>
              </a:rPr>
              <a:t>UD’s</a:t>
            </a:r>
            <a:r>
              <a:rPr lang="es-MX">
                <a:solidFill>
                  <a:schemeClr val="bg1"/>
                </a:solidFill>
              </a:rPr>
              <a:t>)</a:t>
            </a:r>
          </a:p>
          <a:p>
            <a:endParaRPr lang="es-MX"/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7B348678-7DD5-C945-B825-C6E29157239C}"/>
              </a:ext>
            </a:extLst>
          </p:cNvPr>
          <p:cNvSpPr txBox="1">
            <a:spLocks/>
          </p:cNvSpPr>
          <p:nvPr/>
        </p:nvSpPr>
        <p:spPr>
          <a:xfrm>
            <a:off x="3949671" y="1393371"/>
            <a:ext cx="2146329" cy="21771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s-MX" sz="15000" b="1">
                <a:solidFill>
                  <a:schemeClr val="bg1">
                    <a:alpha val="32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01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038971-D864-CF43-98B4-BDD484749124}"/>
              </a:ext>
            </a:extLst>
          </p:cNvPr>
          <p:cNvCxnSpPr/>
          <p:nvPr/>
        </p:nvCxnSpPr>
        <p:spPr>
          <a:xfrm>
            <a:off x="6299200" y="444500"/>
            <a:ext cx="0" cy="342900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43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8680721B-BF70-49DA-B799-A3A59D4FF3A8}"/>
              </a:ext>
            </a:extLst>
          </p:cNvPr>
          <p:cNvSpPr txBox="1">
            <a:spLocks/>
          </p:cNvSpPr>
          <p:nvPr/>
        </p:nvSpPr>
        <p:spPr>
          <a:xfrm>
            <a:off x="859967" y="1891709"/>
            <a:ext cx="10515600" cy="293101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3200" dirty="0"/>
              <a:t>Formar profesionales capaces de analizar los problemas de salud prioritarios y sus factores de riesgo a través de la metodología epidemiológica, para apoyar la generación de evidencia científica para la toma de decisiones.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F7754A9-90E4-47D3-8C9A-6684D432E579}"/>
              </a:ext>
            </a:extLst>
          </p:cNvPr>
          <p:cNvSpPr txBox="1">
            <a:spLocks/>
          </p:cNvSpPr>
          <p:nvPr/>
        </p:nvSpPr>
        <p:spPr>
          <a:xfrm>
            <a:off x="1567544" y="379860"/>
            <a:ext cx="9051467" cy="575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/>
              <a:t>Objetivo de formación del programa </a:t>
            </a:r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11646568" y="160421"/>
            <a:ext cx="467017" cy="5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669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2E75D9-8798-43DB-81D6-02A1E4139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632" y="88398"/>
            <a:ext cx="10515600" cy="478530"/>
          </a:xfrm>
        </p:spPr>
        <p:txBody>
          <a:bodyPr>
            <a:noAutofit/>
          </a:bodyPr>
          <a:lstStyle/>
          <a:p>
            <a:pPr algn="ctr"/>
            <a:r>
              <a:rPr lang="es-ES" sz="3300" dirty="0"/>
              <a:t>Perfil de ingreso. Competencias de Ingreso</a:t>
            </a:r>
            <a:endParaRPr lang="es-MX" sz="3300"/>
          </a:p>
        </p:txBody>
      </p:sp>
      <p:graphicFrame>
        <p:nvGraphicFramePr>
          <p:cNvPr id="4" name="Marcador de contenido 4">
            <a:extLst>
              <a:ext uri="{FF2B5EF4-FFF2-40B4-BE49-F238E27FC236}">
                <a16:creationId xmlns:a16="http://schemas.microsoft.com/office/drawing/2014/main" id="{B7EA4D17-28AB-4AF2-BC8E-A9A232774C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294414"/>
              </p:ext>
            </p:extLst>
          </p:nvPr>
        </p:nvGraphicFramePr>
        <p:xfrm>
          <a:off x="338328" y="687243"/>
          <a:ext cx="11676888" cy="5832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3856">
                  <a:extLst>
                    <a:ext uri="{9D8B030D-6E8A-4147-A177-3AD203B41FA5}">
                      <a16:colId xmlns:a16="http://schemas.microsoft.com/office/drawing/2014/main" val="3369723658"/>
                    </a:ext>
                  </a:extLst>
                </a:gridCol>
                <a:gridCol w="3514995">
                  <a:extLst>
                    <a:ext uri="{9D8B030D-6E8A-4147-A177-3AD203B41FA5}">
                      <a16:colId xmlns:a16="http://schemas.microsoft.com/office/drawing/2014/main" val="647806407"/>
                    </a:ext>
                  </a:extLst>
                </a:gridCol>
                <a:gridCol w="4365752">
                  <a:extLst>
                    <a:ext uri="{9D8B030D-6E8A-4147-A177-3AD203B41FA5}">
                      <a16:colId xmlns:a16="http://schemas.microsoft.com/office/drawing/2014/main" val="3293514403"/>
                    </a:ext>
                  </a:extLst>
                </a:gridCol>
                <a:gridCol w="2662285">
                  <a:extLst>
                    <a:ext uri="{9D8B030D-6E8A-4147-A177-3AD203B41FA5}">
                      <a16:colId xmlns:a16="http://schemas.microsoft.com/office/drawing/2014/main" val="190806551"/>
                    </a:ext>
                  </a:extLst>
                </a:gridCol>
              </a:tblGrid>
              <a:tr h="435695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600" noProof="0">
                        <a:solidFill>
                          <a:schemeClr val="tx1"/>
                        </a:solidFill>
                      </a:endParaRPr>
                    </a:p>
                  </a:txBody>
                  <a:tcPr marL="58671" marR="58671" marT="29335" marB="2933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noProof="0">
                          <a:solidFill>
                            <a:schemeClr val="bg1"/>
                          </a:solidFill>
                        </a:rPr>
                        <a:t>Conocimientos</a:t>
                      </a:r>
                    </a:p>
                  </a:txBody>
                  <a:tcPr marL="58671" marR="58671" marT="29335" marB="29335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noProof="0">
                          <a:solidFill>
                            <a:schemeClr val="bg1"/>
                          </a:solidFill>
                        </a:rPr>
                        <a:t>Habilidades</a:t>
                      </a:r>
                    </a:p>
                  </a:txBody>
                  <a:tcPr marL="58671" marR="58671" marT="29335" marB="29335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noProof="0">
                          <a:solidFill>
                            <a:schemeClr val="bg1"/>
                          </a:solidFill>
                        </a:rPr>
                        <a:t>Actitudes</a:t>
                      </a:r>
                    </a:p>
                  </a:txBody>
                  <a:tcPr marL="58671" marR="58671" marT="29335" marB="29335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790190"/>
                  </a:ext>
                </a:extLst>
              </a:tr>
              <a:tr h="23215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MX" sz="1600" noProof="0">
                        <a:solidFill>
                          <a:schemeClr val="tx1"/>
                        </a:solidFill>
                      </a:endParaRPr>
                    </a:p>
                  </a:txBody>
                  <a:tcPr marL="58671" marR="58671" marT="29335" marB="29335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baseline="0" noProof="0">
                          <a:solidFill>
                            <a:schemeClr val="tx1"/>
                          </a:solidFill>
                        </a:rPr>
                        <a:t>Que tengan conocimientos relacionados con las ciencias de la salud, biológicas o exactas, así como otras áreas afines.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b="0" noProof="0">
                          <a:solidFill>
                            <a:schemeClr val="tx1"/>
                          </a:solidFill>
                        </a:rPr>
                        <a:t>Que conozcan el método científico y/o que tengan experiencia en investigación.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b="0" noProof="0">
                          <a:solidFill>
                            <a:schemeClr val="tx1"/>
                          </a:solidFill>
                        </a:rPr>
                        <a:t>Que conozcan</a:t>
                      </a:r>
                      <a:r>
                        <a:rPr lang="es-MX" sz="1600" b="0" baseline="0" noProof="0">
                          <a:solidFill>
                            <a:schemeClr val="tx1"/>
                          </a:solidFill>
                        </a:rPr>
                        <a:t> la problemática de salud pública.</a:t>
                      </a:r>
                      <a:endParaRPr lang="es-MX" sz="1600" b="0" noProof="0">
                        <a:solidFill>
                          <a:schemeClr val="tx1"/>
                        </a:solidFill>
                      </a:endParaRPr>
                    </a:p>
                  </a:txBody>
                  <a:tcPr marL="58671" marR="58671" marT="29335" marB="2933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noProof="0" dirty="0">
                          <a:solidFill>
                            <a:schemeClr val="tx1"/>
                          </a:solidFill>
                        </a:rPr>
                        <a:t>Capacidad de síntesis de la información. </a:t>
                      </a:r>
                    </a:p>
                    <a:p>
                      <a:pPr marL="285750" marR="0" lvl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noProof="0" dirty="0">
                          <a:solidFill>
                            <a:schemeClr val="tx1"/>
                          </a:solidFill>
                        </a:rPr>
                        <a:t>Capacidad de comunicación escrita y oral.</a:t>
                      </a:r>
                      <a:endParaRPr lang="es-ES_tradnl" sz="1600" noProof="0" dirty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600" noProof="0" dirty="0">
                          <a:solidFill>
                            <a:schemeClr val="tx1"/>
                          </a:solidFill>
                        </a:rPr>
                        <a:t>Uso de TIC para buscar</a:t>
                      </a:r>
                      <a:r>
                        <a:rPr lang="es-ES_tradnl" sz="1600" baseline="0" noProof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s-ES_tradnl" sz="1600" noProof="0" dirty="0">
                          <a:solidFill>
                            <a:schemeClr val="tx1"/>
                          </a:solidFill>
                        </a:rPr>
                        <a:t>generar y compartir información.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600" noProof="0" dirty="0">
                          <a:solidFill>
                            <a:schemeClr val="tx1"/>
                          </a:solidFill>
                        </a:rPr>
                        <a:t>Capacidad/razonamiento</a:t>
                      </a:r>
                      <a:r>
                        <a:rPr lang="es-ES_tradnl" sz="1600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_tradnl" sz="1600" noProof="0" dirty="0">
                          <a:solidFill>
                            <a:schemeClr val="tx1"/>
                          </a:solidFill>
                        </a:rPr>
                        <a:t>analítico matemático.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kern="1200" noProof="0" dirty="0">
                          <a:solidFill>
                            <a:schemeClr val="tx1"/>
                          </a:solidFill>
                        </a:rPr>
                        <a:t>Comprensión básica de textos científicos en el idioma inglés (nivel A2).</a:t>
                      </a:r>
                      <a:endParaRPr lang="es-MX" sz="1600" noProof="0" dirty="0">
                        <a:solidFill>
                          <a:schemeClr val="tx1"/>
                        </a:solidFill>
                        <a:cs typeface="Calibri" panose="020F0502020204030204" pitchFamily="34" charset="0"/>
                      </a:endParaRPr>
                    </a:p>
                  </a:txBody>
                  <a:tcPr marL="58671" marR="58671" marT="29335" marB="2933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1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600" noProof="0">
                          <a:solidFill>
                            <a:schemeClr val="tx1"/>
                          </a:solidFill>
                        </a:rPr>
                        <a:t>Interés en los problemas de salud pública.</a:t>
                      </a:r>
                    </a:p>
                    <a:p>
                      <a:pPr marL="285750" lvl="1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600" noProof="0">
                          <a:solidFill>
                            <a:schemeClr val="tx1"/>
                          </a:solidFill>
                        </a:rPr>
                        <a:t>Interés en participar en grupos de investigación en salud pública. </a:t>
                      </a:r>
                      <a:endParaRPr lang="es-ES_tradnl" sz="1600" noProof="0" dirty="0">
                        <a:solidFill>
                          <a:schemeClr val="tx1"/>
                        </a:solidFill>
                      </a:endParaRPr>
                    </a:p>
                    <a:p>
                      <a:pPr marL="285750" lvl="1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600" noProof="0">
                          <a:solidFill>
                            <a:schemeClr val="tx1"/>
                          </a:solidFill>
                        </a:rPr>
                        <a:t>Compromiso social y ético en el quehacer profesional.</a:t>
                      </a:r>
                      <a:r>
                        <a:rPr lang="es-ES_tradnl" sz="1600" noProof="0" dirty="0">
                          <a:solidFill>
                            <a:schemeClr val="tx1"/>
                          </a:solidFill>
                        </a:rPr>
                        <a:t>	</a:t>
                      </a:r>
                    </a:p>
                  </a:txBody>
                  <a:tcPr marL="58671" marR="58671" marT="29335" marB="2933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88978"/>
                  </a:ext>
                </a:extLst>
              </a:tr>
              <a:tr h="307521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1600" b="1" noProof="0" dirty="0">
                          <a:solidFill>
                            <a:schemeClr val="tx1"/>
                          </a:solidFill>
                        </a:rPr>
                        <a:t>Medios de verificación (requisitos)</a:t>
                      </a:r>
                    </a:p>
                  </a:txBody>
                  <a:tcPr marL="58671" marR="58671" marT="29335" marB="29335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419" sz="1600" noProof="0" dirty="0">
                          <a:solidFill>
                            <a:schemeClr val="tx1"/>
                          </a:solidFill>
                        </a:rPr>
                        <a:t>Título</a:t>
                      </a:r>
                      <a:r>
                        <a:rPr lang="es-MX" sz="1600" noProof="0" dirty="0">
                          <a:solidFill>
                            <a:schemeClr val="tx1"/>
                          </a:solidFill>
                        </a:rPr>
                        <a:t> de licenciatura</a:t>
                      </a:r>
                      <a:r>
                        <a:rPr lang="es-MX" sz="1600" baseline="0" noProof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s-MX" sz="1600" noProof="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noProof="0" dirty="0">
                          <a:solidFill>
                            <a:schemeClr val="tx1"/>
                          </a:solidFill>
                        </a:rPr>
                        <a:t>Boleta de calificaciones o certificado universitario con promedio </a:t>
                      </a:r>
                      <a:r>
                        <a:rPr lang="es-MX" sz="1600" u="none" strike="noStrike" kern="1200" noProof="0" dirty="0">
                          <a:solidFill>
                            <a:schemeClr val="tx1"/>
                          </a:solidFill>
                          <a:effectLst/>
                        </a:rPr>
                        <a:t>≥ 8.</a:t>
                      </a:r>
                      <a:r>
                        <a:rPr lang="es-MX" sz="1600" u="none" strike="noStrike" kern="1200" baseline="0" noProof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s-MX" sz="1600" noProof="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noProof="0" dirty="0">
                          <a:solidFill>
                            <a:schemeClr val="tx1"/>
                          </a:solidFill>
                        </a:rPr>
                        <a:t>Currículum vitae.</a:t>
                      </a:r>
                      <a:endParaRPr lang="es-MX" sz="1600" baseline="0" noProof="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baseline="0" noProof="0" dirty="0">
                          <a:solidFill>
                            <a:schemeClr val="tx1"/>
                          </a:solidFill>
                        </a:rPr>
                        <a:t>Examen </a:t>
                      </a:r>
                      <a:r>
                        <a:rPr lang="es-MX" sz="1600" u="none" strike="noStrike" kern="1200" noProof="0" dirty="0">
                          <a:solidFill>
                            <a:schemeClr val="tx1"/>
                          </a:solidFill>
                          <a:effectLst/>
                        </a:rPr>
                        <a:t>CENEVAL ≥1000 puntos o EXANI-III con calificación ≥ 8.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noProof="0" dirty="0">
                          <a:solidFill>
                            <a:schemeClr val="tx1"/>
                          </a:solidFill>
                        </a:rPr>
                        <a:t>Ejercicio</a:t>
                      </a:r>
                      <a:r>
                        <a:rPr lang="es-MX" sz="1600" baseline="0" noProof="0" dirty="0">
                          <a:solidFill>
                            <a:schemeClr val="tx1"/>
                          </a:solidFill>
                        </a:rPr>
                        <a:t> sobre un artículo en inglés que aplica la Coordinación Académica. </a:t>
                      </a:r>
                      <a:endParaRPr lang="es-MX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58671" marR="58671" marT="29335" marB="2933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u="none" strike="noStrike" kern="1200" noProof="0" dirty="0">
                          <a:solidFill>
                            <a:schemeClr val="tx1"/>
                          </a:solidFill>
                          <a:effectLst/>
                        </a:rPr>
                        <a:t>Carta de exposición de motivos del postulante.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kern="1200" noProof="0" dirty="0">
                          <a:solidFill>
                            <a:schemeClr val="tx1"/>
                          </a:solidFill>
                        </a:rPr>
                        <a:t>Demostrar un nivel de inglés A2 de acuerdo al Marco Común Europeo de las Lenguas.</a:t>
                      </a:r>
                      <a:endParaRPr lang="es-MX" sz="1600" u="none" strike="noStrike" kern="1200" noProof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noProof="0" dirty="0">
                          <a:solidFill>
                            <a:schemeClr val="tx1"/>
                          </a:solidFill>
                        </a:rPr>
                        <a:t>Ejercicio</a:t>
                      </a:r>
                      <a:r>
                        <a:rPr lang="es-MX" sz="1600" baseline="0" noProof="0" dirty="0">
                          <a:solidFill>
                            <a:schemeClr val="tx1"/>
                          </a:solidFill>
                        </a:rPr>
                        <a:t> sobre un artículo en inglés que aplica la Coordinación Académica.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baseline="0" noProof="0" dirty="0">
                          <a:solidFill>
                            <a:schemeClr val="tx1"/>
                          </a:solidFill>
                        </a:rPr>
                        <a:t>Examen </a:t>
                      </a:r>
                      <a:r>
                        <a:rPr lang="es-MX" sz="1600" u="none" strike="noStrike" kern="1200" noProof="0" dirty="0">
                          <a:solidFill>
                            <a:schemeClr val="tx1"/>
                          </a:solidFill>
                          <a:effectLst/>
                        </a:rPr>
                        <a:t>CENEVAL ≥1000 puntos o EXANI-III con calificación ≥ 8.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u="none" strike="noStrike" kern="1200" noProof="0" dirty="0">
                          <a:solidFill>
                            <a:schemeClr val="tx1"/>
                          </a:solidFill>
                          <a:effectLst/>
                        </a:rPr>
                        <a:t>Examen de matemáticas: calificación ≥ 8.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u="none" strike="noStrike" kern="1200" noProof="0" dirty="0">
                          <a:solidFill>
                            <a:schemeClr val="tx1"/>
                          </a:solidFill>
                          <a:effectLst/>
                        </a:rPr>
                        <a:t>Dos entrevistas por profesores del Colegio de Epidemiología,</a:t>
                      </a:r>
                      <a:r>
                        <a:rPr lang="es-MX" sz="1600" u="none" strike="noStrike" kern="1200" baseline="0" noProof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600" u="none" strike="noStrike" kern="1200" noProof="0" dirty="0">
                          <a:solidFill>
                            <a:schemeClr val="tx1"/>
                          </a:solidFill>
                          <a:effectLst/>
                        </a:rPr>
                        <a:t>con evaluación muy recomendable</a:t>
                      </a:r>
                      <a:r>
                        <a:rPr lang="es-MX" sz="1600" u="none" strike="noStrike" kern="1200" baseline="0" noProof="0" dirty="0">
                          <a:solidFill>
                            <a:schemeClr val="tx1"/>
                          </a:solidFill>
                          <a:effectLst/>
                        </a:rPr>
                        <a:t> o recomendable.</a:t>
                      </a:r>
                    </a:p>
                  </a:txBody>
                  <a:tcPr marL="58671" marR="58671" marT="29335" marB="2933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u="none" strike="noStrike" kern="1200" noProof="0" dirty="0">
                          <a:solidFill>
                            <a:schemeClr val="tx1"/>
                          </a:solidFill>
                          <a:effectLst/>
                        </a:rPr>
                        <a:t>Carta de exposición de motivos del postulante. </a:t>
                      </a:r>
                    </a:p>
                    <a:p>
                      <a:pPr marL="285750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MX" sz="1600" u="none" strike="noStrike" kern="1200" noProof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u="none" strike="noStrike" kern="1200" noProof="0" dirty="0">
                          <a:solidFill>
                            <a:schemeClr val="tx1"/>
                          </a:solidFill>
                          <a:effectLst/>
                        </a:rPr>
                        <a:t>Dos entrevistas por profesores del Colegio de Epidemiología,</a:t>
                      </a:r>
                      <a:r>
                        <a:rPr lang="es-MX" sz="1600" u="none" strike="noStrike" kern="1200" baseline="0" noProof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600" u="none" strike="noStrike" kern="1200" noProof="0" dirty="0">
                          <a:solidFill>
                            <a:schemeClr val="tx1"/>
                          </a:solidFill>
                          <a:effectLst/>
                        </a:rPr>
                        <a:t>con evaluación muy recomendable</a:t>
                      </a:r>
                      <a:r>
                        <a:rPr lang="es-MX" sz="1600" u="none" strike="noStrike" kern="1200" baseline="0" noProof="0" dirty="0">
                          <a:solidFill>
                            <a:schemeClr val="tx1"/>
                          </a:solidFill>
                          <a:effectLst/>
                        </a:rPr>
                        <a:t> o recomendable</a:t>
                      </a:r>
                    </a:p>
                    <a:p>
                      <a:pPr marL="285750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MX" sz="1600" u="none" strike="noStrike" kern="1200" baseline="0" noProof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u="none" strike="noStrike" kern="1200" baseline="0" noProof="0" dirty="0">
                          <a:solidFill>
                            <a:schemeClr val="tx1"/>
                          </a:solidFill>
                          <a:effectLst/>
                        </a:rPr>
                        <a:t>Curriculum vitae.</a:t>
                      </a:r>
                      <a:endParaRPr lang="es-MX" sz="16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671" marR="58671" marT="29335" marB="2933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140790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11646568" y="160421"/>
            <a:ext cx="467017" cy="5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9941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75EA8-9848-1B49-92C5-432D8EFEF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1802"/>
          </a:xfrm>
        </p:spPr>
        <p:txBody>
          <a:bodyPr/>
          <a:lstStyle/>
          <a:p>
            <a:pPr algn="ctr"/>
            <a:r>
              <a:rPr lang="es-ES_tradnl" dirty="0"/>
              <a:t>Perfil de egreso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ED797-3EFF-6040-9108-27E68DE7F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643" y="1766830"/>
            <a:ext cx="10515600" cy="3029457"/>
          </a:xfrm>
        </p:spPr>
        <p:txBody>
          <a:bodyPr>
            <a:noAutofit/>
          </a:bodyPr>
          <a:lstStyle/>
          <a:p>
            <a:pPr algn="just"/>
            <a:r>
              <a:rPr lang="es-MX" dirty="0"/>
              <a:t>Al egresar del programa será capaz de analizar y evaluar los problemas prioritarios y emergentes de la salud pública con un enfoque epidemiológico, transdisciplinario, comunitario y con perspectiva de género, participando en grupos de investigación y traduciendo los resultados de investigación a los tomadores de decisión.  </a:t>
            </a:r>
            <a:endParaRPr lang="es-ES" dirty="0"/>
          </a:p>
          <a:p>
            <a:pPr algn="just"/>
            <a:endParaRPr lang="es-ES_tradnl" sz="3200" dirty="0"/>
          </a:p>
        </p:txBody>
      </p:sp>
      <p:sp>
        <p:nvSpPr>
          <p:cNvPr id="4" name="Rectángulo 3"/>
          <p:cNvSpPr/>
          <p:nvPr/>
        </p:nvSpPr>
        <p:spPr>
          <a:xfrm>
            <a:off x="11646568" y="160421"/>
            <a:ext cx="467017" cy="5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7760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582560" y="160421"/>
            <a:ext cx="467017" cy="5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112" y="125915"/>
            <a:ext cx="11162581" cy="80443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_tradnl" sz="3800" dirty="0"/>
              <a:t>Competencias específicas del área de concentración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2643A-82A2-B049-915B-FFF870384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7124"/>
            <a:ext cx="10808368" cy="5369940"/>
          </a:xfrm>
        </p:spPr>
        <p:txBody>
          <a:bodyPr>
            <a:noAutofit/>
          </a:bodyPr>
          <a:lstStyle/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es-MX" sz="2300" dirty="0"/>
              <a:t>Determinar las condiciones de salud pública prioritarias, emergentes y reemergentes, empleando las medidas epidemiológicas con un enfoque global, transdiciplinario, social, ético y con perspectiva de género.</a:t>
            </a:r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endParaRPr lang="es-ES" sz="2300" dirty="0"/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es-MX" sz="2300" dirty="0"/>
              <a:t>Seleccionar el diseño de investigación epidemiológica válido y eficiente para el estudio de los determinantes de la salud pública prioritarios, emergentes y reemergentes. </a:t>
            </a:r>
            <a:endParaRPr lang="es-ES" sz="2300" dirty="0"/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endParaRPr lang="es-ES" sz="2300" dirty="0"/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es-MX" sz="2300" dirty="0"/>
              <a:t>Participar en grupos transdisciplinarios, para el desarrollo de la investigación epidemiológica y comunitaria aplicando los principios éticos.</a:t>
            </a:r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endParaRPr lang="es-ES" sz="2300" dirty="0"/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es-MX" sz="2300" dirty="0"/>
              <a:t>Traducir los resultados de investigación</a:t>
            </a:r>
            <a:r>
              <a:rPr lang="es-MX" sz="2300" dirty="0">
                <a:solidFill>
                  <a:srgbClr val="FF0000"/>
                </a:solidFill>
              </a:rPr>
              <a:t> </a:t>
            </a:r>
            <a:r>
              <a:rPr lang="es-MX" sz="2300" dirty="0"/>
              <a:t>para la difusión del conocimiento a las comunidades y tomadores de decisión. </a:t>
            </a:r>
          </a:p>
          <a:p>
            <a:pPr algn="just"/>
            <a:endParaRPr lang="es-ES" sz="2300" dirty="0"/>
          </a:p>
          <a:p>
            <a:pPr algn="just"/>
            <a:endParaRPr lang="es-ES_tradnl" sz="2300" dirty="0"/>
          </a:p>
        </p:txBody>
      </p:sp>
      <p:sp>
        <p:nvSpPr>
          <p:cNvPr id="5" name="Rectángulo 4"/>
          <p:cNvSpPr/>
          <p:nvPr/>
        </p:nvSpPr>
        <p:spPr>
          <a:xfrm>
            <a:off x="448575" y="6366294"/>
            <a:ext cx="3433313" cy="362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8213255" y="6426679"/>
            <a:ext cx="3433313" cy="362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1011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1646568" y="160421"/>
            <a:ext cx="467017" cy="5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9701349" y="6457407"/>
            <a:ext cx="2133600" cy="217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730" y="19467"/>
            <a:ext cx="9432753" cy="412622"/>
          </a:xfrm>
        </p:spPr>
        <p:txBody>
          <a:bodyPr>
            <a:noAutofit/>
          </a:bodyPr>
          <a:lstStyle/>
          <a:p>
            <a:pPr algn="ctr"/>
            <a:r>
              <a:rPr lang="es-ES_tradnl" sz="2800" dirty="0"/>
              <a:t>Unidades didácticas del área de concentración*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93192" y="6428232"/>
            <a:ext cx="3547872" cy="301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534039"/>
              </p:ext>
            </p:extLst>
          </p:nvPr>
        </p:nvGraphicFramePr>
        <p:xfrm>
          <a:off x="213492" y="405276"/>
          <a:ext cx="11676322" cy="6617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9641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663137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6883544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490836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/>
                        <a:t>Competencias específicas</a:t>
                      </a:r>
                      <a:endParaRPr lang="es-MX" sz="1500"/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/>
                        <a:t>UD*</a:t>
                      </a:r>
                      <a:endParaRPr lang="es-MX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/>
                        <a:t>Competencias de UD*</a:t>
                      </a:r>
                      <a:endParaRPr lang="es-MX" sz="15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591420">
                <a:tc rowSpan="7"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es-MX" sz="1500">
                          <a:solidFill>
                            <a:schemeClr val="tx1"/>
                          </a:solidFill>
                        </a:rPr>
                        <a:t>1. Determinar las condiciones de salud pública prioritarias, emergentes y reemergentes, empleando las medidas epidemiológicas con un enfoque global, transdiciplinario, social, ético y con perspectiva de género.</a:t>
                      </a:r>
                    </a:p>
                  </a:txBody>
                  <a:tcPr marL="64208" marR="64208" marT="34290" marB="342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500" b="1">
                          <a:solidFill>
                            <a:schemeClr val="tx1"/>
                          </a:solidFill>
                        </a:rPr>
                        <a:t>UD1: </a:t>
                      </a:r>
                      <a:r>
                        <a:rPr lang="es-MX" sz="1500" b="0">
                          <a:solidFill>
                            <a:schemeClr val="tx1"/>
                          </a:solidFill>
                        </a:rPr>
                        <a:t>Metodología</a:t>
                      </a:r>
                      <a:r>
                        <a:rPr lang="es-MX" sz="1500" b="0" baseline="0">
                          <a:solidFill>
                            <a:schemeClr val="tx1"/>
                          </a:solidFill>
                        </a:rPr>
                        <a:t> de la investigación</a:t>
                      </a:r>
                      <a:endParaRPr lang="es-MX" sz="1500" b="1" baseline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500" dirty="0">
                          <a:solidFill>
                            <a:schemeClr val="tx1"/>
                          </a:solidFill>
                        </a:rPr>
                        <a:t>Analizar los procedimientos</a:t>
                      </a:r>
                      <a:r>
                        <a:rPr lang="es-MX" sz="1500" baseline="0" dirty="0">
                          <a:solidFill>
                            <a:schemeClr val="tx1"/>
                          </a:solidFill>
                        </a:rPr>
                        <a:t> o t</a:t>
                      </a:r>
                      <a:r>
                        <a:rPr lang="es-MX" sz="1500" dirty="0">
                          <a:solidFill>
                            <a:schemeClr val="tx1"/>
                          </a:solidFill>
                        </a:rPr>
                        <a:t>écnicas más pertinentes para la resolución de un problema de salud prioritario, emergente o remergente.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  <a:tr h="89611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500" b="1">
                          <a:solidFill>
                            <a:schemeClr val="tx1"/>
                          </a:solidFill>
                        </a:rPr>
                        <a:t>UD2:  </a:t>
                      </a:r>
                      <a:r>
                        <a:rPr lang="es-MX" sz="1500" b="0">
                          <a:solidFill>
                            <a:schemeClr val="tx1"/>
                          </a:solidFill>
                        </a:rPr>
                        <a:t>Temas selectos de epidemiología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500" dirty="0">
                          <a:solidFill>
                            <a:schemeClr val="tx1"/>
                          </a:solidFill>
                        </a:rPr>
                        <a:t>Describir los problemas de salud y sus determinantes a partir de las medidas de frecuencia y asociación más comunes en epidemiología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500" baseline="0" dirty="0">
                          <a:solidFill>
                            <a:schemeClr val="tx1"/>
                          </a:solidFill>
                        </a:rPr>
                        <a:t>Analizar las condiciones de salud y sus determinantes en subgrupos vulnerables de la población por su condición de género, raza o nivel socioeconómico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390444"/>
                  </a:ext>
                </a:extLst>
              </a:tr>
              <a:tr h="90525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500" b="1">
                          <a:solidFill>
                            <a:schemeClr val="tx1"/>
                          </a:solidFill>
                        </a:rPr>
                        <a:t>UD3: </a:t>
                      </a:r>
                      <a:r>
                        <a:rPr lang="es-MX" sz="1500" b="0">
                          <a:solidFill>
                            <a:schemeClr val="tx1"/>
                          </a:solidFill>
                        </a:rPr>
                        <a:t>Revisión sistemática y metaanálisis </a:t>
                      </a:r>
                      <a:endParaRPr lang="es-MX" sz="15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500" dirty="0">
                          <a:solidFill>
                            <a:schemeClr val="tx1"/>
                          </a:solidFill>
                        </a:rPr>
                        <a:t>Utilizar la evidencia científica para la toma de decisiones en el diseño, conducción</a:t>
                      </a:r>
                      <a:r>
                        <a:rPr lang="es-MX" sz="1500" baseline="0" dirty="0">
                          <a:solidFill>
                            <a:schemeClr val="tx1"/>
                          </a:solidFill>
                        </a:rPr>
                        <a:t>, ejecución, seguimiento y evaluación de intervenciones y políticas sobre problemas prioritarios, emergente y  remergentes en salud pública.   </a:t>
                      </a:r>
                      <a:endParaRPr lang="es-MX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6941591"/>
                  </a:ext>
                </a:extLst>
              </a:tr>
              <a:tr h="72030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500" b="1">
                          <a:solidFill>
                            <a:schemeClr val="tx1"/>
                          </a:solidFill>
                        </a:rPr>
                        <a:t>UD4: </a:t>
                      </a:r>
                      <a:r>
                        <a:rPr lang="es-ES" sz="1500" b="0" dirty="0">
                          <a:solidFill>
                            <a:schemeClr val="tx1"/>
                          </a:solidFill>
                        </a:rPr>
                        <a:t>Ensayos clínicos y</a:t>
                      </a:r>
                      <a:r>
                        <a:rPr lang="es-ES" sz="1500" b="0" baseline="0" dirty="0">
                          <a:solidFill>
                            <a:schemeClr val="tx1"/>
                          </a:solidFill>
                        </a:rPr>
                        <a:t> g</a:t>
                      </a:r>
                      <a:r>
                        <a:rPr lang="es-ES" sz="1500" b="0" dirty="0">
                          <a:solidFill>
                            <a:schemeClr val="tx1"/>
                          </a:solidFill>
                        </a:rPr>
                        <a:t>uías de buenas prácticas </a:t>
                      </a:r>
                      <a:endParaRPr lang="es-MX" sz="15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500">
                          <a:solidFill>
                            <a:schemeClr val="tx1"/>
                          </a:solidFill>
                        </a:rPr>
                        <a:t>Analizar los estudios clínicos aleatorizados a través del método científico y con un enfoque ético para encontrar nuevos métodos de detección, prevención, diagnóstico o tratamiento de un problema prioritario de salud pública.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500">
                          <a:solidFill>
                            <a:schemeClr val="tx1"/>
                          </a:solidFill>
                        </a:rPr>
                        <a:t>Aplicar el mejor</a:t>
                      </a:r>
                      <a:r>
                        <a:rPr lang="es-MX" sz="15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1500">
                          <a:solidFill>
                            <a:schemeClr val="tx1"/>
                          </a:solidFill>
                        </a:rPr>
                        <a:t>diseños clínico</a:t>
                      </a:r>
                      <a:r>
                        <a:rPr lang="es-MX" sz="15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1500">
                          <a:solidFill>
                            <a:schemeClr val="tx1"/>
                          </a:solidFill>
                        </a:rPr>
                        <a:t>aleatorizado en</a:t>
                      </a:r>
                      <a:r>
                        <a:rPr lang="es-MX" sz="1500" baseline="0">
                          <a:solidFill>
                            <a:schemeClr val="tx1"/>
                          </a:solidFill>
                        </a:rPr>
                        <a:t> un problema prioritario, emergente o remergente de salud pública.</a:t>
                      </a:r>
                      <a:r>
                        <a:rPr lang="es-MX" sz="150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737444"/>
                  </a:ext>
                </a:extLst>
              </a:tr>
              <a:tr h="7203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500" b="1">
                          <a:solidFill>
                            <a:schemeClr val="tx1"/>
                          </a:solidFill>
                        </a:rPr>
                        <a:t>UD5: </a:t>
                      </a:r>
                      <a:r>
                        <a:rPr lang="es-MX" sz="1500" b="0">
                          <a:solidFill>
                            <a:schemeClr val="tx1"/>
                          </a:solidFill>
                        </a:rPr>
                        <a:t>Vigilancia e inteligencia epidemiológica</a:t>
                      </a:r>
                      <a:endParaRPr lang="es-MX" sz="15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500">
                          <a:solidFill>
                            <a:schemeClr val="tx1"/>
                          </a:solidFill>
                        </a:rPr>
                        <a:t>Evaluar la información de los sistemas de vigilancia epidemiológica para la toma de decisiones sobre un</a:t>
                      </a:r>
                      <a:r>
                        <a:rPr lang="es-MX" sz="1500" baseline="0">
                          <a:solidFill>
                            <a:schemeClr val="tx1"/>
                          </a:solidFill>
                        </a:rPr>
                        <a:t> problema de salud pública prioritario, emergente o remergente.</a:t>
                      </a:r>
                      <a:endParaRPr lang="es-MX" sz="15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8293768"/>
                  </a:ext>
                </a:extLst>
              </a:tr>
              <a:tr h="525780">
                <a:tc vMerge="1"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endParaRPr lang="es-E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4208" marR="64208" marT="34290" marB="34290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500" b="1">
                          <a:solidFill>
                            <a:schemeClr val="tx1"/>
                          </a:solidFill>
                        </a:rPr>
                        <a:t>UD6: </a:t>
                      </a:r>
                      <a:r>
                        <a:rPr lang="es-MX" sz="1500" b="0">
                          <a:solidFill>
                            <a:schemeClr val="tx1"/>
                          </a:solidFill>
                        </a:rPr>
                        <a:t>Coloquios metodológicos (avances de tesis)</a:t>
                      </a:r>
                      <a:endParaRPr lang="es-MX" sz="15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500">
                          <a:solidFill>
                            <a:schemeClr val="tx1"/>
                          </a:solidFill>
                        </a:rPr>
                        <a:t>Discutir </a:t>
                      </a:r>
                      <a:r>
                        <a:rPr lang="es-MX" sz="1500" baseline="0">
                          <a:solidFill>
                            <a:schemeClr val="tx1"/>
                          </a:solidFill>
                        </a:rPr>
                        <a:t>en grupos de investigación problemas prioritarios o pertinentes de salud pública.</a:t>
                      </a:r>
                      <a:endParaRPr lang="es-MX" sz="15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860115"/>
                  </a:ext>
                </a:extLst>
              </a:tr>
              <a:tr h="50292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500" b="1">
                          <a:solidFill>
                            <a:schemeClr val="tx1"/>
                          </a:solidFill>
                        </a:rPr>
                        <a:t>UD7: </a:t>
                      </a:r>
                      <a:r>
                        <a:rPr lang="es-MX" sz="1500" b="0">
                          <a:solidFill>
                            <a:schemeClr val="tx1"/>
                          </a:solidFill>
                        </a:rPr>
                        <a:t>Protocolo</a:t>
                      </a:r>
                      <a:r>
                        <a:rPr lang="es-MX" sz="1500" b="0" baseline="0">
                          <a:solidFill>
                            <a:schemeClr val="tx1"/>
                          </a:solidFill>
                        </a:rPr>
                        <a:t> de tesis/</a:t>
                      </a:r>
                      <a:r>
                        <a:rPr lang="es-MX" sz="1500" b="0" baseline="0" err="1">
                          <a:solidFill>
                            <a:schemeClr val="tx1"/>
                          </a:solidFill>
                        </a:rPr>
                        <a:t>Clinimetría</a:t>
                      </a:r>
                      <a:endParaRPr lang="es-MX" sz="15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500" dirty="0">
                          <a:solidFill>
                            <a:schemeClr val="tx1"/>
                          </a:solidFill>
                        </a:rPr>
                        <a:t>Desarrollar un protocolo de investigación aplicando la metodología epidemiológica que responda una hipótesis de un problema de salud prioritario, emergente o remergente.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8925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923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56616" y="6457407"/>
            <a:ext cx="3611880" cy="217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11646568" y="160421"/>
            <a:ext cx="467017" cy="5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9701349" y="6457407"/>
            <a:ext cx="2133600" cy="217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730" y="1179"/>
            <a:ext cx="9432753" cy="412622"/>
          </a:xfrm>
        </p:spPr>
        <p:txBody>
          <a:bodyPr>
            <a:noAutofit/>
          </a:bodyPr>
          <a:lstStyle/>
          <a:p>
            <a:pPr algn="ctr"/>
            <a:r>
              <a:rPr lang="es-ES_tradnl" sz="2800" dirty="0"/>
              <a:t>Unidades didácticas del área de concentración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523694"/>
              </p:ext>
            </p:extLst>
          </p:nvPr>
        </p:nvGraphicFramePr>
        <p:xfrm>
          <a:off x="240857" y="630624"/>
          <a:ext cx="11710285" cy="5352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4533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388327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7057425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581924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/>
                        <a:t>Competencias específicas</a:t>
                      </a:r>
                      <a:endParaRPr lang="es-MX" sz="1500"/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/>
                        <a:t>UD*</a:t>
                      </a:r>
                      <a:endParaRPr lang="es-MX" sz="1500"/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/>
                        <a:t>Competencias de UD*</a:t>
                      </a:r>
                      <a:endParaRPr lang="es-MX" sz="1500"/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1066861">
                <a:tc rowSpan="4"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es-MX" sz="1500">
                          <a:solidFill>
                            <a:schemeClr val="tx1"/>
                          </a:solidFill>
                        </a:rPr>
                        <a:t>2. Seleccionar el diseño de investigación epidemiológica válido y eficiente para el estudio de los determinantes de la salud pública prioritarios, emergentes y reemergentes.</a:t>
                      </a:r>
                      <a:endParaRPr lang="es-E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4208" marR="64208" marT="34290" marB="342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500" b="1">
                          <a:solidFill>
                            <a:schemeClr val="tx1"/>
                          </a:solidFill>
                        </a:rPr>
                        <a:t>UD7: </a:t>
                      </a:r>
                      <a:r>
                        <a:rPr lang="es-MX" sz="1500" b="0">
                          <a:solidFill>
                            <a:schemeClr val="tx1"/>
                          </a:solidFill>
                        </a:rPr>
                        <a:t>Protocolo</a:t>
                      </a:r>
                      <a:r>
                        <a:rPr lang="es-MX" sz="1500" b="0" baseline="0">
                          <a:solidFill>
                            <a:schemeClr val="tx1"/>
                          </a:solidFill>
                        </a:rPr>
                        <a:t> de tesis/</a:t>
                      </a:r>
                      <a:r>
                        <a:rPr lang="es-MX" sz="1500" b="0" baseline="0" err="1">
                          <a:solidFill>
                            <a:schemeClr val="tx1"/>
                          </a:solidFill>
                        </a:rPr>
                        <a:t>Clinimetría</a:t>
                      </a:r>
                      <a:endParaRPr lang="es-MX" sz="15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500" dirty="0">
                          <a:solidFill>
                            <a:schemeClr val="tx1"/>
                          </a:solidFill>
                        </a:rPr>
                        <a:t>Utilizar el mejor diseño de estudio epidemiológico para responder </a:t>
                      </a:r>
                      <a:r>
                        <a:rPr lang="es-MX" sz="1500" baseline="0" dirty="0">
                          <a:solidFill>
                            <a:schemeClr val="tx1"/>
                          </a:solidFill>
                        </a:rPr>
                        <a:t>a </a:t>
                      </a:r>
                      <a:r>
                        <a:rPr lang="es-MX" sz="1500" dirty="0">
                          <a:solidFill>
                            <a:schemeClr val="tx1"/>
                          </a:solidFill>
                        </a:rPr>
                        <a:t>una hipótesis de un problema de salud prioritario, pertinente,</a:t>
                      </a:r>
                      <a:r>
                        <a:rPr lang="es-MX" sz="15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1500" dirty="0">
                          <a:solidFill>
                            <a:schemeClr val="tx1"/>
                          </a:solidFill>
                        </a:rPr>
                        <a:t>emergente o remergente.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500" dirty="0">
                          <a:solidFill>
                            <a:schemeClr val="tx1"/>
                          </a:solidFill>
                        </a:rPr>
                        <a:t>Diferenciar las pruebas estadísticas para la evaluar la validez y confiabilidad de un instrumento de medición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7860115"/>
                  </a:ext>
                </a:extLst>
              </a:tr>
              <a:tr h="82439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500" b="1">
                          <a:solidFill>
                            <a:schemeClr val="tx1"/>
                          </a:solidFill>
                        </a:rPr>
                        <a:t>UD2: </a:t>
                      </a:r>
                      <a:r>
                        <a:rPr lang="es-MX" sz="1500" b="0">
                          <a:solidFill>
                            <a:schemeClr val="tx1"/>
                          </a:solidFill>
                        </a:rPr>
                        <a:t>Temas selectos de epidemiología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500" dirty="0">
                          <a:solidFill>
                            <a:schemeClr val="tx1"/>
                          </a:solidFill>
                        </a:rPr>
                        <a:t>Identificar</a:t>
                      </a:r>
                      <a:r>
                        <a:rPr lang="es-MX" sz="1500" baseline="0" dirty="0">
                          <a:solidFill>
                            <a:schemeClr val="tx1"/>
                          </a:solidFill>
                        </a:rPr>
                        <a:t> las características de los diseños de estudio epidemiológico y su utilización en casos específicos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500" baseline="0" dirty="0">
                          <a:solidFill>
                            <a:schemeClr val="tx1"/>
                          </a:solidFill>
                        </a:rPr>
                        <a:t>Evaluar la utilidad de los diseños epidemiológicos a partir de su potencial validez externa e interna  (sesgo, confusión y azar)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500" baseline="0" dirty="0">
                          <a:solidFill>
                            <a:schemeClr val="tx1"/>
                          </a:solidFill>
                        </a:rPr>
                        <a:t>Utilizar las guías de evaluación de artículos científicos. </a:t>
                      </a:r>
                      <a:endParaRPr lang="es-MX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447747"/>
                  </a:ext>
                </a:extLst>
              </a:tr>
              <a:tr h="110392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500" b="1">
                          <a:solidFill>
                            <a:schemeClr val="tx1"/>
                          </a:solidFill>
                        </a:rPr>
                        <a:t>UD4: </a:t>
                      </a:r>
                      <a:r>
                        <a:rPr lang="es-ES" sz="1500" b="0" dirty="0">
                          <a:solidFill>
                            <a:schemeClr val="tx1"/>
                          </a:solidFill>
                        </a:rPr>
                        <a:t>Ensayos clínicos y</a:t>
                      </a:r>
                      <a:r>
                        <a:rPr lang="es-ES" sz="1500" b="0" baseline="0" dirty="0">
                          <a:solidFill>
                            <a:schemeClr val="tx1"/>
                          </a:solidFill>
                        </a:rPr>
                        <a:t> g</a:t>
                      </a:r>
                      <a:r>
                        <a:rPr lang="es-ES" sz="1500" b="0" dirty="0">
                          <a:solidFill>
                            <a:schemeClr val="tx1"/>
                          </a:solidFill>
                        </a:rPr>
                        <a:t>uías de buenas prácticas </a:t>
                      </a:r>
                      <a:endParaRPr lang="es-MX" sz="15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500" dirty="0">
                          <a:solidFill>
                            <a:schemeClr val="tx1"/>
                          </a:solidFill>
                        </a:rPr>
                        <a:t>Analizar los estudios clínicos aleatorizados desde una perspectiva ética para encontrar nuevos métodos de detectar, prevenir, diagnosticar o tratar un problema prioritario de salud pública.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500" dirty="0">
                          <a:solidFill>
                            <a:schemeClr val="tx1"/>
                          </a:solidFill>
                        </a:rPr>
                        <a:t>Aplicar los diseños clínicos</a:t>
                      </a:r>
                      <a:r>
                        <a:rPr lang="es-MX" sz="15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1500" dirty="0">
                          <a:solidFill>
                            <a:schemeClr val="tx1"/>
                          </a:solidFill>
                        </a:rPr>
                        <a:t>aleatorizados a </a:t>
                      </a:r>
                      <a:r>
                        <a:rPr lang="es-MX" sz="1500" baseline="0" dirty="0">
                          <a:solidFill>
                            <a:schemeClr val="tx1"/>
                          </a:solidFill>
                        </a:rPr>
                        <a:t>problemas prioritarios, emergentes o remergentes de salud pública.</a:t>
                      </a:r>
                      <a:r>
                        <a:rPr lang="es-MX" sz="1500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91361"/>
                  </a:ext>
                </a:extLst>
              </a:tr>
              <a:tr h="106686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500" b="1">
                          <a:solidFill>
                            <a:schemeClr val="tx1"/>
                          </a:solidFill>
                        </a:rPr>
                        <a:t>UD8: </a:t>
                      </a:r>
                      <a:r>
                        <a:rPr lang="es-MX" sz="1500" b="0">
                          <a:solidFill>
                            <a:schemeClr val="tx1"/>
                          </a:solidFill>
                        </a:rPr>
                        <a:t>Muestreo</a:t>
                      </a:r>
                      <a:r>
                        <a:rPr lang="es-MX" sz="1500" b="0" baseline="0">
                          <a:solidFill>
                            <a:schemeClr val="tx1"/>
                          </a:solidFill>
                        </a:rPr>
                        <a:t> aplicado a la epidemiología </a:t>
                      </a:r>
                      <a:endParaRPr lang="es-MX" sz="15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500" dirty="0">
                          <a:solidFill>
                            <a:schemeClr val="tx1"/>
                          </a:solidFill>
                        </a:rPr>
                        <a:t>Identificar</a:t>
                      </a:r>
                      <a:r>
                        <a:rPr lang="es-MX" sz="1500" baseline="0" dirty="0">
                          <a:solidFill>
                            <a:schemeClr val="tx1"/>
                          </a:solidFill>
                        </a:rPr>
                        <a:t> el mejor método de muestreo para cada diseño de estudio epidemiológico.  </a:t>
                      </a:r>
                      <a:endParaRPr lang="es-MX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0423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229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68968" y="6457407"/>
            <a:ext cx="3657600" cy="217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9701349" y="6457407"/>
            <a:ext cx="2133600" cy="217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730" y="147483"/>
            <a:ext cx="9432753" cy="412622"/>
          </a:xfrm>
        </p:spPr>
        <p:txBody>
          <a:bodyPr>
            <a:noAutofit/>
          </a:bodyPr>
          <a:lstStyle/>
          <a:p>
            <a:pPr algn="ctr"/>
            <a:r>
              <a:rPr lang="es-ES_tradnl" sz="3200" dirty="0"/>
              <a:t>Unidades didácticas del área de concentración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168966"/>
              </p:ext>
            </p:extLst>
          </p:nvPr>
        </p:nvGraphicFramePr>
        <p:xfrm>
          <a:off x="436455" y="784084"/>
          <a:ext cx="11463639" cy="5260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945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3300984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5398710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444016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/>
                        <a:t>Competencias específicas</a:t>
                      </a:r>
                      <a:endParaRPr lang="es-MX" sz="1500"/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/>
                        <a:t>UD*</a:t>
                      </a:r>
                      <a:endParaRPr lang="es-MX" sz="1500"/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/>
                        <a:t>Competencias de UD*</a:t>
                      </a:r>
                      <a:endParaRPr lang="es-MX" sz="1500"/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1121908">
                <a:tc rowSpan="4"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es-MX" sz="1500" dirty="0">
                          <a:solidFill>
                            <a:schemeClr val="tx1"/>
                          </a:solidFill>
                        </a:rPr>
                        <a:t>3. Participar en grupos interdisciplinarios para el desarrollo de la investigación epidemiológica y comunitaria aplicando los principios éticos.</a:t>
                      </a:r>
                    </a:p>
                  </a:txBody>
                  <a:tcPr marL="64208" marR="64208" marT="34290" marB="342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500" b="1">
                          <a:solidFill>
                            <a:schemeClr val="tx1"/>
                          </a:solidFill>
                        </a:rPr>
                        <a:t>UD7: </a:t>
                      </a:r>
                      <a:r>
                        <a:rPr lang="es-MX" sz="1500" b="0">
                          <a:solidFill>
                            <a:schemeClr val="tx1"/>
                          </a:solidFill>
                        </a:rPr>
                        <a:t>Protocolo</a:t>
                      </a:r>
                      <a:r>
                        <a:rPr lang="es-MX" sz="1500" b="0" baseline="0">
                          <a:solidFill>
                            <a:schemeClr val="tx1"/>
                          </a:solidFill>
                        </a:rPr>
                        <a:t> de tesis/</a:t>
                      </a:r>
                      <a:r>
                        <a:rPr lang="es-MX" sz="1500" b="0" baseline="0" err="1">
                          <a:solidFill>
                            <a:schemeClr val="tx1"/>
                          </a:solidFill>
                        </a:rPr>
                        <a:t>Clinimetría</a:t>
                      </a:r>
                      <a:endParaRPr lang="es-MX" sz="15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500" b="0">
                          <a:solidFill>
                            <a:schemeClr val="tx1"/>
                          </a:solidFill>
                        </a:rPr>
                        <a:t>Desarrollar un</a:t>
                      </a:r>
                      <a:r>
                        <a:rPr lang="es-MX" sz="1500" b="0" baseline="0">
                          <a:solidFill>
                            <a:schemeClr val="tx1"/>
                          </a:solidFill>
                        </a:rPr>
                        <a:t> protocolo de investigación con mentoría de un grupo de investigación para responder una hipótesis de un problema de salud pública prioritario, emergente, remergente y con principios éticos.</a:t>
                      </a:r>
                      <a:endParaRPr lang="es-MX" sz="15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0751282"/>
                  </a:ext>
                </a:extLst>
              </a:tr>
              <a:tr h="164592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500" b="1">
                          <a:solidFill>
                            <a:schemeClr val="tx1"/>
                          </a:solidFill>
                        </a:rPr>
                        <a:t>UD4: </a:t>
                      </a:r>
                      <a:r>
                        <a:rPr lang="es-ES" sz="1500" b="0" dirty="0">
                          <a:solidFill>
                            <a:schemeClr val="tx1"/>
                          </a:solidFill>
                        </a:rPr>
                        <a:t>Ensayos clínicos y</a:t>
                      </a:r>
                      <a:r>
                        <a:rPr lang="es-ES" sz="1500" b="0" baseline="0" dirty="0">
                          <a:solidFill>
                            <a:schemeClr val="tx1"/>
                          </a:solidFill>
                        </a:rPr>
                        <a:t> g</a:t>
                      </a:r>
                      <a:r>
                        <a:rPr lang="es-ES" sz="1500" b="0" dirty="0">
                          <a:solidFill>
                            <a:schemeClr val="tx1"/>
                          </a:solidFill>
                        </a:rPr>
                        <a:t>uías de buenas prácticas </a:t>
                      </a:r>
                      <a:endParaRPr lang="es-MX" sz="15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500">
                          <a:solidFill>
                            <a:schemeClr val="tx1"/>
                          </a:solidFill>
                        </a:rPr>
                        <a:t>Desarrollar un reporte de resultados sobre un ensayo clínico en colaboración con un grupo de investigación experto en el área.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500">
                          <a:solidFill>
                            <a:schemeClr val="tx1"/>
                          </a:solidFill>
                        </a:rPr>
                        <a:t>Discutir el reporte de efectos</a:t>
                      </a:r>
                      <a:r>
                        <a:rPr lang="es-MX" sz="1500" baseline="0">
                          <a:solidFill>
                            <a:schemeClr val="tx1"/>
                          </a:solidFill>
                        </a:rPr>
                        <a:t> adversos derivados de un ensayo clínico aleatorizado con el o los expertos en esta área de investigación con un enfoque ético. </a:t>
                      </a:r>
                      <a:endParaRPr lang="es-MX" sz="15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027635"/>
                  </a:ext>
                </a:extLst>
              </a:tr>
              <a:tr h="123444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500" b="1">
                          <a:solidFill>
                            <a:schemeClr val="tx1"/>
                          </a:solidFill>
                        </a:rPr>
                        <a:t>UD5: </a:t>
                      </a:r>
                      <a:r>
                        <a:rPr lang="es-MX" sz="1500" b="0">
                          <a:solidFill>
                            <a:schemeClr val="tx1"/>
                          </a:solidFill>
                        </a:rPr>
                        <a:t>Vigilancia e inteligencia epidemiológica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MX" sz="15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500">
                          <a:solidFill>
                            <a:schemeClr val="tx1"/>
                          </a:solidFill>
                        </a:rPr>
                        <a:t>Discutir la información de los sistemas de vigilancia epidemiológica en grupos de investigación para la toma de decisiones sobre un</a:t>
                      </a:r>
                      <a:r>
                        <a:rPr lang="es-MX" sz="1500" baseline="0">
                          <a:solidFill>
                            <a:schemeClr val="tx1"/>
                          </a:solidFill>
                        </a:rPr>
                        <a:t> problema de salud pública prioritario, emergente o remergente.</a:t>
                      </a:r>
                      <a:endParaRPr lang="es-MX" sz="15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2239638"/>
                  </a:ext>
                </a:extLst>
              </a:tr>
              <a:tr h="81421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500" b="1">
                          <a:solidFill>
                            <a:schemeClr val="tx1"/>
                          </a:solidFill>
                        </a:rPr>
                        <a:t>UD6: </a:t>
                      </a:r>
                      <a:r>
                        <a:rPr lang="es-MX" sz="1500" b="0">
                          <a:solidFill>
                            <a:schemeClr val="tx1"/>
                          </a:solidFill>
                        </a:rPr>
                        <a:t>Coloquios metodológicos (avances de tesis) 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500" dirty="0">
                          <a:solidFill>
                            <a:schemeClr val="tx1"/>
                          </a:solidFill>
                        </a:rPr>
                        <a:t>Discutir </a:t>
                      </a:r>
                      <a:r>
                        <a:rPr lang="es-MX" sz="1500" baseline="0" dirty="0">
                          <a:solidFill>
                            <a:schemeClr val="tx1"/>
                          </a:solidFill>
                        </a:rPr>
                        <a:t>en grupos de investigación problemas prioritarios o pertinentes de salud pública.</a:t>
                      </a:r>
                      <a:endParaRPr lang="es-MX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06812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11646568" y="160421"/>
            <a:ext cx="467017" cy="5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848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sp20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1A7BC"/>
      </a:accent1>
      <a:accent2>
        <a:srgbClr val="3C5ACF"/>
      </a:accent2>
      <a:accent3>
        <a:srgbClr val="7C43B4"/>
      </a:accent3>
      <a:accent4>
        <a:srgbClr val="EE4846"/>
      </a:accent4>
      <a:accent5>
        <a:srgbClr val="8975C0"/>
      </a:accent5>
      <a:accent6>
        <a:srgbClr val="496582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AEC412076FAF3409E51874A207A0569" ma:contentTypeVersion="0" ma:contentTypeDescription="Crear nuevo documento." ma:contentTypeScope="" ma:versionID="1d5ce6b2249ca8867d4417a497e65d9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2b1fa7a59e354d7f595b773242440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CAA4F3-CA08-4A73-915F-A134E252F1D0}"/>
</file>

<file path=customXml/itemProps2.xml><?xml version="1.0" encoding="utf-8"?>
<ds:datastoreItem xmlns:ds="http://schemas.openxmlformats.org/officeDocument/2006/customXml" ds:itemID="{7B87F72C-3255-47D9-A470-F2F93C269F41}"/>
</file>

<file path=customXml/itemProps3.xml><?xml version="1.0" encoding="utf-8"?>
<ds:datastoreItem xmlns:ds="http://schemas.openxmlformats.org/officeDocument/2006/customXml" ds:itemID="{5F6C7335-381B-4FA4-A102-E3661B2A9D00}"/>
</file>

<file path=docProps/app.xml><?xml version="1.0" encoding="utf-8"?>
<Properties xmlns="http://schemas.openxmlformats.org/officeDocument/2006/extended-properties" xmlns:vt="http://schemas.openxmlformats.org/officeDocument/2006/docPropsVTypes">
  <TotalTime>2186</TotalTime>
  <Words>1754</Words>
  <Application>Microsoft Macintosh PowerPoint</Application>
  <PresentationFormat>Panorámica</PresentationFormat>
  <Paragraphs>169</Paragraphs>
  <Slides>11</Slides>
  <Notes>0</Notes>
  <HiddenSlides>1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Arial</vt:lpstr>
      <vt:lpstr>Arial Narrow</vt:lpstr>
      <vt:lpstr>Calibri</vt:lpstr>
      <vt:lpstr>Franklin Gothic Book</vt:lpstr>
      <vt:lpstr>Franklin Gothic Medium</vt:lpstr>
      <vt:lpstr>Franklin Gothic Medium Cond</vt:lpstr>
      <vt:lpstr>Roboto</vt:lpstr>
      <vt:lpstr>Symbol</vt:lpstr>
      <vt:lpstr>Wingdings</vt:lpstr>
      <vt:lpstr>Office Theme</vt:lpstr>
      <vt:lpstr>Reestructura curricular de los programas de la ESPM</vt:lpstr>
      <vt:lpstr>Contenido</vt:lpstr>
      <vt:lpstr>Presentación de PowerPoint</vt:lpstr>
      <vt:lpstr>Perfil de ingreso. Competencias de Ingreso</vt:lpstr>
      <vt:lpstr>Perfil de egreso</vt:lpstr>
      <vt:lpstr>Competencias específicas del área de concentración </vt:lpstr>
      <vt:lpstr>Unidades didácticas del área de concentración*</vt:lpstr>
      <vt:lpstr>Unidades didácticas del área de concentración</vt:lpstr>
      <vt:lpstr>Unidades didácticas del área de concentración</vt:lpstr>
      <vt:lpstr>Unidades didácticas del área de concentración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ng</dc:creator>
  <cp:lastModifiedBy>Tonatiuh Barrientos</cp:lastModifiedBy>
  <cp:revision>115</cp:revision>
  <dcterms:created xsi:type="dcterms:W3CDTF">2021-01-22T21:37:47Z</dcterms:created>
  <dcterms:modified xsi:type="dcterms:W3CDTF">2022-11-14T17:52:25Z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0x0101005AEC412076FAF3409E51874A207A0569</vt:lpwstr>
  </property>
</Properties>
</file>