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60" r:id="rId5"/>
    <p:sldId id="264" r:id="rId6"/>
    <p:sldId id="266" r:id="rId7"/>
    <p:sldId id="263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/>
    <p:restoredTop sz="94704"/>
  </p:normalViewPr>
  <p:slideViewPr>
    <p:cSldViewPr snapToGrid="0" snapToObjects="1" showGuides="1">
      <p:cViewPr>
        <p:scale>
          <a:sx n="78" d="100"/>
          <a:sy n="78" d="100"/>
        </p:scale>
        <p:origin x="-8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=""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=""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=""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=""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Nombre del programa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generales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Competencia</a:t>
            </a:r>
            <a:r>
              <a:rPr lang="en-US" dirty="0">
                <a:solidFill>
                  <a:schemeClr val="bg1"/>
                </a:solidFill>
              </a:rPr>
              <a:t> de la Unidad </a:t>
            </a:r>
            <a:r>
              <a:rPr lang="en-US" dirty="0" err="1">
                <a:solidFill>
                  <a:schemeClr val="bg1"/>
                </a:solidFill>
              </a:rPr>
              <a:t>didáctica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instruccionales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tema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Dos </a:t>
            </a:r>
            <a:r>
              <a:rPr lang="en-US" dirty="0" err="1">
                <a:solidFill>
                  <a:schemeClr val="bg1"/>
                </a:solidFill>
              </a:rPr>
              <a:t>ejemplos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seguir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=""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/>
          <a:lstStyle/>
          <a:p>
            <a:r>
              <a:rPr lang="es-ES" dirty="0"/>
              <a:t>Datos generales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A23D784-8647-4EB9-988B-DD8548AC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168"/>
            <a:ext cx="10515600" cy="534009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Nombre de la UD</a:t>
            </a:r>
            <a:r>
              <a:rPr lang="es-ES" dirty="0" smtClean="0"/>
              <a:t>: </a:t>
            </a:r>
            <a:r>
              <a:rPr lang="es-ES" dirty="0" smtClean="0">
                <a:solidFill>
                  <a:srgbClr val="0070C0"/>
                </a:solidFill>
              </a:rPr>
              <a:t>Promoción de la Salud</a:t>
            </a:r>
            <a:endParaRPr lang="es-ES" dirty="0"/>
          </a:p>
          <a:p>
            <a:r>
              <a:rPr lang="es-ES" dirty="0"/>
              <a:t>No. de horas docentes: </a:t>
            </a:r>
            <a:r>
              <a:rPr lang="es-ES" dirty="0" smtClean="0">
                <a:solidFill>
                  <a:srgbClr val="0070C0"/>
                </a:solidFill>
              </a:rPr>
              <a:t>30 </a:t>
            </a:r>
            <a:r>
              <a:rPr lang="es-ES" dirty="0" err="1" smtClean="0">
                <a:solidFill>
                  <a:srgbClr val="0070C0"/>
                </a:solidFill>
              </a:rPr>
              <a:t>hrs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dirty="0">
              <a:solidFill>
                <a:srgbClr val="0070C0"/>
              </a:solidFill>
            </a:endParaRPr>
          </a:p>
          <a:p>
            <a:r>
              <a:rPr lang="es-ES" dirty="0" smtClean="0"/>
              <a:t>Créditos</a:t>
            </a:r>
            <a:r>
              <a:rPr lang="es-ES" dirty="0"/>
              <a:t>: </a:t>
            </a:r>
            <a:r>
              <a:rPr lang="es-ES" dirty="0" smtClean="0">
                <a:solidFill>
                  <a:srgbClr val="0070C0"/>
                </a:solidFill>
              </a:rPr>
              <a:t>4</a:t>
            </a:r>
            <a:endParaRPr lang="es-ES" dirty="0">
              <a:solidFill>
                <a:srgbClr val="0070C0"/>
              </a:solidFill>
            </a:endParaRPr>
          </a:p>
          <a:p>
            <a:r>
              <a:rPr lang="es-ES" dirty="0" smtClean="0"/>
              <a:t>Presentación </a:t>
            </a:r>
            <a:r>
              <a:rPr lang="es-ES" dirty="0"/>
              <a:t>de la UD (resumen): </a:t>
            </a:r>
            <a:endParaRPr lang="es-ES" dirty="0" smtClean="0"/>
          </a:p>
          <a:p>
            <a:pPr marL="0" indent="0">
              <a:buNone/>
            </a:pPr>
            <a:r>
              <a:rPr lang="es-ES_tradnl" sz="2400" dirty="0" smtClean="0">
                <a:solidFill>
                  <a:srgbClr val="0070C0"/>
                </a:solidFill>
              </a:rPr>
              <a:t>PS es una </a:t>
            </a:r>
            <a:r>
              <a:rPr lang="es-ES_tradnl" sz="2400" dirty="0">
                <a:solidFill>
                  <a:srgbClr val="0070C0"/>
                </a:solidFill>
              </a:rPr>
              <a:t>de las funciones esenciales de la salud pública y una estrategia que pretende tanto el desarrollo de capacidades de los sujetos sociales para controlar sus procesos vitales relacionados con la salud, como la construcción de oportunidades </a:t>
            </a:r>
            <a:r>
              <a:rPr lang="es-ES_tradnl" sz="2400" dirty="0" smtClean="0">
                <a:solidFill>
                  <a:srgbClr val="0070C0"/>
                </a:solidFill>
              </a:rPr>
              <a:t>para una vida saludable </a:t>
            </a:r>
            <a:endParaRPr lang="es-ES" sz="2400" dirty="0">
              <a:solidFill>
                <a:srgbClr val="0070C0"/>
              </a:solidFill>
            </a:endParaRPr>
          </a:p>
          <a:p>
            <a:r>
              <a:rPr lang="en-US" dirty="0" err="1" smtClean="0"/>
              <a:t>Competencias</a:t>
            </a:r>
            <a:r>
              <a:rPr lang="en-US" dirty="0" smtClean="0"/>
              <a:t> </a:t>
            </a:r>
            <a:r>
              <a:rPr lang="en-US" dirty="0"/>
              <a:t>de la Unidad </a:t>
            </a:r>
            <a:r>
              <a:rPr lang="en-US" dirty="0" err="1"/>
              <a:t>Didáctica</a:t>
            </a:r>
            <a:r>
              <a:rPr lang="en-US" dirty="0"/>
              <a:t> (UD</a:t>
            </a:r>
            <a:r>
              <a:rPr lang="en-US" dirty="0" smtClean="0"/>
              <a:t>):</a:t>
            </a:r>
          </a:p>
          <a:p>
            <a:pPr lvl="1"/>
            <a:r>
              <a:rPr lang="es-ES_tradnl" dirty="0">
                <a:solidFill>
                  <a:srgbClr val="0070C0"/>
                </a:solidFill>
              </a:rPr>
              <a:t>Comprender los diferentes enfoques, corrientes de pensamiento y principales modelos conceptuales que se han desarrollado para el estudio de la salud </a:t>
            </a:r>
            <a:r>
              <a:rPr lang="es-ES_tradnl" dirty="0" smtClean="0">
                <a:solidFill>
                  <a:srgbClr val="0070C0"/>
                </a:solidFill>
              </a:rPr>
              <a:t>pública</a:t>
            </a:r>
            <a:endParaRPr lang="es-MX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s-MX" dirty="0">
              <a:solidFill>
                <a:srgbClr val="0070C0"/>
              </a:solidFill>
            </a:endParaRPr>
          </a:p>
          <a:p>
            <a:pPr lvl="1"/>
            <a:r>
              <a:rPr lang="es-ES_tradnl" dirty="0">
                <a:solidFill>
                  <a:srgbClr val="0070C0"/>
                </a:solidFill>
              </a:rPr>
              <a:t> Proponer  iniciativas, proyectos o intervenciones innovadoras que contribuyan a las políticas en salud pública para la identificación, vigilancia, prevención, control de riesgos y promoción de la salud basadas en la legislación, los marcos regulatorios y la transparencia administrativa con respeto a los derechos </a:t>
            </a:r>
            <a:r>
              <a:rPr lang="es-ES_tradnl" dirty="0" smtClean="0">
                <a:solidFill>
                  <a:srgbClr val="0070C0"/>
                </a:solidFill>
              </a:rPr>
              <a:t>humanos</a:t>
            </a:r>
            <a:r>
              <a:rPr lang="es-ES_tradnl" dirty="0">
                <a:solidFill>
                  <a:srgbClr val="0070C0"/>
                </a:solidFill>
              </a:rPr>
              <a:t> 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Mapeo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competencias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instruccionales</a:t>
            </a:r>
            <a:r>
              <a:rPr lang="en-US" dirty="0">
                <a:solidFill>
                  <a:schemeClr val="accent2"/>
                </a:solidFill>
              </a:rPr>
              <a:t> por </a:t>
            </a:r>
            <a:r>
              <a:rPr lang="en-US" dirty="0" err="1">
                <a:solidFill>
                  <a:schemeClr val="accent2"/>
                </a:solidFill>
              </a:rPr>
              <a:t>tema</a:t>
            </a:r>
            <a:endParaRPr lang="es-ES_tradnl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076744"/>
              </p:ext>
            </p:extLst>
          </p:nvPr>
        </p:nvGraphicFramePr>
        <p:xfrm>
          <a:off x="838200" y="1825624"/>
          <a:ext cx="10698126" cy="339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214">
                  <a:extLst>
                    <a:ext uri="{9D8B030D-6E8A-4147-A177-3AD203B41FA5}">
                      <a16:colId xmlns="" xmlns:a16="http://schemas.microsoft.com/office/drawing/2014/main" val="957476774"/>
                    </a:ext>
                  </a:extLst>
                </a:gridCol>
                <a:gridCol w="5326912">
                  <a:extLst>
                    <a:ext uri="{9D8B030D-6E8A-4147-A177-3AD203B41FA5}">
                      <a16:colId xmlns=""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la evolución conceptual que ha tenido la promoción de la salud dentro del campo de la Salud Pública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conceptual de promoción de la salud.</a:t>
                      </a:r>
                      <a:endParaRPr lang="es-MX" sz="18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2508399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los aspectos conceptuales de </a:t>
                      </a:r>
                      <a:r>
                        <a:rPr lang="es-ES_tradnl" sz="18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UnaSalud</a:t>
                      </a:r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 “Buen vivir” y el vínculo de ambos marcos teóricos con la promoción de la salud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UnaSalud</a:t>
                      </a:r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-“</a:t>
                      </a:r>
                      <a:r>
                        <a:rPr lang="es-ES_tradnl" sz="18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BuenVivir</a:t>
                      </a:r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y promoción de la salud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7860115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la teoría </a:t>
                      </a:r>
                      <a:r>
                        <a:rPr lang="es-ES_tradnl" sz="18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salutogénica</a:t>
                      </a:r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su vinculación con la promoción de la salud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Teoría de la </a:t>
                      </a:r>
                      <a:r>
                        <a:rPr lang="es-ES_tradnl" sz="18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salutogenesis</a:t>
                      </a:r>
                      <a:r>
                        <a:rPr lang="es-ES_tradnl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promoción de la salud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E901DE-68CF-4539-8F9B-64E0C8F8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741"/>
            <a:ext cx="10515600" cy="98818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Dos </a:t>
            </a:r>
            <a:r>
              <a:rPr lang="en-US" dirty="0" err="1">
                <a:solidFill>
                  <a:schemeClr val="accent2"/>
                </a:solidFill>
              </a:rPr>
              <a:t>ejemplos</a:t>
            </a:r>
            <a:r>
              <a:rPr lang="en-US" dirty="0">
                <a:solidFill>
                  <a:schemeClr val="accent2"/>
                </a:solidFill>
              </a:rPr>
              <a:t> de la </a:t>
            </a:r>
            <a:r>
              <a:rPr lang="en-US" dirty="0" err="1">
                <a:solidFill>
                  <a:schemeClr val="accent2"/>
                </a:solidFill>
              </a:rPr>
              <a:t>metodología</a:t>
            </a:r>
            <a:r>
              <a:rPr lang="en-US" dirty="0">
                <a:solidFill>
                  <a:schemeClr val="accent2"/>
                </a:solidFill>
              </a:rPr>
              <a:t> a </a:t>
            </a:r>
            <a:r>
              <a:rPr lang="en-US" dirty="0" err="1">
                <a:solidFill>
                  <a:schemeClr val="accent2"/>
                </a:solidFill>
              </a:rPr>
              <a:t>seguir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s-MX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94D0F1A8-D693-40B2-B162-FC6DF9E7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196760"/>
              </p:ext>
            </p:extLst>
          </p:nvPr>
        </p:nvGraphicFramePr>
        <p:xfrm>
          <a:off x="838200" y="1328928"/>
          <a:ext cx="10515599" cy="480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75">
                  <a:extLst>
                    <a:ext uri="{9D8B030D-6E8A-4147-A177-3AD203B41FA5}">
                      <a16:colId xmlns="" xmlns:a16="http://schemas.microsoft.com/office/drawing/2014/main" val="3356351213"/>
                    </a:ext>
                  </a:extLst>
                </a:gridCol>
                <a:gridCol w="6058923">
                  <a:extLst>
                    <a:ext uri="{9D8B030D-6E8A-4147-A177-3AD203B41FA5}">
                      <a16:colId xmlns="" xmlns:a16="http://schemas.microsoft.com/office/drawing/2014/main" val="22887987"/>
                    </a:ext>
                  </a:extLst>
                </a:gridCol>
                <a:gridCol w="3092301">
                  <a:extLst>
                    <a:ext uri="{9D8B030D-6E8A-4147-A177-3AD203B41FA5}">
                      <a16:colId xmlns="" xmlns:a16="http://schemas.microsoft.com/office/drawing/2014/main" val="838748535"/>
                    </a:ext>
                  </a:extLst>
                </a:gridCol>
              </a:tblGrid>
              <a:tr h="719100">
                <a:tc>
                  <a:txBody>
                    <a:bodyPr/>
                    <a:lstStyle/>
                    <a:p>
                      <a:r>
                        <a:rPr lang="es-ES" dirty="0"/>
                        <a:t>No. de sesión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Descripción de la actividad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Forma de evaluación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8160284"/>
                  </a:ext>
                </a:extLst>
              </a:tr>
              <a:tr h="380095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Antes/ Apertura</a:t>
                      </a:r>
                    </a:p>
                    <a:p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 a la sesión. Estudiantes: lectura de los documentos = una línea del tiempo de la evolución de promoción de la salud. </a:t>
                      </a:r>
                      <a:endParaRPr lang="es-MX" sz="16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inicio de la sesión. Presentación estudiantes  y expectativas de la unidad. La docente presenta la unidad y los criterios de acreditación</a:t>
                      </a:r>
                      <a:endParaRPr lang="es-ES" dirty="0"/>
                    </a:p>
                    <a:p>
                      <a:r>
                        <a:rPr lang="es-ES" dirty="0"/>
                        <a:t>Durante/ Desarrollo</a:t>
                      </a:r>
                    </a:p>
                    <a:p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Trabajo en equipos: a) las funciones esenciales de la salud pública y promoción de la salud. b) la evolución conceptual PS</a:t>
                      </a:r>
                      <a:endParaRPr lang="es-MX" sz="16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Presentación por equipos y  líneas tiempo</a:t>
                      </a:r>
                      <a:endParaRPr lang="es-MX" sz="16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Exposición dialogada por parte de las docentes para precisar aspectos teóricos</a:t>
                      </a:r>
                      <a:endParaRPr lang="es-ES" dirty="0"/>
                    </a:p>
                    <a:p>
                      <a:r>
                        <a:rPr lang="es-ES" dirty="0"/>
                        <a:t>Después/ Cierre</a:t>
                      </a:r>
                      <a:br>
                        <a:rPr lang="es-ES" dirty="0"/>
                      </a:br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Conclusiones. Tareas para la siguiente sesión: Lectura individual y trabajo en equipos para envío de preguntas para el torneo de la siguiente sesión</a:t>
                      </a:r>
                      <a:endParaRPr lang="es-MX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0070C0"/>
                          </a:solidFill>
                        </a:rPr>
                        <a:t>Líneas</a:t>
                      </a:r>
                      <a:r>
                        <a:rPr lang="es-MX" baseline="0" dirty="0" smtClean="0">
                          <a:solidFill>
                            <a:srgbClr val="0070C0"/>
                          </a:solidFill>
                        </a:rPr>
                        <a:t> de tiempo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310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55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E901DE-68CF-4539-8F9B-64E0C8F8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Dos </a:t>
            </a:r>
            <a:r>
              <a:rPr lang="en-US" dirty="0" err="1">
                <a:solidFill>
                  <a:schemeClr val="accent2"/>
                </a:solidFill>
              </a:rPr>
              <a:t>ejemplos</a:t>
            </a:r>
            <a:r>
              <a:rPr lang="en-US" dirty="0">
                <a:solidFill>
                  <a:schemeClr val="accent2"/>
                </a:solidFill>
              </a:rPr>
              <a:t> de la </a:t>
            </a:r>
            <a:r>
              <a:rPr lang="en-US" dirty="0" err="1">
                <a:solidFill>
                  <a:schemeClr val="accent2"/>
                </a:solidFill>
              </a:rPr>
              <a:t>metodología</a:t>
            </a:r>
            <a:r>
              <a:rPr lang="en-US" dirty="0">
                <a:solidFill>
                  <a:schemeClr val="accent2"/>
                </a:solidFill>
              </a:rPr>
              <a:t> a </a:t>
            </a:r>
            <a:r>
              <a:rPr lang="en-US" dirty="0" err="1">
                <a:solidFill>
                  <a:schemeClr val="accent2"/>
                </a:solidFill>
              </a:rPr>
              <a:t>seguir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s-MX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94D0F1A8-D693-40B2-B162-FC6DF9E7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69597"/>
              </p:ext>
            </p:extLst>
          </p:nvPr>
        </p:nvGraphicFramePr>
        <p:xfrm>
          <a:off x="838200" y="1365505"/>
          <a:ext cx="10515600" cy="492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75">
                  <a:extLst>
                    <a:ext uri="{9D8B030D-6E8A-4147-A177-3AD203B41FA5}">
                      <a16:colId xmlns="" xmlns:a16="http://schemas.microsoft.com/office/drawing/2014/main" val="3356351213"/>
                    </a:ext>
                  </a:extLst>
                </a:gridCol>
                <a:gridCol w="6058924">
                  <a:extLst>
                    <a:ext uri="{9D8B030D-6E8A-4147-A177-3AD203B41FA5}">
                      <a16:colId xmlns="" xmlns:a16="http://schemas.microsoft.com/office/drawing/2014/main" val="22887987"/>
                    </a:ext>
                  </a:extLst>
                </a:gridCol>
                <a:gridCol w="3092301">
                  <a:extLst>
                    <a:ext uri="{9D8B030D-6E8A-4147-A177-3AD203B41FA5}">
                      <a16:colId xmlns="" xmlns:a16="http://schemas.microsoft.com/office/drawing/2014/main" val="838748535"/>
                    </a:ext>
                  </a:extLst>
                </a:gridCol>
              </a:tblGrid>
              <a:tr h="650546">
                <a:tc>
                  <a:txBody>
                    <a:bodyPr/>
                    <a:lstStyle/>
                    <a:p>
                      <a:r>
                        <a:rPr lang="es-ES" dirty="0"/>
                        <a:t>No. de sesión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Descripción de la actividad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Forma de evaluación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8160284"/>
                  </a:ext>
                </a:extLst>
              </a:tr>
              <a:tr h="427502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Antes/ Apertura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Docente da</a:t>
                      </a:r>
                      <a:r>
                        <a:rPr lang="es-ES_tradnl" sz="160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bienvenida y </a:t>
                      </a:r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explica la dinámica del torneo de equipos</a:t>
                      </a:r>
                      <a:endParaRPr lang="es-ES" sz="16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s-ES" dirty="0"/>
                        <a:t>Durante/ Desarrollo</a:t>
                      </a:r>
                    </a:p>
                    <a:p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La docente hace preguntas sobre las lecturas y el equipo que primero levante la mano responde. El equipo que haya acumulado mayor cantidad de respuestas correctas, obtiene puntos para su calificación.</a:t>
                      </a:r>
                      <a:endParaRPr lang="es-MX" sz="16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Exposición dialogada. La docente retoma las respuestas vertidas durante el torneo y puntualiza aspectos relevantes de </a:t>
                      </a:r>
                      <a:r>
                        <a:rPr lang="es-ES_tradnl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UnaSalud</a:t>
                      </a:r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-“Buen vivir” y promoción de la salud</a:t>
                      </a:r>
                      <a:endParaRPr lang="es-ES" dirty="0"/>
                    </a:p>
                    <a:p>
                      <a:r>
                        <a:rPr lang="es-ES" dirty="0"/>
                        <a:t>Después/ Cierre</a:t>
                      </a:r>
                      <a:br>
                        <a:rPr lang="es-ES" dirty="0"/>
                      </a:br>
                      <a:r>
                        <a:rPr lang="es-ES" sz="16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s-ES_tradnl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onclusiones</a:t>
                      </a:r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tema. Tareas para la siguiente sesión: Lectura individual y trabajo en equipos: identificar elementos de </a:t>
                      </a:r>
                      <a:r>
                        <a:rPr lang="es-ES_tradnl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salutogenesis</a:t>
                      </a:r>
                      <a:r>
                        <a:rPr lang="es-ES_tradnl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proyectos o iniciativas de promoción de la salud</a:t>
                      </a:r>
                      <a:endParaRPr lang="es-MX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enviadas por cada equipo y participación por equipos en el torneo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310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59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85A40C-32B7-4957-955B-68E067DE05A1}"/>
</file>

<file path=customXml/itemProps2.xml><?xml version="1.0" encoding="utf-8"?>
<ds:datastoreItem xmlns:ds="http://schemas.openxmlformats.org/officeDocument/2006/customXml" ds:itemID="{381AAF5C-94DB-432E-920B-F7EF74A96F44}"/>
</file>

<file path=customXml/itemProps3.xml><?xml version="1.0" encoding="utf-8"?>
<ds:datastoreItem xmlns:ds="http://schemas.openxmlformats.org/officeDocument/2006/customXml" ds:itemID="{3A38D8B3-289E-4582-94E7-BE751826F30A}"/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475</Words>
  <Application>Microsoft Office PowerPoint</Application>
  <PresentationFormat>Personalizado</PresentationFormat>
  <Paragraphs>53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Reestructura curricular de los programas de la ESPM</vt:lpstr>
      <vt:lpstr>Contenido</vt:lpstr>
      <vt:lpstr>Datos generales</vt:lpstr>
      <vt:lpstr>Mapeo de competencias instruccionales por tema</vt:lpstr>
      <vt:lpstr>Dos ejemplos de la metodología a seguir </vt:lpstr>
      <vt:lpstr>Dos ejemplos de la metodología a seguir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Maria de la Luz Arenas Monreal</cp:lastModifiedBy>
  <cp:revision>27</cp:revision>
  <dcterms:created xsi:type="dcterms:W3CDTF">2021-01-22T21:37:47Z</dcterms:created>
  <dcterms:modified xsi:type="dcterms:W3CDTF">2022-11-14T20:09:40Z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