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82" r:id="rId3"/>
    <p:sldId id="285" r:id="rId4"/>
    <p:sldId id="262" r:id="rId5"/>
    <p:sldId id="259" r:id="rId6"/>
    <p:sldId id="283" r:id="rId7"/>
    <p:sldId id="286" r:id="rId8"/>
    <p:sldId id="287" r:id="rId9"/>
    <p:sldId id="281" r:id="rId10"/>
    <p:sldId id="27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48942-E040-4754-80D0-A5F64E4BCA1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3B936-64EA-445F-A33A-876AF92FD6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5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28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2FDF-2EF8-49F8-BF58-8459269ECFA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B338-9003-4ED6-BC5F-1C7E783110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8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2FDF-2EF8-49F8-BF58-8459269ECFA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B338-9003-4ED6-BC5F-1C7E783110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2FDF-2EF8-49F8-BF58-8459269ECFA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B338-9003-4ED6-BC5F-1C7E783110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8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34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2FDF-2EF8-49F8-BF58-8459269ECFA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B338-9003-4ED6-BC5F-1C7E783110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9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2FDF-2EF8-49F8-BF58-8459269ECFA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B338-9003-4ED6-BC5F-1C7E783110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0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2FDF-2EF8-49F8-BF58-8459269ECFA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B338-9003-4ED6-BC5F-1C7E783110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7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2FDF-2EF8-49F8-BF58-8459269ECFA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B338-9003-4ED6-BC5F-1C7E783110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0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2FDF-2EF8-49F8-BF58-8459269ECFA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B338-9003-4ED6-BC5F-1C7E783110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2FDF-2EF8-49F8-BF58-8459269ECFA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B338-9003-4ED6-BC5F-1C7E783110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3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2FDF-2EF8-49F8-BF58-8459269ECFA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B338-9003-4ED6-BC5F-1C7E783110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9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2FDF-2EF8-49F8-BF58-8459269ECFA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B338-9003-4ED6-BC5F-1C7E783110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7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2FDF-2EF8-49F8-BF58-8459269ECFA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5B338-9003-4ED6-BC5F-1C7E783110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seat&#10;&#10;Description automatically generated">
            <a:extLst>
              <a:ext uri="{FF2B5EF4-FFF2-40B4-BE49-F238E27FC236}">
                <a16:creationId xmlns:a16="http://schemas.microsoft.com/office/drawing/2014/main" id="{8F0569B6-7E95-D24A-8C1A-7CA32EE156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152" y="0"/>
            <a:ext cx="12336304" cy="6939171"/>
          </a:xfrm>
          <a:prstGeom prst="rect">
            <a:avLst/>
          </a:prstGeom>
        </p:spPr>
      </p:pic>
      <p:sp>
        <p:nvSpPr>
          <p:cNvPr id="305" name="Google Shape;305;p19"/>
          <p:cNvSpPr txBox="1"/>
          <p:nvPr/>
        </p:nvSpPr>
        <p:spPr>
          <a:xfrm>
            <a:off x="6073281" y="2601211"/>
            <a:ext cx="6365966" cy="425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s-MX" sz="3200" dirty="0">
                <a:solidFill>
                  <a:srgbClr val="374C81"/>
                </a:solidFill>
                <a:latin typeface="Franklin Gothic Medium Cond" panose="020B0606030402020204" pitchFamily="34" charset="0"/>
              </a:rPr>
              <a:t>Restructuración de los programas </a:t>
            </a:r>
            <a:r>
              <a:rPr lang="es-MX" sz="3200" dirty="0" smtClean="0">
                <a:solidFill>
                  <a:srgbClr val="374C81"/>
                </a:solidFill>
                <a:latin typeface="Franklin Gothic Medium Cond" panose="020B0606030402020204" pitchFamily="34" charset="0"/>
              </a:rPr>
              <a:t>académicos supeditados </a:t>
            </a:r>
            <a:r>
              <a:rPr lang="es-MX" sz="3200" dirty="0">
                <a:solidFill>
                  <a:srgbClr val="374C81"/>
                </a:solidFill>
                <a:latin typeface="Franklin Gothic Medium Cond" panose="020B0606030402020204" pitchFamily="34" charset="0"/>
              </a:rPr>
              <a:t>a las funciones esenciales de la salud pública y necesidades del sistema nacional de </a:t>
            </a:r>
            <a:r>
              <a:rPr lang="es-MX" sz="3200" dirty="0" smtClean="0">
                <a:solidFill>
                  <a:srgbClr val="374C81"/>
                </a:solidFill>
                <a:latin typeface="Franklin Gothic Medium Cond" panose="020B0606030402020204" pitchFamily="34" charset="0"/>
              </a:rPr>
              <a:t>salud</a:t>
            </a:r>
          </a:p>
          <a:p>
            <a:pPr lvl="0">
              <a:buClr>
                <a:schemeClr val="dk1"/>
              </a:buClr>
              <a:buSzPts val="2400"/>
            </a:pPr>
            <a:endParaRPr lang="es-MX" sz="3200" dirty="0" smtClean="0">
              <a:solidFill>
                <a:srgbClr val="374C81"/>
              </a:solidFill>
              <a:latin typeface="Franklin Gothic Medium Cond" panose="020B0606030402020204" pitchFamily="34" charset="0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s-ES" altLang="en-US" sz="36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ea typeface="Roboto"/>
                <a:cs typeface="Calibri Light" panose="020F0302020204030204" pitchFamily="34" charset="0"/>
              </a:rPr>
              <a:t>Sistema curricular unificado</a:t>
            </a:r>
            <a:endParaRPr lang="es-MX" sz="36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schemeClr val="dk1"/>
              </a:buClr>
              <a:buSzPts val="2400"/>
            </a:pPr>
            <a:endParaRPr sz="6000" dirty="0">
              <a:solidFill>
                <a:srgbClr val="374C8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B89731-3114-FB45-A764-24710BFC87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042" y="800062"/>
            <a:ext cx="2969144" cy="7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1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7639" y="1129570"/>
            <a:ext cx="1019224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937" lvl="0" indent="-342900">
              <a:spcBef>
                <a:spcPts val="1200"/>
              </a:spcBef>
              <a:spcAft>
                <a:spcPts val="0"/>
              </a:spcAft>
              <a:buSzPct val="126000"/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Revisión y Diseño 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Unidades 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Didácticas 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maestría y doctorado de modo que sean de 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aprendizaje consecutivo. </a:t>
            </a:r>
            <a:endParaRPr lang="es-MX" sz="2000" dirty="0" smtClean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17487" lvl="0" indent="-171450">
              <a:spcBef>
                <a:spcPts val="1200"/>
              </a:spcBef>
              <a:spcAft>
                <a:spcPts val="0"/>
              </a:spcAft>
              <a:buSzPct val="126000"/>
              <a:buFont typeface="Arial" panose="020B0604020202020204" pitchFamily="34" charset="0"/>
              <a:buChar char="•"/>
            </a:pPr>
            <a:endParaRPr lang="en-US" sz="400" dirty="0" smtClean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8937" lvl="0" indent="-342900">
              <a:spcBef>
                <a:spcPts val="1200"/>
              </a:spcBef>
              <a:spcAft>
                <a:spcPts val="0"/>
              </a:spcAft>
              <a:buSzPct val="126000"/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Incorporación 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los contenidos 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UD (que 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así lo permitan) enfoques que incluyan 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Funciones de la SP, Etica en SP, Salud Global, Enfoque Social con perspectiva de género y Ecosalud/Una Salud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388937" indent="-342900">
              <a:spcBef>
                <a:spcPts val="1200"/>
              </a:spcBef>
              <a:buSzPct val="126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 en el diseño de las sesiones de las UD 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estudios de caso, problemas o programas de salud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s-MX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8937" indent="-342900">
              <a:spcBef>
                <a:spcPts val="1200"/>
              </a:spcBef>
              <a:buSzPct val="126000"/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Asegurar 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el diseño de los programas 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estrategias para el aprendizaje empírico de los métodos de investigación en cada 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área</a:t>
            </a:r>
          </a:p>
          <a:p>
            <a:pPr marL="388937" indent="-342900">
              <a:spcBef>
                <a:spcPts val="1200"/>
              </a:spcBef>
              <a:buSzPct val="126000"/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Establecer 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 máximo de unidades didácticas de modo que 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 reduzca a la 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sobre-escolarización</a:t>
            </a:r>
            <a:endParaRPr lang="es-MX" sz="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88937" indent="-342900">
              <a:spcBef>
                <a:spcPts val="1200"/>
              </a:spcBef>
              <a:buSzPct val="126000"/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Incorporación 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todos los programas de 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experiencias con 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comunidades</a:t>
            </a:r>
            <a:r>
              <a:rPr lang="es-MX" sz="2000" dirty="0" smtClean="0">
                <a:solidFill>
                  <a:srgbClr val="E74F3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388937" indent="-342900">
              <a:spcBef>
                <a:spcPts val="1200"/>
              </a:spcBef>
              <a:buSzPct val="126000"/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Incorporación 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actividades de 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“retribución social” 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(CONACyT)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19149" y="418628"/>
            <a:ext cx="5009136" cy="1136581"/>
            <a:chOff x="709589" y="1532216"/>
            <a:chExt cx="4339173" cy="1081087"/>
          </a:xfrm>
        </p:grpSpPr>
        <p:sp>
          <p:nvSpPr>
            <p:cNvPr id="6" name="Google Shape;703;p33">
              <a:extLst>
                <a:ext uri="{FF2B5EF4-FFF2-40B4-BE49-F238E27FC236}">
                  <a16:creationId xmlns:a16="http://schemas.microsoft.com/office/drawing/2014/main" id="{6E650E62-A807-1443-8E99-75637FB4CD9A}"/>
                </a:ext>
              </a:extLst>
            </p:cNvPr>
            <p:cNvSpPr txBox="1"/>
            <p:nvPr/>
          </p:nvSpPr>
          <p:spPr>
            <a:xfrm>
              <a:off x="1443391" y="1814355"/>
              <a:ext cx="3605371" cy="6461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MX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3600" b="1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  <a:ea typeface="+mj-ea"/>
                  <a:cs typeface="+mj-cs"/>
                </a:defRPr>
              </a:lvl1pPr>
            </a:lstStyle>
            <a:p>
              <a:endParaRPr lang="en-US" dirty="0">
                <a:sym typeface="Open Sans"/>
              </a:endParaRPr>
            </a:p>
          </p:txBody>
        </p:sp>
        <p:sp>
          <p:nvSpPr>
            <p:cNvPr id="7" name="Google Shape;709;p33">
              <a:extLst>
                <a:ext uri="{FF2B5EF4-FFF2-40B4-BE49-F238E27FC236}">
                  <a16:creationId xmlns:a16="http://schemas.microsoft.com/office/drawing/2014/main" id="{9B12C81F-EDEB-E847-99F0-CF1FB847C457}"/>
                </a:ext>
              </a:extLst>
            </p:cNvPr>
            <p:cNvSpPr txBox="1"/>
            <p:nvPr/>
          </p:nvSpPr>
          <p:spPr>
            <a:xfrm>
              <a:off x="709589" y="1532216"/>
              <a:ext cx="1222375" cy="10810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MX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3600" b="1">
                  <a:solidFill>
                    <a:schemeClr val="accent1">
                      <a:lumMod val="75000"/>
                    </a:schemeClr>
                  </a:solidFill>
                  <a:latin typeface="Franklin Gothic Medium Cond" panose="020B0606030402020204" pitchFamily="34" charset="0"/>
                  <a:ea typeface="+mj-ea"/>
                  <a:cs typeface="+mj-cs"/>
                </a:defRPr>
              </a:lvl1pPr>
            </a:lstStyle>
            <a:p>
              <a:endParaRPr dirty="0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1C0FF3A-0547-E146-B451-E9196015105A}"/>
              </a:ext>
            </a:extLst>
          </p:cNvPr>
          <p:cNvSpPr txBox="1"/>
          <p:nvPr/>
        </p:nvSpPr>
        <p:spPr>
          <a:xfrm>
            <a:off x="576056" y="31052"/>
            <a:ext cx="10226055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s-MX" sz="3200" b="0" dirty="0" smtClean="0">
                <a:solidFill>
                  <a:srgbClr val="002060"/>
                </a:solidFill>
              </a:rPr>
              <a:t>Directrices Áreas de Concentración de Maestría y Doctorado </a:t>
            </a:r>
            <a:endParaRPr lang="es-MX" sz="32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0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792581" y="1999488"/>
            <a:ext cx="4894221" cy="827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</a:rPr>
              <a:t>Insumos y análisis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920925" y="2060448"/>
            <a:ext cx="10637532" cy="3513913"/>
            <a:chOff x="809893" y="1454330"/>
            <a:chExt cx="10637532" cy="3513913"/>
          </a:xfrm>
        </p:grpSpPr>
        <p:sp>
          <p:nvSpPr>
            <p:cNvPr id="4" name="Rectángulo 3"/>
            <p:cNvSpPr/>
            <p:nvPr/>
          </p:nvSpPr>
          <p:spPr>
            <a:xfrm>
              <a:off x="3762105" y="2638702"/>
              <a:ext cx="2495006" cy="8752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Perfil de y competencias de </a:t>
              </a:r>
              <a:r>
                <a:rPr lang="es-ES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ingreso </a:t>
              </a:r>
              <a:endParaRPr lang="en-US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6122126" y="3171663"/>
              <a:ext cx="2495006" cy="5747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</a:rPr>
                <a:t>Competencias Profesionales del Área  de Concentración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8952419" y="3026231"/>
              <a:ext cx="2495006" cy="7924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Rediseño y/o nuevas UD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8908867" y="4171404"/>
              <a:ext cx="2447117" cy="796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>
                  <a:solidFill>
                    <a:schemeClr val="accent2">
                      <a:lumMod val="50000"/>
                    </a:schemeClr>
                  </a:solidFill>
                </a:rPr>
                <a:t>C</a:t>
              </a:r>
              <a:r>
                <a:rPr lang="es-ES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ompetencias de</a:t>
              </a:r>
            </a:p>
            <a:p>
              <a:pPr algn="ctr"/>
              <a:r>
                <a:rPr lang="es-ES" sz="2000" b="1" dirty="0">
                  <a:solidFill>
                    <a:schemeClr val="accent2">
                      <a:lumMod val="50000"/>
                    </a:schemeClr>
                  </a:solidFill>
                </a:rPr>
                <a:t>c</a:t>
              </a:r>
              <a:r>
                <a:rPr lang="es-ES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ada UD</a:t>
              </a:r>
              <a:endParaRPr lang="en-US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809893" y="1454330"/>
              <a:ext cx="2930442" cy="27388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6113419" y="2182368"/>
              <a:ext cx="2495006" cy="8264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Análisis de Unidades Didácticas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" name="Flecha doblada 12"/>
            <p:cNvSpPr/>
            <p:nvPr/>
          </p:nvSpPr>
          <p:spPr>
            <a:xfrm rot="16200000">
              <a:off x="5116288" y="687984"/>
              <a:ext cx="792480" cy="7367453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26094"/>
              </a:avLst>
            </a:prstGeom>
            <a:solidFill>
              <a:srgbClr val="0070C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23103" y="2978333"/>
              <a:ext cx="2495006" cy="7924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Perfil </a:t>
              </a:r>
              <a:r>
                <a:rPr lang="es-E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de y </a:t>
              </a:r>
              <a:r>
                <a:rPr lang="es-ES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competencias </a:t>
              </a:r>
              <a:r>
                <a:rPr lang="es-E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de Egreso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940520" y="1580609"/>
              <a:ext cx="2460171" cy="85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Objetivo</a:t>
              </a:r>
              <a:r>
                <a:rPr lang="es-E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 de formación  del </a:t>
              </a:r>
              <a:r>
                <a:rPr lang="es-ES" sz="2000" b="1" dirty="0">
                  <a:solidFill>
                    <a:schemeClr val="accent5">
                      <a:lumMod val="75000"/>
                    </a:schemeClr>
                  </a:solidFill>
                </a:rPr>
                <a:t>Á</a:t>
              </a:r>
              <a:r>
                <a:rPr lang="es-E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rea de Concentración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" name="Flecha izquierda 2"/>
            <p:cNvSpPr/>
            <p:nvPr/>
          </p:nvSpPr>
          <p:spPr>
            <a:xfrm flipV="1">
              <a:off x="6017623" y="2825938"/>
              <a:ext cx="391894" cy="544284"/>
            </a:xfrm>
            <a:prstGeom prst="lef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echa izquierda 13"/>
            <p:cNvSpPr/>
            <p:nvPr/>
          </p:nvSpPr>
          <p:spPr>
            <a:xfrm flipH="1" flipV="1">
              <a:off x="3661948" y="2834645"/>
              <a:ext cx="391894" cy="544284"/>
            </a:xfrm>
            <a:prstGeom prst="lef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echa izquierda 14"/>
            <p:cNvSpPr/>
            <p:nvPr/>
          </p:nvSpPr>
          <p:spPr>
            <a:xfrm flipH="1" flipV="1">
              <a:off x="8577073" y="2987045"/>
              <a:ext cx="391894" cy="544284"/>
            </a:xfrm>
            <a:prstGeom prst="lef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echa izquierda 15"/>
            <p:cNvSpPr/>
            <p:nvPr/>
          </p:nvSpPr>
          <p:spPr>
            <a:xfrm rot="5400000" flipH="1" flipV="1">
              <a:off x="9962609" y="3727276"/>
              <a:ext cx="391894" cy="544284"/>
            </a:xfrm>
            <a:prstGeom prst="lef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2218945" y="438912"/>
            <a:ext cx="7242047" cy="633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</a:rPr>
              <a:t>Elementos de la restructuración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Flecha doblada 17"/>
          <p:cNvSpPr/>
          <p:nvPr/>
        </p:nvSpPr>
        <p:spPr>
          <a:xfrm rot="16200000">
            <a:off x="7774146" y="3949345"/>
            <a:ext cx="792480" cy="205173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609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2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4708" y="332646"/>
            <a:ext cx="4796683" cy="458391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744354" y="4485746"/>
            <a:ext cx="2703368" cy="54119"/>
          </a:xfrm>
          <a:custGeom>
            <a:avLst/>
            <a:gdLst/>
            <a:ahLst/>
            <a:cxnLst/>
            <a:rect l="l" t="t" r="r" b="b"/>
            <a:pathLst>
              <a:path w="3964940" h="79375">
                <a:moveTo>
                  <a:pt x="3925150" y="0"/>
                </a:moveTo>
                <a:lnTo>
                  <a:pt x="39674" y="0"/>
                </a:lnTo>
                <a:lnTo>
                  <a:pt x="24233" y="3118"/>
                </a:lnTo>
                <a:lnTo>
                  <a:pt x="11622" y="11622"/>
                </a:lnTo>
                <a:lnTo>
                  <a:pt x="3118" y="24233"/>
                </a:lnTo>
                <a:lnTo>
                  <a:pt x="0" y="39674"/>
                </a:lnTo>
                <a:lnTo>
                  <a:pt x="3118" y="55116"/>
                </a:lnTo>
                <a:lnTo>
                  <a:pt x="11622" y="67727"/>
                </a:lnTo>
                <a:lnTo>
                  <a:pt x="24233" y="76231"/>
                </a:lnTo>
                <a:lnTo>
                  <a:pt x="39674" y="79349"/>
                </a:lnTo>
                <a:lnTo>
                  <a:pt x="3925150" y="79349"/>
                </a:lnTo>
                <a:lnTo>
                  <a:pt x="3940592" y="76231"/>
                </a:lnTo>
                <a:lnTo>
                  <a:pt x="3953203" y="67727"/>
                </a:lnTo>
                <a:lnTo>
                  <a:pt x="3961707" y="55116"/>
                </a:lnTo>
                <a:lnTo>
                  <a:pt x="3964825" y="39674"/>
                </a:lnTo>
                <a:lnTo>
                  <a:pt x="3961707" y="24233"/>
                </a:lnTo>
                <a:lnTo>
                  <a:pt x="3953203" y="11622"/>
                </a:lnTo>
                <a:lnTo>
                  <a:pt x="3940592" y="3118"/>
                </a:lnTo>
                <a:lnTo>
                  <a:pt x="3925150" y="0"/>
                </a:lnTo>
                <a:close/>
              </a:path>
            </a:pathLst>
          </a:custGeom>
          <a:solidFill>
            <a:srgbClr val="E2E2F0"/>
          </a:solidFill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3059" y="5260009"/>
            <a:ext cx="3800821" cy="148936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5007" y="5098215"/>
            <a:ext cx="2863340" cy="11640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6783" y="1922319"/>
            <a:ext cx="617219" cy="615138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6337974" y="1962247"/>
            <a:ext cx="451139" cy="451139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330796" y="0"/>
                </a:moveTo>
                <a:lnTo>
                  <a:pt x="281915" y="3586"/>
                </a:lnTo>
                <a:lnTo>
                  <a:pt x="235260" y="14005"/>
                </a:lnTo>
                <a:lnTo>
                  <a:pt x="191343" y="30745"/>
                </a:lnTo>
                <a:lnTo>
                  <a:pt x="150676" y="53294"/>
                </a:lnTo>
                <a:lnTo>
                  <a:pt x="113771" y="81140"/>
                </a:lnTo>
                <a:lnTo>
                  <a:pt x="81140" y="113771"/>
                </a:lnTo>
                <a:lnTo>
                  <a:pt x="53294" y="150676"/>
                </a:lnTo>
                <a:lnTo>
                  <a:pt x="30745" y="191343"/>
                </a:lnTo>
                <a:lnTo>
                  <a:pt x="14005" y="235260"/>
                </a:lnTo>
                <a:lnTo>
                  <a:pt x="3586" y="281915"/>
                </a:lnTo>
                <a:lnTo>
                  <a:pt x="0" y="330796"/>
                </a:lnTo>
                <a:lnTo>
                  <a:pt x="3586" y="379678"/>
                </a:lnTo>
                <a:lnTo>
                  <a:pt x="14005" y="426333"/>
                </a:lnTo>
                <a:lnTo>
                  <a:pt x="30745" y="470250"/>
                </a:lnTo>
                <a:lnTo>
                  <a:pt x="53294" y="510917"/>
                </a:lnTo>
                <a:lnTo>
                  <a:pt x="81140" y="547822"/>
                </a:lnTo>
                <a:lnTo>
                  <a:pt x="113771" y="580453"/>
                </a:lnTo>
                <a:lnTo>
                  <a:pt x="150676" y="608299"/>
                </a:lnTo>
                <a:lnTo>
                  <a:pt x="191343" y="630847"/>
                </a:lnTo>
                <a:lnTo>
                  <a:pt x="235260" y="647587"/>
                </a:lnTo>
                <a:lnTo>
                  <a:pt x="281915" y="658007"/>
                </a:lnTo>
                <a:lnTo>
                  <a:pt x="330796" y="661593"/>
                </a:lnTo>
                <a:lnTo>
                  <a:pt x="379681" y="658007"/>
                </a:lnTo>
                <a:lnTo>
                  <a:pt x="426338" y="647587"/>
                </a:lnTo>
                <a:lnTo>
                  <a:pt x="470256" y="630847"/>
                </a:lnTo>
                <a:lnTo>
                  <a:pt x="510922" y="608299"/>
                </a:lnTo>
                <a:lnTo>
                  <a:pt x="547827" y="580453"/>
                </a:lnTo>
                <a:lnTo>
                  <a:pt x="580457" y="547822"/>
                </a:lnTo>
                <a:lnTo>
                  <a:pt x="608302" y="510917"/>
                </a:lnTo>
                <a:lnTo>
                  <a:pt x="630850" y="470250"/>
                </a:lnTo>
                <a:lnTo>
                  <a:pt x="647588" y="426333"/>
                </a:lnTo>
                <a:lnTo>
                  <a:pt x="658007" y="379678"/>
                </a:lnTo>
                <a:lnTo>
                  <a:pt x="661593" y="330796"/>
                </a:lnTo>
                <a:lnTo>
                  <a:pt x="658007" y="281915"/>
                </a:lnTo>
                <a:lnTo>
                  <a:pt x="647588" y="235260"/>
                </a:lnTo>
                <a:lnTo>
                  <a:pt x="630850" y="191343"/>
                </a:lnTo>
                <a:lnTo>
                  <a:pt x="608302" y="150676"/>
                </a:lnTo>
                <a:lnTo>
                  <a:pt x="580457" y="113771"/>
                </a:lnTo>
                <a:lnTo>
                  <a:pt x="547827" y="81140"/>
                </a:lnTo>
                <a:lnTo>
                  <a:pt x="510922" y="53294"/>
                </a:lnTo>
                <a:lnTo>
                  <a:pt x="470256" y="30745"/>
                </a:lnTo>
                <a:lnTo>
                  <a:pt x="426338" y="14005"/>
                </a:lnTo>
                <a:lnTo>
                  <a:pt x="379681" y="3586"/>
                </a:lnTo>
                <a:lnTo>
                  <a:pt x="330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37974" y="1962247"/>
            <a:ext cx="451139" cy="451139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0" y="330796"/>
                </a:moveTo>
                <a:lnTo>
                  <a:pt x="3586" y="281915"/>
                </a:lnTo>
                <a:lnTo>
                  <a:pt x="14005" y="235260"/>
                </a:lnTo>
                <a:lnTo>
                  <a:pt x="30745" y="191343"/>
                </a:lnTo>
                <a:lnTo>
                  <a:pt x="53294" y="150676"/>
                </a:lnTo>
                <a:lnTo>
                  <a:pt x="81140" y="113771"/>
                </a:lnTo>
                <a:lnTo>
                  <a:pt x="113771" y="81140"/>
                </a:lnTo>
                <a:lnTo>
                  <a:pt x="150676" y="53294"/>
                </a:lnTo>
                <a:lnTo>
                  <a:pt x="191343" y="30745"/>
                </a:lnTo>
                <a:lnTo>
                  <a:pt x="235260" y="14005"/>
                </a:lnTo>
                <a:lnTo>
                  <a:pt x="281915" y="3586"/>
                </a:lnTo>
                <a:lnTo>
                  <a:pt x="330796" y="0"/>
                </a:lnTo>
                <a:lnTo>
                  <a:pt x="379681" y="3586"/>
                </a:lnTo>
                <a:lnTo>
                  <a:pt x="426338" y="14005"/>
                </a:lnTo>
                <a:lnTo>
                  <a:pt x="470256" y="30745"/>
                </a:lnTo>
                <a:lnTo>
                  <a:pt x="510922" y="53294"/>
                </a:lnTo>
                <a:lnTo>
                  <a:pt x="547827" y="81140"/>
                </a:lnTo>
                <a:lnTo>
                  <a:pt x="580457" y="113771"/>
                </a:lnTo>
                <a:lnTo>
                  <a:pt x="608302" y="150676"/>
                </a:lnTo>
                <a:lnTo>
                  <a:pt x="630850" y="191343"/>
                </a:lnTo>
                <a:lnTo>
                  <a:pt x="647588" y="235260"/>
                </a:lnTo>
                <a:lnTo>
                  <a:pt x="658007" y="281915"/>
                </a:lnTo>
                <a:lnTo>
                  <a:pt x="661593" y="330796"/>
                </a:lnTo>
                <a:lnTo>
                  <a:pt x="658007" y="379678"/>
                </a:lnTo>
                <a:lnTo>
                  <a:pt x="647588" y="426333"/>
                </a:lnTo>
                <a:lnTo>
                  <a:pt x="630850" y="470250"/>
                </a:lnTo>
                <a:lnTo>
                  <a:pt x="608302" y="510917"/>
                </a:lnTo>
                <a:lnTo>
                  <a:pt x="580457" y="547822"/>
                </a:lnTo>
                <a:lnTo>
                  <a:pt x="547827" y="580453"/>
                </a:lnTo>
                <a:lnTo>
                  <a:pt x="510922" y="608299"/>
                </a:lnTo>
                <a:lnTo>
                  <a:pt x="470256" y="630847"/>
                </a:lnTo>
                <a:lnTo>
                  <a:pt x="426338" y="647587"/>
                </a:lnTo>
                <a:lnTo>
                  <a:pt x="379681" y="658007"/>
                </a:lnTo>
                <a:lnTo>
                  <a:pt x="330796" y="661593"/>
                </a:lnTo>
                <a:lnTo>
                  <a:pt x="281915" y="658007"/>
                </a:lnTo>
                <a:lnTo>
                  <a:pt x="235260" y="647587"/>
                </a:lnTo>
                <a:lnTo>
                  <a:pt x="191343" y="630847"/>
                </a:lnTo>
                <a:lnTo>
                  <a:pt x="150676" y="608299"/>
                </a:lnTo>
                <a:lnTo>
                  <a:pt x="113771" y="580453"/>
                </a:lnTo>
                <a:lnTo>
                  <a:pt x="81140" y="547822"/>
                </a:lnTo>
                <a:lnTo>
                  <a:pt x="53294" y="510917"/>
                </a:lnTo>
                <a:lnTo>
                  <a:pt x="30745" y="470250"/>
                </a:lnTo>
                <a:lnTo>
                  <a:pt x="14005" y="426333"/>
                </a:lnTo>
                <a:lnTo>
                  <a:pt x="3586" y="379678"/>
                </a:lnTo>
                <a:lnTo>
                  <a:pt x="0" y="330796"/>
                </a:lnTo>
                <a:close/>
              </a:path>
            </a:pathLst>
          </a:custGeom>
          <a:ln w="27787">
            <a:solidFill>
              <a:srgbClr val="FF6D8D"/>
            </a:solidFill>
          </a:ln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426187" y="2078183"/>
            <a:ext cx="244186" cy="244186"/>
          </a:xfrm>
          <a:custGeom>
            <a:avLst/>
            <a:gdLst/>
            <a:ahLst/>
            <a:cxnLst/>
            <a:rect l="l" t="t" r="r" b="b"/>
            <a:pathLst>
              <a:path w="358139" h="358139">
                <a:moveTo>
                  <a:pt x="216249" y="308444"/>
                </a:moveTo>
                <a:lnTo>
                  <a:pt x="202577" y="308444"/>
                </a:lnTo>
                <a:lnTo>
                  <a:pt x="214696" y="328347"/>
                </a:lnTo>
                <a:lnTo>
                  <a:pt x="231862" y="343925"/>
                </a:lnTo>
                <a:lnTo>
                  <a:pt x="252978" y="354079"/>
                </a:lnTo>
                <a:lnTo>
                  <a:pt x="276948" y="357708"/>
                </a:lnTo>
                <a:lnTo>
                  <a:pt x="307068" y="351875"/>
                </a:lnTo>
                <a:lnTo>
                  <a:pt x="315977" y="346176"/>
                </a:lnTo>
                <a:lnTo>
                  <a:pt x="276948" y="346176"/>
                </a:lnTo>
                <a:lnTo>
                  <a:pt x="250019" y="340726"/>
                </a:lnTo>
                <a:lnTo>
                  <a:pt x="228007" y="325872"/>
                </a:lnTo>
                <a:lnTo>
                  <a:pt x="216249" y="308444"/>
                </a:lnTo>
                <a:close/>
              </a:path>
              <a:path w="358139" h="358139">
                <a:moveTo>
                  <a:pt x="323100" y="207708"/>
                </a:moveTo>
                <a:lnTo>
                  <a:pt x="276948" y="207708"/>
                </a:lnTo>
                <a:lnTo>
                  <a:pt x="303871" y="213156"/>
                </a:lnTo>
                <a:lnTo>
                  <a:pt x="325878" y="228006"/>
                </a:lnTo>
                <a:lnTo>
                  <a:pt x="340728" y="250013"/>
                </a:lnTo>
                <a:lnTo>
                  <a:pt x="346176" y="276936"/>
                </a:lnTo>
                <a:lnTo>
                  <a:pt x="340728" y="303860"/>
                </a:lnTo>
                <a:lnTo>
                  <a:pt x="325878" y="325872"/>
                </a:lnTo>
                <a:lnTo>
                  <a:pt x="303871" y="340726"/>
                </a:lnTo>
                <a:lnTo>
                  <a:pt x="276948" y="346176"/>
                </a:lnTo>
                <a:lnTo>
                  <a:pt x="315977" y="346176"/>
                </a:lnTo>
                <a:lnTo>
                  <a:pt x="332038" y="335903"/>
                </a:lnTo>
                <a:lnTo>
                  <a:pt x="349582" y="312086"/>
                </a:lnTo>
                <a:lnTo>
                  <a:pt x="357428" y="282714"/>
                </a:lnTo>
                <a:lnTo>
                  <a:pt x="357720" y="282714"/>
                </a:lnTo>
                <a:lnTo>
                  <a:pt x="357720" y="235546"/>
                </a:lnTo>
                <a:lnTo>
                  <a:pt x="346176" y="235546"/>
                </a:lnTo>
                <a:lnTo>
                  <a:pt x="341404" y="228454"/>
                </a:lnTo>
                <a:lnTo>
                  <a:pt x="335938" y="221921"/>
                </a:lnTo>
                <a:lnTo>
                  <a:pt x="329822" y="215999"/>
                </a:lnTo>
                <a:lnTo>
                  <a:pt x="323100" y="210743"/>
                </a:lnTo>
                <a:lnTo>
                  <a:pt x="323100" y="207708"/>
                </a:lnTo>
                <a:close/>
              </a:path>
              <a:path w="358139" h="358139">
                <a:moveTo>
                  <a:pt x="122841" y="276936"/>
                </a:moveTo>
                <a:lnTo>
                  <a:pt x="66230" y="276936"/>
                </a:lnTo>
                <a:lnTo>
                  <a:pt x="86462" y="278420"/>
                </a:lnTo>
                <a:lnTo>
                  <a:pt x="106100" y="282819"/>
                </a:lnTo>
                <a:lnTo>
                  <a:pt x="124878" y="290052"/>
                </a:lnTo>
                <a:lnTo>
                  <a:pt x="142532" y="300037"/>
                </a:lnTo>
                <a:lnTo>
                  <a:pt x="176631" y="322770"/>
                </a:lnTo>
                <a:lnTo>
                  <a:pt x="177749" y="323100"/>
                </a:lnTo>
                <a:lnTo>
                  <a:pt x="179971" y="323100"/>
                </a:lnTo>
                <a:lnTo>
                  <a:pt x="181089" y="322770"/>
                </a:lnTo>
                <a:lnTo>
                  <a:pt x="202577" y="308444"/>
                </a:lnTo>
                <a:lnTo>
                  <a:pt x="216249" y="308444"/>
                </a:lnTo>
                <a:lnTo>
                  <a:pt x="213156" y="303860"/>
                </a:lnTo>
                <a:lnTo>
                  <a:pt x="211959" y="297942"/>
                </a:lnTo>
                <a:lnTo>
                  <a:pt x="173088" y="297942"/>
                </a:lnTo>
                <a:lnTo>
                  <a:pt x="170683" y="295351"/>
                </a:lnTo>
                <a:lnTo>
                  <a:pt x="156298" y="295351"/>
                </a:lnTo>
                <a:lnTo>
                  <a:pt x="148932" y="290436"/>
                </a:lnTo>
                <a:lnTo>
                  <a:pt x="129795" y="279613"/>
                </a:lnTo>
                <a:lnTo>
                  <a:pt x="122841" y="276936"/>
                </a:lnTo>
                <a:close/>
              </a:path>
              <a:path w="358139" h="358139">
                <a:moveTo>
                  <a:pt x="97702" y="11645"/>
                </a:moveTo>
                <a:lnTo>
                  <a:pt x="46151" y="11645"/>
                </a:lnTo>
                <a:lnTo>
                  <a:pt x="84388" y="18021"/>
                </a:lnTo>
                <a:lnTo>
                  <a:pt x="119389" y="33535"/>
                </a:lnTo>
                <a:lnTo>
                  <a:pt x="149504" y="57224"/>
                </a:lnTo>
                <a:lnTo>
                  <a:pt x="173088" y="88125"/>
                </a:lnTo>
                <a:lnTo>
                  <a:pt x="173088" y="99847"/>
                </a:lnTo>
                <a:lnTo>
                  <a:pt x="82270" y="133908"/>
                </a:lnTo>
                <a:lnTo>
                  <a:pt x="80771" y="136067"/>
                </a:lnTo>
                <a:lnTo>
                  <a:pt x="80771" y="140868"/>
                </a:lnTo>
                <a:lnTo>
                  <a:pt x="82270" y="143027"/>
                </a:lnTo>
                <a:lnTo>
                  <a:pt x="121157" y="157607"/>
                </a:lnTo>
                <a:lnTo>
                  <a:pt x="121157" y="184619"/>
                </a:lnTo>
                <a:lnTo>
                  <a:pt x="125057" y="195441"/>
                </a:lnTo>
                <a:lnTo>
                  <a:pt x="135883" y="204268"/>
                </a:lnTo>
                <a:lnTo>
                  <a:pt x="152329" y="210449"/>
                </a:lnTo>
                <a:lnTo>
                  <a:pt x="173088" y="213334"/>
                </a:lnTo>
                <a:lnTo>
                  <a:pt x="173088" y="297942"/>
                </a:lnTo>
                <a:lnTo>
                  <a:pt x="211959" y="297942"/>
                </a:lnTo>
                <a:lnTo>
                  <a:pt x="184632" y="297878"/>
                </a:lnTo>
                <a:lnTo>
                  <a:pt x="184632" y="213334"/>
                </a:lnTo>
                <a:lnTo>
                  <a:pt x="205389" y="210449"/>
                </a:lnTo>
                <a:lnTo>
                  <a:pt x="221830" y="204268"/>
                </a:lnTo>
                <a:lnTo>
                  <a:pt x="224697" y="201930"/>
                </a:lnTo>
                <a:lnTo>
                  <a:pt x="178854" y="201930"/>
                </a:lnTo>
                <a:lnTo>
                  <a:pt x="159759" y="200218"/>
                </a:lnTo>
                <a:lnTo>
                  <a:pt x="145214" y="195922"/>
                </a:lnTo>
                <a:lnTo>
                  <a:pt x="135952" y="190303"/>
                </a:lnTo>
                <a:lnTo>
                  <a:pt x="132702" y="184619"/>
                </a:lnTo>
                <a:lnTo>
                  <a:pt x="132702" y="161937"/>
                </a:lnTo>
                <a:lnTo>
                  <a:pt x="165546" y="161937"/>
                </a:lnTo>
                <a:lnTo>
                  <a:pt x="102971" y="138468"/>
                </a:lnTo>
                <a:lnTo>
                  <a:pt x="178854" y="110007"/>
                </a:lnTo>
                <a:lnTo>
                  <a:pt x="211722" y="110007"/>
                </a:lnTo>
                <a:lnTo>
                  <a:pt x="184632" y="99847"/>
                </a:lnTo>
                <a:lnTo>
                  <a:pt x="184632" y="88125"/>
                </a:lnTo>
                <a:lnTo>
                  <a:pt x="194343" y="75399"/>
                </a:lnTo>
                <a:lnTo>
                  <a:pt x="178854" y="75399"/>
                </a:lnTo>
                <a:lnTo>
                  <a:pt x="152360" y="43907"/>
                </a:lnTo>
                <a:lnTo>
                  <a:pt x="119306" y="20178"/>
                </a:lnTo>
                <a:lnTo>
                  <a:pt x="97702" y="11645"/>
                </a:lnTo>
                <a:close/>
              </a:path>
              <a:path w="358139" h="358139">
                <a:moveTo>
                  <a:pt x="276948" y="196164"/>
                </a:moveTo>
                <a:lnTo>
                  <a:pt x="245531" y="202521"/>
                </a:lnTo>
                <a:lnTo>
                  <a:pt x="219849" y="219848"/>
                </a:lnTo>
                <a:lnTo>
                  <a:pt x="202521" y="245525"/>
                </a:lnTo>
                <a:lnTo>
                  <a:pt x="196164" y="276936"/>
                </a:lnTo>
                <a:lnTo>
                  <a:pt x="196222" y="279920"/>
                </a:lnTo>
                <a:lnTo>
                  <a:pt x="196507" y="283578"/>
                </a:lnTo>
                <a:lnTo>
                  <a:pt x="192290" y="288124"/>
                </a:lnTo>
                <a:lnTo>
                  <a:pt x="188302" y="292887"/>
                </a:lnTo>
                <a:lnTo>
                  <a:pt x="184632" y="297878"/>
                </a:lnTo>
                <a:lnTo>
                  <a:pt x="211946" y="297878"/>
                </a:lnTo>
                <a:lnTo>
                  <a:pt x="207708" y="276936"/>
                </a:lnTo>
                <a:lnTo>
                  <a:pt x="213156" y="250013"/>
                </a:lnTo>
                <a:lnTo>
                  <a:pt x="228007" y="228006"/>
                </a:lnTo>
                <a:lnTo>
                  <a:pt x="250019" y="213156"/>
                </a:lnTo>
                <a:lnTo>
                  <a:pt x="276948" y="207708"/>
                </a:lnTo>
                <a:lnTo>
                  <a:pt x="323100" y="207708"/>
                </a:lnTo>
                <a:lnTo>
                  <a:pt x="323100" y="204063"/>
                </a:lnTo>
                <a:lnTo>
                  <a:pt x="311556" y="204063"/>
                </a:lnTo>
                <a:lnTo>
                  <a:pt x="303461" y="200718"/>
                </a:lnTo>
                <a:lnTo>
                  <a:pt x="294962" y="198237"/>
                </a:lnTo>
                <a:lnTo>
                  <a:pt x="286108" y="196694"/>
                </a:lnTo>
                <a:lnTo>
                  <a:pt x="276948" y="196164"/>
                </a:lnTo>
                <a:close/>
              </a:path>
              <a:path w="358139" h="358139">
                <a:moveTo>
                  <a:pt x="46151" y="57696"/>
                </a:moveTo>
                <a:lnTo>
                  <a:pt x="34620" y="57696"/>
                </a:lnTo>
                <a:lnTo>
                  <a:pt x="34620" y="239737"/>
                </a:lnTo>
                <a:lnTo>
                  <a:pt x="37198" y="242316"/>
                </a:lnTo>
                <a:lnTo>
                  <a:pt x="40385" y="242316"/>
                </a:lnTo>
                <a:lnTo>
                  <a:pt x="73368" y="245928"/>
                </a:lnTo>
                <a:lnTo>
                  <a:pt x="104357" y="256370"/>
                </a:lnTo>
                <a:lnTo>
                  <a:pt x="132338" y="273043"/>
                </a:lnTo>
                <a:lnTo>
                  <a:pt x="156298" y="295351"/>
                </a:lnTo>
                <a:lnTo>
                  <a:pt x="170683" y="295351"/>
                </a:lnTo>
                <a:lnTo>
                  <a:pt x="147821" y="270717"/>
                </a:lnTo>
                <a:lnTo>
                  <a:pt x="117401" y="249969"/>
                </a:lnTo>
                <a:lnTo>
                  <a:pt x="83091" y="236443"/>
                </a:lnTo>
                <a:lnTo>
                  <a:pt x="46151" y="230886"/>
                </a:lnTo>
                <a:lnTo>
                  <a:pt x="46151" y="57696"/>
                </a:lnTo>
                <a:close/>
              </a:path>
              <a:path w="358139" h="358139">
                <a:moveTo>
                  <a:pt x="40385" y="0"/>
                </a:moveTo>
                <a:lnTo>
                  <a:pt x="37198" y="0"/>
                </a:lnTo>
                <a:lnTo>
                  <a:pt x="34620" y="2578"/>
                </a:lnTo>
                <a:lnTo>
                  <a:pt x="34620" y="46151"/>
                </a:lnTo>
                <a:lnTo>
                  <a:pt x="30213" y="46151"/>
                </a:lnTo>
                <a:lnTo>
                  <a:pt x="0" y="55499"/>
                </a:lnTo>
                <a:lnTo>
                  <a:pt x="0" y="284518"/>
                </a:lnTo>
                <a:lnTo>
                  <a:pt x="850" y="286219"/>
                </a:lnTo>
                <a:lnTo>
                  <a:pt x="3733" y="288391"/>
                </a:lnTo>
                <a:lnTo>
                  <a:pt x="5613" y="288747"/>
                </a:lnTo>
                <a:lnTo>
                  <a:pt x="28447" y="282219"/>
                </a:lnTo>
                <a:lnTo>
                  <a:pt x="37741" y="279920"/>
                </a:lnTo>
                <a:lnTo>
                  <a:pt x="47158" y="278268"/>
                </a:lnTo>
                <a:lnTo>
                  <a:pt x="56665" y="277270"/>
                </a:lnTo>
                <a:lnTo>
                  <a:pt x="66230" y="276936"/>
                </a:lnTo>
                <a:lnTo>
                  <a:pt x="122841" y="276936"/>
                </a:lnTo>
                <a:lnTo>
                  <a:pt x="117958" y="275056"/>
                </a:lnTo>
                <a:lnTo>
                  <a:pt x="11544" y="275056"/>
                </a:lnTo>
                <a:lnTo>
                  <a:pt x="11544" y="61391"/>
                </a:lnTo>
                <a:lnTo>
                  <a:pt x="17437" y="58966"/>
                </a:lnTo>
                <a:lnTo>
                  <a:pt x="23825" y="57696"/>
                </a:lnTo>
                <a:lnTo>
                  <a:pt x="46151" y="57696"/>
                </a:lnTo>
                <a:lnTo>
                  <a:pt x="46151" y="11645"/>
                </a:lnTo>
                <a:lnTo>
                  <a:pt x="97702" y="11645"/>
                </a:lnTo>
                <a:lnTo>
                  <a:pt x="81409" y="5210"/>
                </a:lnTo>
                <a:lnTo>
                  <a:pt x="40385" y="0"/>
                </a:lnTo>
                <a:close/>
              </a:path>
              <a:path w="358139" h="358139">
                <a:moveTo>
                  <a:pt x="66230" y="265404"/>
                </a:moveTo>
                <a:lnTo>
                  <a:pt x="25272" y="271132"/>
                </a:lnTo>
                <a:lnTo>
                  <a:pt x="11544" y="275056"/>
                </a:lnTo>
                <a:lnTo>
                  <a:pt x="117958" y="275056"/>
                </a:lnTo>
                <a:lnTo>
                  <a:pt x="109439" y="271776"/>
                </a:lnTo>
                <a:lnTo>
                  <a:pt x="88153" y="267011"/>
                </a:lnTo>
                <a:lnTo>
                  <a:pt x="66230" y="265404"/>
                </a:lnTo>
                <a:close/>
              </a:path>
              <a:path w="358139" h="358139">
                <a:moveTo>
                  <a:pt x="357720" y="57696"/>
                </a:moveTo>
                <a:lnTo>
                  <a:pt x="333882" y="57696"/>
                </a:lnTo>
                <a:lnTo>
                  <a:pt x="340271" y="58966"/>
                </a:lnTo>
                <a:lnTo>
                  <a:pt x="346176" y="61391"/>
                </a:lnTo>
                <a:lnTo>
                  <a:pt x="346176" y="235546"/>
                </a:lnTo>
                <a:lnTo>
                  <a:pt x="357720" y="235546"/>
                </a:lnTo>
                <a:lnTo>
                  <a:pt x="357720" y="57696"/>
                </a:lnTo>
                <a:close/>
              </a:path>
              <a:path w="358139" h="358139">
                <a:moveTo>
                  <a:pt x="323100" y="11645"/>
                </a:moveTo>
                <a:lnTo>
                  <a:pt x="311556" y="11645"/>
                </a:lnTo>
                <a:lnTo>
                  <a:pt x="311556" y="204063"/>
                </a:lnTo>
                <a:lnTo>
                  <a:pt x="323100" y="204063"/>
                </a:lnTo>
                <a:lnTo>
                  <a:pt x="323100" y="57696"/>
                </a:lnTo>
                <a:lnTo>
                  <a:pt x="357720" y="57696"/>
                </a:lnTo>
                <a:lnTo>
                  <a:pt x="357720" y="55499"/>
                </a:lnTo>
                <a:lnTo>
                  <a:pt x="356488" y="53492"/>
                </a:lnTo>
                <a:lnTo>
                  <a:pt x="327507" y="46151"/>
                </a:lnTo>
                <a:lnTo>
                  <a:pt x="323100" y="46151"/>
                </a:lnTo>
                <a:lnTo>
                  <a:pt x="323100" y="11645"/>
                </a:lnTo>
                <a:close/>
              </a:path>
              <a:path w="358139" h="358139">
                <a:moveTo>
                  <a:pt x="236550" y="161937"/>
                </a:moveTo>
                <a:lnTo>
                  <a:pt x="225018" y="161937"/>
                </a:lnTo>
                <a:lnTo>
                  <a:pt x="225018" y="184619"/>
                </a:lnTo>
                <a:lnTo>
                  <a:pt x="221768" y="190303"/>
                </a:lnTo>
                <a:lnTo>
                  <a:pt x="212504" y="195922"/>
                </a:lnTo>
                <a:lnTo>
                  <a:pt x="197956" y="200218"/>
                </a:lnTo>
                <a:lnTo>
                  <a:pt x="178854" y="201930"/>
                </a:lnTo>
                <a:lnTo>
                  <a:pt x="224697" y="201930"/>
                </a:lnTo>
                <a:lnTo>
                  <a:pt x="232652" y="195441"/>
                </a:lnTo>
                <a:lnTo>
                  <a:pt x="236550" y="184619"/>
                </a:lnTo>
                <a:lnTo>
                  <a:pt x="236550" y="161937"/>
                </a:lnTo>
                <a:close/>
              </a:path>
              <a:path w="358139" h="358139">
                <a:moveTo>
                  <a:pt x="259638" y="153289"/>
                </a:moveTo>
                <a:lnTo>
                  <a:pt x="248094" y="153289"/>
                </a:lnTo>
                <a:lnTo>
                  <a:pt x="248094" y="163144"/>
                </a:lnTo>
                <a:lnTo>
                  <a:pt x="244665" y="165150"/>
                </a:lnTo>
                <a:lnTo>
                  <a:pt x="242328" y="168833"/>
                </a:lnTo>
                <a:lnTo>
                  <a:pt x="242328" y="177342"/>
                </a:lnTo>
                <a:lnTo>
                  <a:pt x="244665" y="181013"/>
                </a:lnTo>
                <a:lnTo>
                  <a:pt x="248094" y="183019"/>
                </a:lnTo>
                <a:lnTo>
                  <a:pt x="248094" y="196164"/>
                </a:lnTo>
                <a:lnTo>
                  <a:pt x="259638" y="196164"/>
                </a:lnTo>
                <a:lnTo>
                  <a:pt x="259638" y="183019"/>
                </a:lnTo>
                <a:lnTo>
                  <a:pt x="263067" y="181013"/>
                </a:lnTo>
                <a:lnTo>
                  <a:pt x="265404" y="177342"/>
                </a:lnTo>
                <a:lnTo>
                  <a:pt x="265404" y="168833"/>
                </a:lnTo>
                <a:lnTo>
                  <a:pt x="263067" y="165150"/>
                </a:lnTo>
                <a:lnTo>
                  <a:pt x="259638" y="163144"/>
                </a:lnTo>
                <a:lnTo>
                  <a:pt x="259638" y="153289"/>
                </a:lnTo>
                <a:close/>
              </a:path>
              <a:path w="358139" h="358139">
                <a:moveTo>
                  <a:pt x="165546" y="161937"/>
                </a:moveTo>
                <a:lnTo>
                  <a:pt x="132702" y="161937"/>
                </a:lnTo>
                <a:lnTo>
                  <a:pt x="177482" y="178739"/>
                </a:lnTo>
                <a:lnTo>
                  <a:pt x="178168" y="178854"/>
                </a:lnTo>
                <a:lnTo>
                  <a:pt x="179539" y="178854"/>
                </a:lnTo>
                <a:lnTo>
                  <a:pt x="180238" y="178739"/>
                </a:lnTo>
                <a:lnTo>
                  <a:pt x="211716" y="166928"/>
                </a:lnTo>
                <a:lnTo>
                  <a:pt x="178854" y="166928"/>
                </a:lnTo>
                <a:lnTo>
                  <a:pt x="165546" y="161937"/>
                </a:lnTo>
                <a:close/>
              </a:path>
              <a:path w="358139" h="358139">
                <a:moveTo>
                  <a:pt x="211722" y="110007"/>
                </a:moveTo>
                <a:lnTo>
                  <a:pt x="178854" y="110007"/>
                </a:lnTo>
                <a:lnTo>
                  <a:pt x="254736" y="138468"/>
                </a:lnTo>
                <a:lnTo>
                  <a:pt x="178854" y="166928"/>
                </a:lnTo>
                <a:lnTo>
                  <a:pt x="211716" y="166928"/>
                </a:lnTo>
                <a:lnTo>
                  <a:pt x="225018" y="161937"/>
                </a:lnTo>
                <a:lnTo>
                  <a:pt x="236550" y="161937"/>
                </a:lnTo>
                <a:lnTo>
                  <a:pt x="236550" y="157607"/>
                </a:lnTo>
                <a:lnTo>
                  <a:pt x="248094" y="153289"/>
                </a:lnTo>
                <a:lnTo>
                  <a:pt x="259638" y="153289"/>
                </a:lnTo>
                <a:lnTo>
                  <a:pt x="259638" y="148958"/>
                </a:lnTo>
                <a:lnTo>
                  <a:pt x="275450" y="143027"/>
                </a:lnTo>
                <a:lnTo>
                  <a:pt x="276948" y="140868"/>
                </a:lnTo>
                <a:lnTo>
                  <a:pt x="276948" y="136067"/>
                </a:lnTo>
                <a:lnTo>
                  <a:pt x="275450" y="133908"/>
                </a:lnTo>
                <a:lnTo>
                  <a:pt x="211722" y="110007"/>
                </a:lnTo>
                <a:close/>
              </a:path>
              <a:path w="358139" h="358139">
                <a:moveTo>
                  <a:pt x="320509" y="0"/>
                </a:moveTo>
                <a:lnTo>
                  <a:pt x="317334" y="0"/>
                </a:lnTo>
                <a:lnTo>
                  <a:pt x="276310" y="5210"/>
                </a:lnTo>
                <a:lnTo>
                  <a:pt x="238412" y="20178"/>
                </a:lnTo>
                <a:lnTo>
                  <a:pt x="205354" y="43907"/>
                </a:lnTo>
                <a:lnTo>
                  <a:pt x="178854" y="75399"/>
                </a:lnTo>
                <a:lnTo>
                  <a:pt x="194343" y="75399"/>
                </a:lnTo>
                <a:lnTo>
                  <a:pt x="208219" y="57219"/>
                </a:lnTo>
                <a:lnTo>
                  <a:pt x="238337" y="33531"/>
                </a:lnTo>
                <a:lnTo>
                  <a:pt x="273334" y="18020"/>
                </a:lnTo>
                <a:lnTo>
                  <a:pt x="311556" y="11645"/>
                </a:lnTo>
                <a:lnTo>
                  <a:pt x="323100" y="11645"/>
                </a:lnTo>
                <a:lnTo>
                  <a:pt x="323100" y="2578"/>
                </a:lnTo>
                <a:lnTo>
                  <a:pt x="320509" y="0"/>
                </a:lnTo>
                <a:close/>
              </a:path>
            </a:pathLst>
          </a:custGeom>
          <a:solidFill>
            <a:srgbClr val="FF6D8D"/>
          </a:solidFill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79311" y="2238655"/>
            <a:ext cx="71403" cy="71134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6385416" y="3099020"/>
            <a:ext cx="573733" cy="241325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8660">
              <a:spcBef>
                <a:spcPts val="82"/>
              </a:spcBef>
            </a:pPr>
            <a:r>
              <a:rPr lang="es-ES" sz="750" b="1" dirty="0">
                <a:solidFill>
                  <a:srgbClr val="69461D"/>
                </a:solidFill>
                <a:latin typeface="Franklin Gothic Book" panose="020B0503020102020204" pitchFamily="34" charset="0"/>
                <a:cs typeface="Tahoma"/>
              </a:rPr>
              <a:t>Maestría en Ciencias</a:t>
            </a:r>
            <a:endParaRPr sz="750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56673" y="1683344"/>
            <a:ext cx="524741" cy="243755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60" marR="3465">
              <a:lnSpc>
                <a:spcPct val="101800"/>
              </a:lnSpc>
              <a:spcBef>
                <a:spcPts val="65"/>
              </a:spcBef>
            </a:pPr>
            <a:r>
              <a:rPr lang="es-ES" sz="750" b="1" dirty="0">
                <a:solidFill>
                  <a:srgbClr val="C63945"/>
                </a:solidFill>
                <a:latin typeface="Franklin Gothic Book" panose="020B0503020102020204" pitchFamily="34" charset="0"/>
                <a:cs typeface="Tahoma"/>
              </a:rPr>
              <a:t>Doctorado en Ciencias</a:t>
            </a:r>
            <a:endParaRPr sz="750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26676" y="413584"/>
            <a:ext cx="778452" cy="11370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>
              <a:spcBef>
                <a:spcPts val="68"/>
              </a:spcBef>
            </a:pPr>
            <a:r>
              <a:rPr lang="es-ES" sz="682" dirty="0">
                <a:solidFill>
                  <a:srgbClr val="E05260"/>
                </a:solidFill>
                <a:latin typeface="Franklin Gothic Book" panose="020B0503020102020204" pitchFamily="34" charset="0"/>
                <a:cs typeface="Tahoma"/>
              </a:rPr>
              <a:t>Salud Ambiental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65305" y="1181522"/>
            <a:ext cx="929329" cy="11370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>
              <a:spcBef>
                <a:spcPts val="68"/>
              </a:spcBef>
            </a:pPr>
            <a:r>
              <a:rPr lang="es-ES" sz="682" dirty="0">
                <a:solidFill>
                  <a:srgbClr val="E05260"/>
                </a:solidFill>
                <a:latin typeface="Franklin Gothic Book" panose="020B0503020102020204" pitchFamily="34" charset="0"/>
                <a:cs typeface="Tahoma"/>
              </a:rPr>
              <a:t>Nutrición Poblacional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70119" y="866364"/>
            <a:ext cx="754207" cy="11370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>
              <a:spcBef>
                <a:spcPts val="68"/>
              </a:spcBef>
            </a:pPr>
            <a:r>
              <a:rPr lang="es-ES" sz="682" dirty="0">
                <a:solidFill>
                  <a:srgbClr val="E05260"/>
                </a:solidFill>
                <a:latin typeface="Franklin Gothic Book" panose="020B0503020102020204" pitchFamily="34" charset="0"/>
                <a:cs typeface="Tahoma"/>
              </a:rPr>
              <a:t>Sistemas de Salud 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61670" y="1617951"/>
            <a:ext cx="778452" cy="11370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>
              <a:spcBef>
                <a:spcPts val="68"/>
              </a:spcBef>
            </a:pPr>
            <a:r>
              <a:rPr lang="es-ES" sz="682" dirty="0">
                <a:solidFill>
                  <a:srgbClr val="B58249"/>
                </a:solidFill>
                <a:latin typeface="Franklin Gothic Book" panose="020B0503020102020204" pitchFamily="34" charset="0"/>
                <a:cs typeface="Tahoma"/>
              </a:rPr>
              <a:t>Salud Ambiental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73153" y="3189932"/>
            <a:ext cx="615139" cy="11370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34639">
              <a:spcBef>
                <a:spcPts val="68"/>
              </a:spcBef>
              <a:tabLst>
                <a:tab pos="1176436" algn="l"/>
              </a:tabLst>
            </a:pPr>
            <a:r>
              <a:rPr sz="682" dirty="0" err="1">
                <a:solidFill>
                  <a:srgbClr val="B58249"/>
                </a:solidFill>
                <a:latin typeface="Franklin Gothic Book" panose="020B0503020102020204" pitchFamily="34" charset="0"/>
                <a:cs typeface="Tahoma"/>
              </a:rPr>
              <a:t>Epidemiolo</a:t>
            </a:r>
            <a:r>
              <a:rPr lang="es-ES" sz="682" dirty="0">
                <a:solidFill>
                  <a:srgbClr val="B58249"/>
                </a:solidFill>
                <a:latin typeface="Franklin Gothic Book" panose="020B0503020102020204" pitchFamily="34" charset="0"/>
                <a:cs typeface="Tahoma"/>
              </a:rPr>
              <a:t>gía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55716" y="1838261"/>
            <a:ext cx="717102" cy="218673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>
              <a:spcBef>
                <a:spcPts val="68"/>
              </a:spcBef>
            </a:pPr>
            <a:r>
              <a:rPr lang="es-ES" sz="682" dirty="0">
                <a:solidFill>
                  <a:srgbClr val="B58249"/>
                </a:solidFill>
                <a:latin typeface="Franklin Gothic Book" panose="020B0503020102020204" pitchFamily="34" charset="0"/>
                <a:cs typeface="Tahoma"/>
              </a:rPr>
              <a:t>Sistemas y Políticas de Salud 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51947" y="528243"/>
            <a:ext cx="636347" cy="218673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>
              <a:spcBef>
                <a:spcPts val="68"/>
              </a:spcBef>
            </a:pPr>
            <a:r>
              <a:rPr lang="es-ES" sz="682" dirty="0">
                <a:solidFill>
                  <a:srgbClr val="E05260"/>
                </a:solidFill>
                <a:latin typeface="Franklin Gothic Book" panose="020B0503020102020204" pitchFamily="34" charset="0"/>
                <a:cs typeface="Tahoma"/>
              </a:rPr>
              <a:t>Enfermedades Infecciosas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48154" y="986711"/>
            <a:ext cx="745591" cy="218673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 marR="3465" indent="-8660" algn="ctr">
              <a:spcBef>
                <a:spcPts val="68"/>
              </a:spcBef>
            </a:pPr>
            <a:r>
              <a:rPr lang="es-ES" sz="682" dirty="0">
                <a:solidFill>
                  <a:srgbClr val="E05260"/>
                </a:solidFill>
                <a:latin typeface="Franklin Gothic Book" panose="020B0503020102020204" pitchFamily="34" charset="0"/>
                <a:cs typeface="Tahoma"/>
              </a:rPr>
              <a:t>Calidad de los Sistemas de Salud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91483" y="640654"/>
            <a:ext cx="565006" cy="11370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>
              <a:spcBef>
                <a:spcPts val="68"/>
              </a:spcBef>
            </a:pPr>
            <a:r>
              <a:rPr lang="es-ES" sz="682" dirty="0">
                <a:solidFill>
                  <a:srgbClr val="E05260"/>
                </a:solidFill>
                <a:latin typeface="Franklin Gothic Book" panose="020B0503020102020204" pitchFamily="34" charset="0"/>
                <a:cs typeface="Tahoma"/>
              </a:rPr>
              <a:t>Epidemiología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946729" y="5615234"/>
            <a:ext cx="1670772" cy="330777"/>
          </a:xfrm>
          <a:custGeom>
            <a:avLst/>
            <a:gdLst/>
            <a:ahLst/>
            <a:cxnLst/>
            <a:rect l="l" t="t" r="r" b="b"/>
            <a:pathLst>
              <a:path w="2450465" h="485140">
                <a:moveTo>
                  <a:pt x="2207641" y="0"/>
                </a:moveTo>
                <a:lnTo>
                  <a:pt x="242366" y="0"/>
                </a:lnTo>
                <a:lnTo>
                  <a:pt x="193677" y="4946"/>
                </a:lnTo>
                <a:lnTo>
                  <a:pt x="148256" y="19124"/>
                </a:lnTo>
                <a:lnTo>
                  <a:pt x="107096" y="41539"/>
                </a:lnTo>
                <a:lnTo>
                  <a:pt x="71191" y="71196"/>
                </a:lnTo>
                <a:lnTo>
                  <a:pt x="41535" y="107101"/>
                </a:lnTo>
                <a:lnTo>
                  <a:pt x="19122" y="148261"/>
                </a:lnTo>
                <a:lnTo>
                  <a:pt x="4946" y="193681"/>
                </a:lnTo>
                <a:lnTo>
                  <a:pt x="0" y="242366"/>
                </a:lnTo>
                <a:lnTo>
                  <a:pt x="4946" y="291052"/>
                </a:lnTo>
                <a:lnTo>
                  <a:pt x="19122" y="336472"/>
                </a:lnTo>
                <a:lnTo>
                  <a:pt x="41535" y="377631"/>
                </a:lnTo>
                <a:lnTo>
                  <a:pt x="71191" y="413537"/>
                </a:lnTo>
                <a:lnTo>
                  <a:pt x="107096" y="443194"/>
                </a:lnTo>
                <a:lnTo>
                  <a:pt x="148256" y="465608"/>
                </a:lnTo>
                <a:lnTo>
                  <a:pt x="193677" y="479786"/>
                </a:lnTo>
                <a:lnTo>
                  <a:pt x="242366" y="484733"/>
                </a:lnTo>
                <a:lnTo>
                  <a:pt x="2207641" y="484733"/>
                </a:lnTo>
                <a:lnTo>
                  <a:pt x="2256326" y="479786"/>
                </a:lnTo>
                <a:lnTo>
                  <a:pt x="2301746" y="465608"/>
                </a:lnTo>
                <a:lnTo>
                  <a:pt x="2342906" y="443194"/>
                </a:lnTo>
                <a:lnTo>
                  <a:pt x="2378811" y="413537"/>
                </a:lnTo>
                <a:lnTo>
                  <a:pt x="2408468" y="377631"/>
                </a:lnTo>
                <a:lnTo>
                  <a:pt x="2430883" y="336472"/>
                </a:lnTo>
                <a:lnTo>
                  <a:pt x="2445060" y="291052"/>
                </a:lnTo>
                <a:lnTo>
                  <a:pt x="2450007" y="242366"/>
                </a:lnTo>
                <a:lnTo>
                  <a:pt x="2445060" y="193681"/>
                </a:lnTo>
                <a:lnTo>
                  <a:pt x="2430883" y="148261"/>
                </a:lnTo>
                <a:lnTo>
                  <a:pt x="2408468" y="107101"/>
                </a:lnTo>
                <a:lnTo>
                  <a:pt x="2378811" y="71196"/>
                </a:lnTo>
                <a:lnTo>
                  <a:pt x="2342906" y="41539"/>
                </a:lnTo>
                <a:lnTo>
                  <a:pt x="2301746" y="19124"/>
                </a:lnTo>
                <a:lnTo>
                  <a:pt x="2256326" y="4946"/>
                </a:lnTo>
                <a:lnTo>
                  <a:pt x="2207641" y="0"/>
                </a:lnTo>
                <a:close/>
              </a:path>
            </a:pathLst>
          </a:custGeom>
          <a:solidFill>
            <a:srgbClr val="C5CFEC"/>
          </a:solidFill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94464" y="5644559"/>
            <a:ext cx="1174173" cy="115458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8660" algn="ctr">
              <a:spcBef>
                <a:spcPts val="82"/>
              </a:spcBef>
            </a:pPr>
            <a:r>
              <a:rPr lang="es-ES" sz="682" b="1" dirty="0">
                <a:solidFill>
                  <a:srgbClr val="67448E"/>
                </a:solidFill>
                <a:latin typeface="Franklin Gothic Book" panose="020B0503020102020204" pitchFamily="34" charset="0"/>
                <a:cs typeface="Tahoma"/>
              </a:rPr>
              <a:t>Funciones Esenciales de la 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347511" y="5760870"/>
            <a:ext cx="868074" cy="115458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8660" algn="ctr">
              <a:spcBef>
                <a:spcPts val="82"/>
              </a:spcBef>
            </a:pPr>
            <a:r>
              <a:rPr lang="es-ES" sz="682" b="1" dirty="0">
                <a:solidFill>
                  <a:srgbClr val="67448E"/>
                </a:solidFill>
                <a:latin typeface="Franklin Gothic Book" panose="020B0503020102020204" pitchFamily="34" charset="0"/>
                <a:cs typeface="Tahoma"/>
              </a:rPr>
              <a:t>Salud Pública</a:t>
            </a:r>
            <a:r>
              <a:rPr sz="682" b="1" dirty="0">
                <a:solidFill>
                  <a:srgbClr val="67448E"/>
                </a:solidFill>
                <a:latin typeface="Franklin Gothic Book" panose="020B0503020102020204" pitchFamily="34" charset="0"/>
                <a:cs typeface="Tahoma"/>
              </a:rPr>
              <a:t> (CEPH)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764075" y="5985175"/>
            <a:ext cx="1194089" cy="330777"/>
          </a:xfrm>
          <a:custGeom>
            <a:avLst/>
            <a:gdLst/>
            <a:ahLst/>
            <a:cxnLst/>
            <a:rect l="l" t="t" r="r" b="b"/>
            <a:pathLst>
              <a:path w="1751329" h="485140">
                <a:moveTo>
                  <a:pt x="1508798" y="0"/>
                </a:moveTo>
                <a:lnTo>
                  <a:pt x="242366" y="0"/>
                </a:lnTo>
                <a:lnTo>
                  <a:pt x="193681" y="4946"/>
                </a:lnTo>
                <a:lnTo>
                  <a:pt x="148261" y="19124"/>
                </a:lnTo>
                <a:lnTo>
                  <a:pt x="107101" y="41539"/>
                </a:lnTo>
                <a:lnTo>
                  <a:pt x="71196" y="71196"/>
                </a:lnTo>
                <a:lnTo>
                  <a:pt x="41539" y="107101"/>
                </a:lnTo>
                <a:lnTo>
                  <a:pt x="19124" y="148261"/>
                </a:lnTo>
                <a:lnTo>
                  <a:pt x="4946" y="193681"/>
                </a:lnTo>
                <a:lnTo>
                  <a:pt x="0" y="242366"/>
                </a:lnTo>
                <a:lnTo>
                  <a:pt x="4946" y="291052"/>
                </a:lnTo>
                <a:lnTo>
                  <a:pt x="19124" y="336472"/>
                </a:lnTo>
                <a:lnTo>
                  <a:pt x="41539" y="377631"/>
                </a:lnTo>
                <a:lnTo>
                  <a:pt x="71196" y="413537"/>
                </a:lnTo>
                <a:lnTo>
                  <a:pt x="107101" y="443194"/>
                </a:lnTo>
                <a:lnTo>
                  <a:pt x="148261" y="465608"/>
                </a:lnTo>
                <a:lnTo>
                  <a:pt x="193681" y="479786"/>
                </a:lnTo>
                <a:lnTo>
                  <a:pt x="242366" y="484733"/>
                </a:lnTo>
                <a:lnTo>
                  <a:pt x="1508798" y="484733"/>
                </a:lnTo>
                <a:lnTo>
                  <a:pt x="1557483" y="479786"/>
                </a:lnTo>
                <a:lnTo>
                  <a:pt x="1602903" y="465608"/>
                </a:lnTo>
                <a:lnTo>
                  <a:pt x="1644063" y="443194"/>
                </a:lnTo>
                <a:lnTo>
                  <a:pt x="1679968" y="413537"/>
                </a:lnTo>
                <a:lnTo>
                  <a:pt x="1709625" y="377631"/>
                </a:lnTo>
                <a:lnTo>
                  <a:pt x="1732040" y="336472"/>
                </a:lnTo>
                <a:lnTo>
                  <a:pt x="1746218" y="291052"/>
                </a:lnTo>
                <a:lnTo>
                  <a:pt x="1751164" y="242366"/>
                </a:lnTo>
                <a:lnTo>
                  <a:pt x="1746218" y="193681"/>
                </a:lnTo>
                <a:lnTo>
                  <a:pt x="1732040" y="148261"/>
                </a:lnTo>
                <a:lnTo>
                  <a:pt x="1709625" y="107101"/>
                </a:lnTo>
                <a:lnTo>
                  <a:pt x="1679968" y="71196"/>
                </a:lnTo>
                <a:lnTo>
                  <a:pt x="1644063" y="41539"/>
                </a:lnTo>
                <a:lnTo>
                  <a:pt x="1602903" y="19124"/>
                </a:lnTo>
                <a:lnTo>
                  <a:pt x="1557483" y="4946"/>
                </a:lnTo>
                <a:lnTo>
                  <a:pt x="1508798" y="0"/>
                </a:lnTo>
                <a:close/>
              </a:path>
            </a:pathLst>
          </a:custGeom>
          <a:solidFill>
            <a:srgbClr val="C5CFEC"/>
          </a:solidFill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55765" y="6020089"/>
            <a:ext cx="1010949" cy="222468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67113" marR="3465" indent="-58886" algn="ctr">
              <a:lnSpc>
                <a:spcPct val="101800"/>
              </a:lnSpc>
              <a:spcBef>
                <a:spcPts val="65"/>
              </a:spcBef>
            </a:pPr>
            <a:r>
              <a:rPr lang="es-ES" sz="682" b="1" dirty="0">
                <a:solidFill>
                  <a:srgbClr val="67448E"/>
                </a:solidFill>
                <a:latin typeface="Franklin Gothic Book" panose="020B0503020102020204" pitchFamily="34" charset="0"/>
                <a:cs typeface="Tahoma"/>
              </a:rPr>
              <a:t>Principios Éticos de la Salud Pública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587258" y="6381263"/>
            <a:ext cx="1009650" cy="330777"/>
          </a:xfrm>
          <a:custGeom>
            <a:avLst/>
            <a:gdLst/>
            <a:ahLst/>
            <a:cxnLst/>
            <a:rect l="l" t="t" r="r" b="b"/>
            <a:pathLst>
              <a:path w="1480820" h="485140">
                <a:moveTo>
                  <a:pt x="1238084" y="0"/>
                </a:moveTo>
                <a:lnTo>
                  <a:pt x="242366" y="0"/>
                </a:lnTo>
                <a:lnTo>
                  <a:pt x="193681" y="4946"/>
                </a:lnTo>
                <a:lnTo>
                  <a:pt x="148261" y="19124"/>
                </a:lnTo>
                <a:lnTo>
                  <a:pt x="107101" y="41539"/>
                </a:lnTo>
                <a:lnTo>
                  <a:pt x="71196" y="71196"/>
                </a:lnTo>
                <a:lnTo>
                  <a:pt x="41539" y="107101"/>
                </a:lnTo>
                <a:lnTo>
                  <a:pt x="19124" y="148261"/>
                </a:lnTo>
                <a:lnTo>
                  <a:pt x="4946" y="193681"/>
                </a:lnTo>
                <a:lnTo>
                  <a:pt x="0" y="242366"/>
                </a:lnTo>
                <a:lnTo>
                  <a:pt x="4946" y="291052"/>
                </a:lnTo>
                <a:lnTo>
                  <a:pt x="19124" y="336472"/>
                </a:lnTo>
                <a:lnTo>
                  <a:pt x="41539" y="377631"/>
                </a:lnTo>
                <a:lnTo>
                  <a:pt x="71196" y="413537"/>
                </a:lnTo>
                <a:lnTo>
                  <a:pt x="107101" y="443194"/>
                </a:lnTo>
                <a:lnTo>
                  <a:pt x="148261" y="465608"/>
                </a:lnTo>
                <a:lnTo>
                  <a:pt x="193681" y="479786"/>
                </a:lnTo>
                <a:lnTo>
                  <a:pt x="242366" y="484733"/>
                </a:lnTo>
                <a:lnTo>
                  <a:pt x="1238084" y="484733"/>
                </a:lnTo>
                <a:lnTo>
                  <a:pt x="1286770" y="479786"/>
                </a:lnTo>
                <a:lnTo>
                  <a:pt x="1332190" y="465608"/>
                </a:lnTo>
                <a:lnTo>
                  <a:pt x="1373350" y="443194"/>
                </a:lnTo>
                <a:lnTo>
                  <a:pt x="1409255" y="413537"/>
                </a:lnTo>
                <a:lnTo>
                  <a:pt x="1438912" y="377631"/>
                </a:lnTo>
                <a:lnTo>
                  <a:pt x="1461327" y="336472"/>
                </a:lnTo>
                <a:lnTo>
                  <a:pt x="1475504" y="291052"/>
                </a:lnTo>
                <a:lnTo>
                  <a:pt x="1480451" y="242366"/>
                </a:lnTo>
                <a:lnTo>
                  <a:pt x="1475504" y="193681"/>
                </a:lnTo>
                <a:lnTo>
                  <a:pt x="1461327" y="148261"/>
                </a:lnTo>
                <a:lnTo>
                  <a:pt x="1438912" y="107101"/>
                </a:lnTo>
                <a:lnTo>
                  <a:pt x="1409255" y="71196"/>
                </a:lnTo>
                <a:lnTo>
                  <a:pt x="1373350" y="41539"/>
                </a:lnTo>
                <a:lnTo>
                  <a:pt x="1332190" y="19124"/>
                </a:lnTo>
                <a:lnTo>
                  <a:pt x="1286770" y="4946"/>
                </a:lnTo>
                <a:lnTo>
                  <a:pt x="1238084" y="0"/>
                </a:lnTo>
                <a:close/>
              </a:path>
            </a:pathLst>
          </a:custGeom>
          <a:solidFill>
            <a:srgbClr val="C5CFEC"/>
          </a:solidFill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707374" y="6470776"/>
            <a:ext cx="739919" cy="115458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8660" algn="ctr">
              <a:spcBef>
                <a:spcPts val="82"/>
              </a:spcBef>
            </a:pPr>
            <a:r>
              <a:rPr lang="es-ES" sz="682" b="1" dirty="0">
                <a:solidFill>
                  <a:srgbClr val="67448E"/>
                </a:solidFill>
                <a:latin typeface="Franklin Gothic Book" panose="020B0503020102020204" pitchFamily="34" charset="0"/>
                <a:cs typeface="Tahoma"/>
              </a:rPr>
              <a:t>Salud Global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161619" y="5985175"/>
            <a:ext cx="1009650" cy="330777"/>
          </a:xfrm>
          <a:custGeom>
            <a:avLst/>
            <a:gdLst/>
            <a:ahLst/>
            <a:cxnLst/>
            <a:rect l="l" t="t" r="r" b="b"/>
            <a:pathLst>
              <a:path w="1480820" h="485140">
                <a:moveTo>
                  <a:pt x="1238084" y="0"/>
                </a:moveTo>
                <a:lnTo>
                  <a:pt x="242366" y="0"/>
                </a:lnTo>
                <a:lnTo>
                  <a:pt x="193681" y="4946"/>
                </a:lnTo>
                <a:lnTo>
                  <a:pt x="148261" y="19124"/>
                </a:lnTo>
                <a:lnTo>
                  <a:pt x="107101" y="41539"/>
                </a:lnTo>
                <a:lnTo>
                  <a:pt x="71196" y="71196"/>
                </a:lnTo>
                <a:lnTo>
                  <a:pt x="41539" y="107101"/>
                </a:lnTo>
                <a:lnTo>
                  <a:pt x="19124" y="148261"/>
                </a:lnTo>
                <a:lnTo>
                  <a:pt x="4946" y="193681"/>
                </a:lnTo>
                <a:lnTo>
                  <a:pt x="0" y="242366"/>
                </a:lnTo>
                <a:lnTo>
                  <a:pt x="4946" y="291052"/>
                </a:lnTo>
                <a:lnTo>
                  <a:pt x="19124" y="336472"/>
                </a:lnTo>
                <a:lnTo>
                  <a:pt x="41539" y="377631"/>
                </a:lnTo>
                <a:lnTo>
                  <a:pt x="71196" y="413537"/>
                </a:lnTo>
                <a:lnTo>
                  <a:pt x="107101" y="443194"/>
                </a:lnTo>
                <a:lnTo>
                  <a:pt x="148261" y="465608"/>
                </a:lnTo>
                <a:lnTo>
                  <a:pt x="193681" y="479786"/>
                </a:lnTo>
                <a:lnTo>
                  <a:pt x="242366" y="484733"/>
                </a:lnTo>
                <a:lnTo>
                  <a:pt x="1238084" y="484733"/>
                </a:lnTo>
                <a:lnTo>
                  <a:pt x="1286770" y="479786"/>
                </a:lnTo>
                <a:lnTo>
                  <a:pt x="1332190" y="465608"/>
                </a:lnTo>
                <a:lnTo>
                  <a:pt x="1373350" y="443194"/>
                </a:lnTo>
                <a:lnTo>
                  <a:pt x="1409255" y="413537"/>
                </a:lnTo>
                <a:lnTo>
                  <a:pt x="1438912" y="377631"/>
                </a:lnTo>
                <a:lnTo>
                  <a:pt x="1461327" y="336472"/>
                </a:lnTo>
                <a:lnTo>
                  <a:pt x="1475504" y="291052"/>
                </a:lnTo>
                <a:lnTo>
                  <a:pt x="1480451" y="242366"/>
                </a:lnTo>
                <a:lnTo>
                  <a:pt x="1475504" y="193681"/>
                </a:lnTo>
                <a:lnTo>
                  <a:pt x="1461327" y="148261"/>
                </a:lnTo>
                <a:lnTo>
                  <a:pt x="1438912" y="107101"/>
                </a:lnTo>
                <a:lnTo>
                  <a:pt x="1409255" y="71196"/>
                </a:lnTo>
                <a:lnTo>
                  <a:pt x="1373350" y="41539"/>
                </a:lnTo>
                <a:lnTo>
                  <a:pt x="1332190" y="19124"/>
                </a:lnTo>
                <a:lnTo>
                  <a:pt x="1286770" y="4946"/>
                </a:lnTo>
                <a:lnTo>
                  <a:pt x="1238084" y="0"/>
                </a:lnTo>
                <a:close/>
              </a:path>
            </a:pathLst>
          </a:custGeom>
          <a:solidFill>
            <a:srgbClr val="C5CFEC"/>
          </a:solidFill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97771" y="6076288"/>
            <a:ext cx="529503" cy="115458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8660" algn="ctr">
              <a:spcBef>
                <a:spcPts val="82"/>
              </a:spcBef>
            </a:pPr>
            <a:r>
              <a:rPr lang="es-ES" sz="682" b="1" dirty="0" err="1">
                <a:solidFill>
                  <a:srgbClr val="67448E"/>
                </a:solidFill>
                <a:latin typeface="Franklin Gothic Book" panose="020B0503020102020204" pitchFamily="34" charset="0"/>
                <a:cs typeface="Tahoma"/>
              </a:rPr>
              <a:t>EcoSalud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934657" y="5615234"/>
            <a:ext cx="1325707" cy="330777"/>
          </a:xfrm>
          <a:custGeom>
            <a:avLst/>
            <a:gdLst/>
            <a:ahLst/>
            <a:cxnLst/>
            <a:rect l="l" t="t" r="r" b="b"/>
            <a:pathLst>
              <a:path w="1944370" h="485140">
                <a:moveTo>
                  <a:pt x="1701711" y="0"/>
                </a:moveTo>
                <a:lnTo>
                  <a:pt x="242366" y="0"/>
                </a:lnTo>
                <a:lnTo>
                  <a:pt x="193681" y="4946"/>
                </a:lnTo>
                <a:lnTo>
                  <a:pt x="148261" y="19124"/>
                </a:lnTo>
                <a:lnTo>
                  <a:pt x="107101" y="41539"/>
                </a:lnTo>
                <a:lnTo>
                  <a:pt x="71196" y="71196"/>
                </a:lnTo>
                <a:lnTo>
                  <a:pt x="41539" y="107101"/>
                </a:lnTo>
                <a:lnTo>
                  <a:pt x="19124" y="148261"/>
                </a:lnTo>
                <a:lnTo>
                  <a:pt x="4946" y="193681"/>
                </a:lnTo>
                <a:lnTo>
                  <a:pt x="0" y="242366"/>
                </a:lnTo>
                <a:lnTo>
                  <a:pt x="4946" y="291052"/>
                </a:lnTo>
                <a:lnTo>
                  <a:pt x="19124" y="336472"/>
                </a:lnTo>
                <a:lnTo>
                  <a:pt x="41539" y="377631"/>
                </a:lnTo>
                <a:lnTo>
                  <a:pt x="71196" y="413537"/>
                </a:lnTo>
                <a:lnTo>
                  <a:pt x="107101" y="443194"/>
                </a:lnTo>
                <a:lnTo>
                  <a:pt x="148261" y="465608"/>
                </a:lnTo>
                <a:lnTo>
                  <a:pt x="193681" y="479786"/>
                </a:lnTo>
                <a:lnTo>
                  <a:pt x="242366" y="484733"/>
                </a:lnTo>
                <a:lnTo>
                  <a:pt x="1701711" y="484733"/>
                </a:lnTo>
                <a:lnTo>
                  <a:pt x="1750396" y="479786"/>
                </a:lnTo>
                <a:lnTo>
                  <a:pt x="1795816" y="465608"/>
                </a:lnTo>
                <a:lnTo>
                  <a:pt x="1836976" y="443194"/>
                </a:lnTo>
                <a:lnTo>
                  <a:pt x="1872881" y="413537"/>
                </a:lnTo>
                <a:lnTo>
                  <a:pt x="1902538" y="377631"/>
                </a:lnTo>
                <a:lnTo>
                  <a:pt x="1924953" y="336472"/>
                </a:lnTo>
                <a:lnTo>
                  <a:pt x="1939131" y="291052"/>
                </a:lnTo>
                <a:lnTo>
                  <a:pt x="1944077" y="242366"/>
                </a:lnTo>
                <a:lnTo>
                  <a:pt x="1939131" y="193681"/>
                </a:lnTo>
                <a:lnTo>
                  <a:pt x="1924953" y="148261"/>
                </a:lnTo>
                <a:lnTo>
                  <a:pt x="1902538" y="107101"/>
                </a:lnTo>
                <a:lnTo>
                  <a:pt x="1872881" y="71196"/>
                </a:lnTo>
                <a:lnTo>
                  <a:pt x="1836976" y="41539"/>
                </a:lnTo>
                <a:lnTo>
                  <a:pt x="1795816" y="19124"/>
                </a:lnTo>
                <a:lnTo>
                  <a:pt x="1750396" y="4946"/>
                </a:lnTo>
                <a:lnTo>
                  <a:pt x="1701711" y="0"/>
                </a:lnTo>
                <a:close/>
              </a:path>
            </a:pathLst>
          </a:custGeom>
          <a:solidFill>
            <a:srgbClr val="C5CFEC"/>
          </a:solidFill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036481" y="5658803"/>
            <a:ext cx="1158153" cy="220422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8660" algn="ctr">
              <a:spcBef>
                <a:spcPts val="82"/>
              </a:spcBef>
            </a:pPr>
            <a:r>
              <a:rPr lang="es-ES" sz="682" b="1" dirty="0">
                <a:solidFill>
                  <a:srgbClr val="67448E"/>
                </a:solidFill>
                <a:latin typeface="Franklin Gothic Book" panose="020B0503020102020204" pitchFamily="34" charset="0"/>
                <a:cs typeface="Tahoma"/>
              </a:rPr>
              <a:t>Participación social y comunitaria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pic>
        <p:nvPicPr>
          <p:cNvPr id="68" name="object 6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46319" y="4847142"/>
            <a:ext cx="2099362" cy="194232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46319" y="5288747"/>
            <a:ext cx="2099362" cy="194232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5581050" y="2078778"/>
            <a:ext cx="565006" cy="564573"/>
          </a:xfrm>
          <a:custGeom>
            <a:avLst/>
            <a:gdLst/>
            <a:ahLst/>
            <a:cxnLst/>
            <a:rect l="l" t="t" r="r" b="b"/>
            <a:pathLst>
              <a:path w="828675" h="828039">
                <a:moveTo>
                  <a:pt x="414020" y="0"/>
                </a:moveTo>
                <a:lnTo>
                  <a:pt x="365737" y="2785"/>
                </a:lnTo>
                <a:lnTo>
                  <a:pt x="319090" y="10934"/>
                </a:lnTo>
                <a:lnTo>
                  <a:pt x="274390" y="24136"/>
                </a:lnTo>
                <a:lnTo>
                  <a:pt x="231947" y="42080"/>
                </a:lnTo>
                <a:lnTo>
                  <a:pt x="192071" y="64456"/>
                </a:lnTo>
                <a:lnTo>
                  <a:pt x="155074" y="90953"/>
                </a:lnTo>
                <a:lnTo>
                  <a:pt x="121265" y="121261"/>
                </a:lnTo>
                <a:lnTo>
                  <a:pt x="90957" y="155068"/>
                </a:lnTo>
                <a:lnTo>
                  <a:pt x="64459" y="192065"/>
                </a:lnTo>
                <a:lnTo>
                  <a:pt x="42082" y="231941"/>
                </a:lnTo>
                <a:lnTo>
                  <a:pt x="24137" y="274385"/>
                </a:lnTo>
                <a:lnTo>
                  <a:pt x="10934" y="319086"/>
                </a:lnTo>
                <a:lnTo>
                  <a:pt x="2785" y="365735"/>
                </a:lnTo>
                <a:lnTo>
                  <a:pt x="0" y="414020"/>
                </a:lnTo>
                <a:lnTo>
                  <a:pt x="2785" y="462304"/>
                </a:lnTo>
                <a:lnTo>
                  <a:pt x="10934" y="508953"/>
                </a:lnTo>
                <a:lnTo>
                  <a:pt x="24137" y="553654"/>
                </a:lnTo>
                <a:lnTo>
                  <a:pt x="42082" y="596098"/>
                </a:lnTo>
                <a:lnTo>
                  <a:pt x="64459" y="635974"/>
                </a:lnTo>
                <a:lnTo>
                  <a:pt x="90957" y="672971"/>
                </a:lnTo>
                <a:lnTo>
                  <a:pt x="121265" y="706778"/>
                </a:lnTo>
                <a:lnTo>
                  <a:pt x="155074" y="737086"/>
                </a:lnTo>
                <a:lnTo>
                  <a:pt x="192071" y="763583"/>
                </a:lnTo>
                <a:lnTo>
                  <a:pt x="231947" y="785959"/>
                </a:lnTo>
                <a:lnTo>
                  <a:pt x="274390" y="803903"/>
                </a:lnTo>
                <a:lnTo>
                  <a:pt x="319090" y="817105"/>
                </a:lnTo>
                <a:lnTo>
                  <a:pt x="365737" y="825254"/>
                </a:lnTo>
                <a:lnTo>
                  <a:pt x="414020" y="828040"/>
                </a:lnTo>
                <a:lnTo>
                  <a:pt x="462304" y="825254"/>
                </a:lnTo>
                <a:lnTo>
                  <a:pt x="508953" y="817105"/>
                </a:lnTo>
                <a:lnTo>
                  <a:pt x="553655" y="803903"/>
                </a:lnTo>
                <a:lnTo>
                  <a:pt x="596100" y="785959"/>
                </a:lnTo>
                <a:lnTo>
                  <a:pt x="635977" y="763583"/>
                </a:lnTo>
                <a:lnTo>
                  <a:pt x="672976" y="737086"/>
                </a:lnTo>
                <a:lnTo>
                  <a:pt x="706785" y="706778"/>
                </a:lnTo>
                <a:lnTo>
                  <a:pt x="737094" y="672971"/>
                </a:lnTo>
                <a:lnTo>
                  <a:pt x="763592" y="635974"/>
                </a:lnTo>
                <a:lnTo>
                  <a:pt x="785969" y="596098"/>
                </a:lnTo>
                <a:lnTo>
                  <a:pt x="803915" y="553654"/>
                </a:lnTo>
                <a:lnTo>
                  <a:pt x="817117" y="508953"/>
                </a:lnTo>
                <a:lnTo>
                  <a:pt x="825267" y="462304"/>
                </a:lnTo>
                <a:lnTo>
                  <a:pt x="828052" y="414020"/>
                </a:lnTo>
                <a:lnTo>
                  <a:pt x="825267" y="365735"/>
                </a:lnTo>
                <a:lnTo>
                  <a:pt x="817117" y="319086"/>
                </a:lnTo>
                <a:lnTo>
                  <a:pt x="803915" y="274385"/>
                </a:lnTo>
                <a:lnTo>
                  <a:pt x="785969" y="231941"/>
                </a:lnTo>
                <a:lnTo>
                  <a:pt x="763592" y="192065"/>
                </a:lnTo>
                <a:lnTo>
                  <a:pt x="737094" y="155068"/>
                </a:lnTo>
                <a:lnTo>
                  <a:pt x="706785" y="121261"/>
                </a:lnTo>
                <a:lnTo>
                  <a:pt x="672976" y="90953"/>
                </a:lnTo>
                <a:lnTo>
                  <a:pt x="635977" y="64456"/>
                </a:lnTo>
                <a:lnTo>
                  <a:pt x="596100" y="42080"/>
                </a:lnTo>
                <a:lnTo>
                  <a:pt x="553655" y="24136"/>
                </a:lnTo>
                <a:lnTo>
                  <a:pt x="508953" y="10934"/>
                </a:lnTo>
                <a:lnTo>
                  <a:pt x="462304" y="2785"/>
                </a:lnTo>
                <a:lnTo>
                  <a:pt x="414020" y="0"/>
                </a:lnTo>
                <a:close/>
              </a:path>
            </a:pathLst>
          </a:custGeom>
          <a:solidFill>
            <a:srgbClr val="806AF8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pic>
        <p:nvPicPr>
          <p:cNvPr id="78" name="object 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92278" y="2092341"/>
            <a:ext cx="615139" cy="615137"/>
          </a:xfrm>
          <a:prstGeom prst="rect">
            <a:avLst/>
          </a:prstGeom>
        </p:spPr>
      </p:pic>
      <p:sp>
        <p:nvSpPr>
          <p:cNvPr id="79" name="object 79"/>
          <p:cNvSpPr/>
          <p:nvPr/>
        </p:nvSpPr>
        <p:spPr>
          <a:xfrm>
            <a:off x="5633296" y="2133691"/>
            <a:ext cx="451139" cy="451139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330796" y="0"/>
                </a:moveTo>
                <a:lnTo>
                  <a:pt x="281915" y="3586"/>
                </a:lnTo>
                <a:lnTo>
                  <a:pt x="235260" y="14005"/>
                </a:lnTo>
                <a:lnTo>
                  <a:pt x="191343" y="30745"/>
                </a:lnTo>
                <a:lnTo>
                  <a:pt x="150676" y="53294"/>
                </a:lnTo>
                <a:lnTo>
                  <a:pt x="113771" y="81140"/>
                </a:lnTo>
                <a:lnTo>
                  <a:pt x="81140" y="113771"/>
                </a:lnTo>
                <a:lnTo>
                  <a:pt x="53294" y="150676"/>
                </a:lnTo>
                <a:lnTo>
                  <a:pt x="30745" y="191343"/>
                </a:lnTo>
                <a:lnTo>
                  <a:pt x="14005" y="235260"/>
                </a:lnTo>
                <a:lnTo>
                  <a:pt x="3586" y="281915"/>
                </a:lnTo>
                <a:lnTo>
                  <a:pt x="0" y="330796"/>
                </a:lnTo>
                <a:lnTo>
                  <a:pt x="3586" y="379678"/>
                </a:lnTo>
                <a:lnTo>
                  <a:pt x="14005" y="426333"/>
                </a:lnTo>
                <a:lnTo>
                  <a:pt x="30745" y="470250"/>
                </a:lnTo>
                <a:lnTo>
                  <a:pt x="53294" y="510917"/>
                </a:lnTo>
                <a:lnTo>
                  <a:pt x="81140" y="547822"/>
                </a:lnTo>
                <a:lnTo>
                  <a:pt x="113771" y="580453"/>
                </a:lnTo>
                <a:lnTo>
                  <a:pt x="150676" y="608299"/>
                </a:lnTo>
                <a:lnTo>
                  <a:pt x="191343" y="630847"/>
                </a:lnTo>
                <a:lnTo>
                  <a:pt x="235260" y="647587"/>
                </a:lnTo>
                <a:lnTo>
                  <a:pt x="281915" y="658007"/>
                </a:lnTo>
                <a:lnTo>
                  <a:pt x="330796" y="661593"/>
                </a:lnTo>
                <a:lnTo>
                  <a:pt x="379681" y="658007"/>
                </a:lnTo>
                <a:lnTo>
                  <a:pt x="426338" y="647587"/>
                </a:lnTo>
                <a:lnTo>
                  <a:pt x="470256" y="630847"/>
                </a:lnTo>
                <a:lnTo>
                  <a:pt x="510922" y="608299"/>
                </a:lnTo>
                <a:lnTo>
                  <a:pt x="547827" y="580453"/>
                </a:lnTo>
                <a:lnTo>
                  <a:pt x="580457" y="547822"/>
                </a:lnTo>
                <a:lnTo>
                  <a:pt x="608302" y="510917"/>
                </a:lnTo>
                <a:lnTo>
                  <a:pt x="630850" y="470250"/>
                </a:lnTo>
                <a:lnTo>
                  <a:pt x="647588" y="426333"/>
                </a:lnTo>
                <a:lnTo>
                  <a:pt x="658007" y="379678"/>
                </a:lnTo>
                <a:lnTo>
                  <a:pt x="661593" y="330796"/>
                </a:lnTo>
                <a:lnTo>
                  <a:pt x="658007" y="281915"/>
                </a:lnTo>
                <a:lnTo>
                  <a:pt x="647588" y="235260"/>
                </a:lnTo>
                <a:lnTo>
                  <a:pt x="630850" y="191343"/>
                </a:lnTo>
                <a:lnTo>
                  <a:pt x="608302" y="150676"/>
                </a:lnTo>
                <a:lnTo>
                  <a:pt x="580457" y="113771"/>
                </a:lnTo>
                <a:lnTo>
                  <a:pt x="547827" y="81140"/>
                </a:lnTo>
                <a:lnTo>
                  <a:pt x="510922" y="53294"/>
                </a:lnTo>
                <a:lnTo>
                  <a:pt x="470256" y="30745"/>
                </a:lnTo>
                <a:lnTo>
                  <a:pt x="426338" y="14005"/>
                </a:lnTo>
                <a:lnTo>
                  <a:pt x="379681" y="3586"/>
                </a:lnTo>
                <a:lnTo>
                  <a:pt x="330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633296" y="2133691"/>
            <a:ext cx="451139" cy="451139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0" y="330796"/>
                </a:moveTo>
                <a:lnTo>
                  <a:pt x="3586" y="281915"/>
                </a:lnTo>
                <a:lnTo>
                  <a:pt x="14005" y="235260"/>
                </a:lnTo>
                <a:lnTo>
                  <a:pt x="30745" y="191343"/>
                </a:lnTo>
                <a:lnTo>
                  <a:pt x="53294" y="150676"/>
                </a:lnTo>
                <a:lnTo>
                  <a:pt x="81140" y="113771"/>
                </a:lnTo>
                <a:lnTo>
                  <a:pt x="113771" y="81140"/>
                </a:lnTo>
                <a:lnTo>
                  <a:pt x="150676" y="53294"/>
                </a:lnTo>
                <a:lnTo>
                  <a:pt x="191343" y="30745"/>
                </a:lnTo>
                <a:lnTo>
                  <a:pt x="235260" y="14005"/>
                </a:lnTo>
                <a:lnTo>
                  <a:pt x="281915" y="3586"/>
                </a:lnTo>
                <a:lnTo>
                  <a:pt x="330796" y="0"/>
                </a:lnTo>
                <a:lnTo>
                  <a:pt x="379681" y="3586"/>
                </a:lnTo>
                <a:lnTo>
                  <a:pt x="426338" y="14005"/>
                </a:lnTo>
                <a:lnTo>
                  <a:pt x="470256" y="30745"/>
                </a:lnTo>
                <a:lnTo>
                  <a:pt x="510922" y="53294"/>
                </a:lnTo>
                <a:lnTo>
                  <a:pt x="547827" y="81140"/>
                </a:lnTo>
                <a:lnTo>
                  <a:pt x="580457" y="113771"/>
                </a:lnTo>
                <a:lnTo>
                  <a:pt x="608302" y="150676"/>
                </a:lnTo>
                <a:lnTo>
                  <a:pt x="630850" y="191343"/>
                </a:lnTo>
                <a:lnTo>
                  <a:pt x="647588" y="235260"/>
                </a:lnTo>
                <a:lnTo>
                  <a:pt x="658007" y="281915"/>
                </a:lnTo>
                <a:lnTo>
                  <a:pt x="661593" y="330796"/>
                </a:lnTo>
                <a:lnTo>
                  <a:pt x="658007" y="379678"/>
                </a:lnTo>
                <a:lnTo>
                  <a:pt x="647588" y="426333"/>
                </a:lnTo>
                <a:lnTo>
                  <a:pt x="630850" y="470250"/>
                </a:lnTo>
                <a:lnTo>
                  <a:pt x="608302" y="510917"/>
                </a:lnTo>
                <a:lnTo>
                  <a:pt x="580457" y="547822"/>
                </a:lnTo>
                <a:lnTo>
                  <a:pt x="547827" y="580453"/>
                </a:lnTo>
                <a:lnTo>
                  <a:pt x="510922" y="608299"/>
                </a:lnTo>
                <a:lnTo>
                  <a:pt x="470256" y="630847"/>
                </a:lnTo>
                <a:lnTo>
                  <a:pt x="426338" y="647587"/>
                </a:lnTo>
                <a:lnTo>
                  <a:pt x="379681" y="658007"/>
                </a:lnTo>
                <a:lnTo>
                  <a:pt x="330796" y="661593"/>
                </a:lnTo>
                <a:lnTo>
                  <a:pt x="281915" y="658007"/>
                </a:lnTo>
                <a:lnTo>
                  <a:pt x="235260" y="647587"/>
                </a:lnTo>
                <a:lnTo>
                  <a:pt x="191343" y="630847"/>
                </a:lnTo>
                <a:lnTo>
                  <a:pt x="150676" y="608299"/>
                </a:lnTo>
                <a:lnTo>
                  <a:pt x="113771" y="580453"/>
                </a:lnTo>
                <a:lnTo>
                  <a:pt x="81140" y="547822"/>
                </a:lnTo>
                <a:lnTo>
                  <a:pt x="53294" y="510917"/>
                </a:lnTo>
                <a:lnTo>
                  <a:pt x="30745" y="470250"/>
                </a:lnTo>
                <a:lnTo>
                  <a:pt x="14005" y="426333"/>
                </a:lnTo>
                <a:lnTo>
                  <a:pt x="3586" y="379678"/>
                </a:lnTo>
                <a:lnTo>
                  <a:pt x="0" y="330796"/>
                </a:lnTo>
                <a:close/>
              </a:path>
            </a:pathLst>
          </a:custGeom>
          <a:ln w="27787">
            <a:solidFill>
              <a:srgbClr val="806AF8"/>
            </a:solidFill>
          </a:ln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733851" y="2233807"/>
            <a:ext cx="239857" cy="238991"/>
          </a:xfrm>
          <a:custGeom>
            <a:avLst/>
            <a:gdLst/>
            <a:ahLst/>
            <a:cxnLst/>
            <a:rect l="l" t="t" r="r" b="b"/>
            <a:pathLst>
              <a:path w="351789" h="350520">
                <a:moveTo>
                  <a:pt x="164376" y="334010"/>
                </a:moveTo>
                <a:lnTo>
                  <a:pt x="150685" y="334010"/>
                </a:lnTo>
                <a:lnTo>
                  <a:pt x="153047" y="335280"/>
                </a:lnTo>
                <a:lnTo>
                  <a:pt x="153047" y="349250"/>
                </a:lnTo>
                <a:lnTo>
                  <a:pt x="155587" y="350520"/>
                </a:lnTo>
                <a:lnTo>
                  <a:pt x="195859" y="350520"/>
                </a:lnTo>
                <a:lnTo>
                  <a:pt x="198386" y="349250"/>
                </a:lnTo>
                <a:lnTo>
                  <a:pt x="198386" y="340360"/>
                </a:lnTo>
                <a:lnTo>
                  <a:pt x="164376" y="340360"/>
                </a:lnTo>
                <a:lnTo>
                  <a:pt x="164376" y="334010"/>
                </a:lnTo>
                <a:close/>
              </a:path>
              <a:path w="351789" h="350520">
                <a:moveTo>
                  <a:pt x="128553" y="236220"/>
                </a:moveTo>
                <a:lnTo>
                  <a:pt x="112852" y="236220"/>
                </a:lnTo>
                <a:lnTo>
                  <a:pt x="109385" y="240030"/>
                </a:lnTo>
                <a:lnTo>
                  <a:pt x="109385" y="242570"/>
                </a:lnTo>
                <a:lnTo>
                  <a:pt x="118630" y="252730"/>
                </a:lnTo>
                <a:lnTo>
                  <a:pt x="117957" y="254000"/>
                </a:lnTo>
                <a:lnTo>
                  <a:pt x="117640" y="255270"/>
                </a:lnTo>
                <a:lnTo>
                  <a:pt x="104571" y="255270"/>
                </a:lnTo>
                <a:lnTo>
                  <a:pt x="102031" y="257810"/>
                </a:lnTo>
                <a:lnTo>
                  <a:pt x="102031" y="297180"/>
                </a:lnTo>
                <a:lnTo>
                  <a:pt x="104571" y="299720"/>
                </a:lnTo>
                <a:lnTo>
                  <a:pt x="117640" y="299720"/>
                </a:lnTo>
                <a:lnTo>
                  <a:pt x="118630" y="302260"/>
                </a:lnTo>
                <a:lnTo>
                  <a:pt x="109385" y="311150"/>
                </a:lnTo>
                <a:lnTo>
                  <a:pt x="109385" y="314960"/>
                </a:lnTo>
                <a:lnTo>
                  <a:pt x="137858" y="344170"/>
                </a:lnTo>
                <a:lnTo>
                  <a:pt x="141439" y="344170"/>
                </a:lnTo>
                <a:lnTo>
                  <a:pt x="150685" y="334010"/>
                </a:lnTo>
                <a:lnTo>
                  <a:pt x="164376" y="334010"/>
                </a:lnTo>
                <a:lnTo>
                  <a:pt x="164376" y="330200"/>
                </a:lnTo>
                <a:lnTo>
                  <a:pt x="139649" y="330200"/>
                </a:lnTo>
                <a:lnTo>
                  <a:pt x="123621" y="313690"/>
                </a:lnTo>
                <a:lnTo>
                  <a:pt x="131241" y="306070"/>
                </a:lnTo>
                <a:lnTo>
                  <a:pt x="131648" y="303530"/>
                </a:lnTo>
                <a:lnTo>
                  <a:pt x="129108" y="298450"/>
                </a:lnTo>
                <a:lnTo>
                  <a:pt x="127952" y="295910"/>
                </a:lnTo>
                <a:lnTo>
                  <a:pt x="126301" y="290830"/>
                </a:lnTo>
                <a:lnTo>
                  <a:pt x="124117" y="288290"/>
                </a:lnTo>
                <a:lnTo>
                  <a:pt x="113372" y="288290"/>
                </a:lnTo>
                <a:lnTo>
                  <a:pt x="113372" y="266700"/>
                </a:lnTo>
                <a:lnTo>
                  <a:pt x="124117" y="266700"/>
                </a:lnTo>
                <a:lnTo>
                  <a:pt x="126301" y="264160"/>
                </a:lnTo>
                <a:lnTo>
                  <a:pt x="127952" y="259080"/>
                </a:lnTo>
                <a:lnTo>
                  <a:pt x="129108" y="256540"/>
                </a:lnTo>
                <a:lnTo>
                  <a:pt x="131648" y="251460"/>
                </a:lnTo>
                <a:lnTo>
                  <a:pt x="131241" y="248920"/>
                </a:lnTo>
                <a:lnTo>
                  <a:pt x="123621" y="241300"/>
                </a:lnTo>
                <a:lnTo>
                  <a:pt x="128553" y="236220"/>
                </a:lnTo>
                <a:close/>
              </a:path>
              <a:path w="351789" h="350520">
                <a:moveTo>
                  <a:pt x="223492" y="334010"/>
                </a:moveTo>
                <a:lnTo>
                  <a:pt x="200748" y="334010"/>
                </a:lnTo>
                <a:lnTo>
                  <a:pt x="209994" y="344170"/>
                </a:lnTo>
                <a:lnTo>
                  <a:pt x="213588" y="344170"/>
                </a:lnTo>
                <a:lnTo>
                  <a:pt x="223492" y="334010"/>
                </a:lnTo>
                <a:close/>
              </a:path>
              <a:path w="351789" h="350520">
                <a:moveTo>
                  <a:pt x="201472" y="321310"/>
                </a:moveTo>
                <a:lnTo>
                  <a:pt x="196634" y="323850"/>
                </a:lnTo>
                <a:lnTo>
                  <a:pt x="193878" y="325120"/>
                </a:lnTo>
                <a:lnTo>
                  <a:pt x="188658" y="326390"/>
                </a:lnTo>
                <a:lnTo>
                  <a:pt x="187058" y="328930"/>
                </a:lnTo>
                <a:lnTo>
                  <a:pt x="187058" y="340360"/>
                </a:lnTo>
                <a:lnTo>
                  <a:pt x="198386" y="340360"/>
                </a:lnTo>
                <a:lnTo>
                  <a:pt x="198386" y="335280"/>
                </a:lnTo>
                <a:lnTo>
                  <a:pt x="200748" y="334010"/>
                </a:lnTo>
                <a:lnTo>
                  <a:pt x="223492" y="334010"/>
                </a:lnTo>
                <a:lnTo>
                  <a:pt x="227206" y="330200"/>
                </a:lnTo>
                <a:lnTo>
                  <a:pt x="211797" y="330200"/>
                </a:lnTo>
                <a:lnTo>
                  <a:pt x="204165" y="322580"/>
                </a:lnTo>
                <a:lnTo>
                  <a:pt x="201472" y="321310"/>
                </a:lnTo>
                <a:close/>
              </a:path>
              <a:path w="351789" h="350520">
                <a:moveTo>
                  <a:pt x="149961" y="321310"/>
                </a:moveTo>
                <a:lnTo>
                  <a:pt x="147269" y="322580"/>
                </a:lnTo>
                <a:lnTo>
                  <a:pt x="139649" y="330200"/>
                </a:lnTo>
                <a:lnTo>
                  <a:pt x="164376" y="330200"/>
                </a:lnTo>
                <a:lnTo>
                  <a:pt x="164376" y="328930"/>
                </a:lnTo>
                <a:lnTo>
                  <a:pt x="162775" y="326390"/>
                </a:lnTo>
                <a:lnTo>
                  <a:pt x="157568" y="325120"/>
                </a:lnTo>
                <a:lnTo>
                  <a:pt x="154800" y="323850"/>
                </a:lnTo>
                <a:lnTo>
                  <a:pt x="149961" y="321310"/>
                </a:lnTo>
                <a:close/>
              </a:path>
              <a:path w="351789" h="350520">
                <a:moveTo>
                  <a:pt x="240620" y="224790"/>
                </a:moveTo>
                <a:lnTo>
                  <a:pt x="211797" y="224790"/>
                </a:lnTo>
                <a:lnTo>
                  <a:pt x="227825" y="241300"/>
                </a:lnTo>
                <a:lnTo>
                  <a:pt x="220192" y="248920"/>
                </a:lnTo>
                <a:lnTo>
                  <a:pt x="219786" y="251460"/>
                </a:lnTo>
                <a:lnTo>
                  <a:pt x="222326" y="256540"/>
                </a:lnTo>
                <a:lnTo>
                  <a:pt x="223481" y="259080"/>
                </a:lnTo>
                <a:lnTo>
                  <a:pt x="225132" y="264160"/>
                </a:lnTo>
                <a:lnTo>
                  <a:pt x="227330" y="266700"/>
                </a:lnTo>
                <a:lnTo>
                  <a:pt x="238074" y="266700"/>
                </a:lnTo>
                <a:lnTo>
                  <a:pt x="238074" y="288290"/>
                </a:lnTo>
                <a:lnTo>
                  <a:pt x="227330" y="288290"/>
                </a:lnTo>
                <a:lnTo>
                  <a:pt x="225132" y="290830"/>
                </a:lnTo>
                <a:lnTo>
                  <a:pt x="223481" y="295910"/>
                </a:lnTo>
                <a:lnTo>
                  <a:pt x="222326" y="298450"/>
                </a:lnTo>
                <a:lnTo>
                  <a:pt x="219786" y="303530"/>
                </a:lnTo>
                <a:lnTo>
                  <a:pt x="220192" y="306070"/>
                </a:lnTo>
                <a:lnTo>
                  <a:pt x="227825" y="313690"/>
                </a:lnTo>
                <a:lnTo>
                  <a:pt x="211797" y="330200"/>
                </a:lnTo>
                <a:lnTo>
                  <a:pt x="227206" y="330200"/>
                </a:lnTo>
                <a:lnTo>
                  <a:pt x="242062" y="314960"/>
                </a:lnTo>
                <a:lnTo>
                  <a:pt x="242062" y="311150"/>
                </a:lnTo>
                <a:lnTo>
                  <a:pt x="232803" y="302260"/>
                </a:lnTo>
                <a:lnTo>
                  <a:pt x="233489" y="300990"/>
                </a:lnTo>
                <a:lnTo>
                  <a:pt x="233807" y="299720"/>
                </a:lnTo>
                <a:lnTo>
                  <a:pt x="246862" y="299720"/>
                </a:lnTo>
                <a:lnTo>
                  <a:pt x="249402" y="297180"/>
                </a:lnTo>
                <a:lnTo>
                  <a:pt x="249402" y="257810"/>
                </a:lnTo>
                <a:lnTo>
                  <a:pt x="246862" y="255270"/>
                </a:lnTo>
                <a:lnTo>
                  <a:pt x="233807" y="255270"/>
                </a:lnTo>
                <a:lnTo>
                  <a:pt x="233159" y="252730"/>
                </a:lnTo>
                <a:lnTo>
                  <a:pt x="232803" y="252730"/>
                </a:lnTo>
                <a:lnTo>
                  <a:pt x="242062" y="242570"/>
                </a:lnTo>
                <a:lnTo>
                  <a:pt x="242062" y="240030"/>
                </a:lnTo>
                <a:lnTo>
                  <a:pt x="238582" y="236220"/>
                </a:lnTo>
                <a:lnTo>
                  <a:pt x="301891" y="236220"/>
                </a:lnTo>
                <a:lnTo>
                  <a:pt x="298637" y="232410"/>
                </a:lnTo>
                <a:lnTo>
                  <a:pt x="284899" y="232410"/>
                </a:lnTo>
                <a:lnTo>
                  <a:pt x="240620" y="224790"/>
                </a:lnTo>
                <a:close/>
              </a:path>
              <a:path w="351789" h="350520">
                <a:moveTo>
                  <a:pt x="46278" y="147320"/>
                </a:moveTo>
                <a:lnTo>
                  <a:pt x="45351" y="147320"/>
                </a:lnTo>
                <a:lnTo>
                  <a:pt x="34102" y="151130"/>
                </a:lnTo>
                <a:lnTo>
                  <a:pt x="25115" y="161290"/>
                </a:lnTo>
                <a:lnTo>
                  <a:pt x="19160" y="177800"/>
                </a:lnTo>
                <a:lnTo>
                  <a:pt x="17005" y="198120"/>
                </a:lnTo>
                <a:lnTo>
                  <a:pt x="19160" y="218440"/>
                </a:lnTo>
                <a:lnTo>
                  <a:pt x="25115" y="234950"/>
                </a:lnTo>
                <a:lnTo>
                  <a:pt x="34102" y="245110"/>
                </a:lnTo>
                <a:lnTo>
                  <a:pt x="45351" y="248920"/>
                </a:lnTo>
                <a:lnTo>
                  <a:pt x="46278" y="248920"/>
                </a:lnTo>
                <a:lnTo>
                  <a:pt x="54254" y="247650"/>
                </a:lnTo>
                <a:lnTo>
                  <a:pt x="68778" y="243840"/>
                </a:lnTo>
                <a:lnTo>
                  <a:pt x="105468" y="237490"/>
                </a:lnTo>
                <a:lnTo>
                  <a:pt x="44780" y="237490"/>
                </a:lnTo>
                <a:lnTo>
                  <a:pt x="38885" y="234950"/>
                </a:lnTo>
                <a:lnTo>
                  <a:pt x="33605" y="226060"/>
                </a:lnTo>
                <a:lnTo>
                  <a:pt x="29805" y="213360"/>
                </a:lnTo>
                <a:lnTo>
                  <a:pt x="28346" y="198120"/>
                </a:lnTo>
                <a:lnTo>
                  <a:pt x="29805" y="182880"/>
                </a:lnTo>
                <a:lnTo>
                  <a:pt x="33605" y="170180"/>
                </a:lnTo>
                <a:lnTo>
                  <a:pt x="38885" y="161290"/>
                </a:lnTo>
                <a:lnTo>
                  <a:pt x="44780" y="158750"/>
                </a:lnTo>
                <a:lnTo>
                  <a:pt x="122608" y="158750"/>
                </a:lnTo>
                <a:lnTo>
                  <a:pt x="120254" y="157480"/>
                </a:lnTo>
                <a:lnTo>
                  <a:pt x="91655" y="157480"/>
                </a:lnTo>
                <a:lnTo>
                  <a:pt x="82241" y="154940"/>
                </a:lnTo>
                <a:lnTo>
                  <a:pt x="72863" y="153670"/>
                </a:lnTo>
                <a:lnTo>
                  <a:pt x="54241" y="148590"/>
                </a:lnTo>
                <a:lnTo>
                  <a:pt x="46278" y="147320"/>
                </a:lnTo>
                <a:close/>
              </a:path>
              <a:path w="351789" h="350520">
                <a:moveTo>
                  <a:pt x="317312" y="203200"/>
                </a:moveTo>
                <a:lnTo>
                  <a:pt x="305993" y="203200"/>
                </a:lnTo>
                <a:lnTo>
                  <a:pt x="305529" y="212090"/>
                </a:lnTo>
                <a:lnTo>
                  <a:pt x="304690" y="219710"/>
                </a:lnTo>
                <a:lnTo>
                  <a:pt x="303477" y="228600"/>
                </a:lnTo>
                <a:lnTo>
                  <a:pt x="301891" y="236220"/>
                </a:lnTo>
                <a:lnTo>
                  <a:pt x="238582" y="236220"/>
                </a:lnTo>
                <a:lnTo>
                  <a:pt x="282660" y="243840"/>
                </a:lnTo>
                <a:lnTo>
                  <a:pt x="297180" y="247650"/>
                </a:lnTo>
                <a:lnTo>
                  <a:pt x="298716" y="247650"/>
                </a:lnTo>
                <a:lnTo>
                  <a:pt x="301028" y="248920"/>
                </a:lnTo>
                <a:lnTo>
                  <a:pt x="306095" y="248920"/>
                </a:lnTo>
                <a:lnTo>
                  <a:pt x="317337" y="245110"/>
                </a:lnTo>
                <a:lnTo>
                  <a:pt x="326320" y="234950"/>
                </a:lnTo>
                <a:lnTo>
                  <a:pt x="327236" y="232410"/>
                </a:lnTo>
                <a:lnTo>
                  <a:pt x="314325" y="232410"/>
                </a:lnTo>
                <a:lnTo>
                  <a:pt x="315677" y="223520"/>
                </a:lnTo>
                <a:lnTo>
                  <a:pt x="316645" y="214630"/>
                </a:lnTo>
                <a:lnTo>
                  <a:pt x="317228" y="207010"/>
                </a:lnTo>
                <a:lnTo>
                  <a:pt x="317312" y="203200"/>
                </a:lnTo>
                <a:close/>
              </a:path>
              <a:path w="351789" h="350520">
                <a:moveTo>
                  <a:pt x="141439" y="210820"/>
                </a:moveTo>
                <a:lnTo>
                  <a:pt x="137858" y="210820"/>
                </a:lnTo>
                <a:lnTo>
                  <a:pt x="125717" y="223520"/>
                </a:lnTo>
                <a:lnTo>
                  <a:pt x="88374" y="228600"/>
                </a:lnTo>
                <a:lnTo>
                  <a:pt x="51498" y="236220"/>
                </a:lnTo>
                <a:lnTo>
                  <a:pt x="44780" y="237490"/>
                </a:lnTo>
                <a:lnTo>
                  <a:pt x="105468" y="237490"/>
                </a:lnTo>
                <a:lnTo>
                  <a:pt x="112852" y="236220"/>
                </a:lnTo>
                <a:lnTo>
                  <a:pt x="128553" y="236220"/>
                </a:lnTo>
                <a:lnTo>
                  <a:pt x="139649" y="224790"/>
                </a:lnTo>
                <a:lnTo>
                  <a:pt x="164376" y="224790"/>
                </a:lnTo>
                <a:lnTo>
                  <a:pt x="164376" y="220980"/>
                </a:lnTo>
                <a:lnTo>
                  <a:pt x="150685" y="220980"/>
                </a:lnTo>
                <a:lnTo>
                  <a:pt x="141439" y="210820"/>
                </a:lnTo>
                <a:close/>
              </a:path>
              <a:path w="351789" h="350520">
                <a:moveTo>
                  <a:pt x="164376" y="224790"/>
                </a:moveTo>
                <a:lnTo>
                  <a:pt x="139649" y="224790"/>
                </a:lnTo>
                <a:lnTo>
                  <a:pt x="147269" y="232410"/>
                </a:lnTo>
                <a:lnTo>
                  <a:pt x="149961" y="233680"/>
                </a:lnTo>
                <a:lnTo>
                  <a:pt x="154800" y="231140"/>
                </a:lnTo>
                <a:lnTo>
                  <a:pt x="157568" y="229870"/>
                </a:lnTo>
                <a:lnTo>
                  <a:pt x="162775" y="228600"/>
                </a:lnTo>
                <a:lnTo>
                  <a:pt x="164376" y="226060"/>
                </a:lnTo>
                <a:lnTo>
                  <a:pt x="164376" y="224790"/>
                </a:lnTo>
                <a:close/>
              </a:path>
              <a:path w="351789" h="350520">
                <a:moveTo>
                  <a:pt x="198386" y="214630"/>
                </a:moveTo>
                <a:lnTo>
                  <a:pt x="187058" y="214630"/>
                </a:lnTo>
                <a:lnTo>
                  <a:pt x="187058" y="226060"/>
                </a:lnTo>
                <a:lnTo>
                  <a:pt x="188658" y="228600"/>
                </a:lnTo>
                <a:lnTo>
                  <a:pt x="193878" y="229870"/>
                </a:lnTo>
                <a:lnTo>
                  <a:pt x="196634" y="231140"/>
                </a:lnTo>
                <a:lnTo>
                  <a:pt x="201472" y="233680"/>
                </a:lnTo>
                <a:lnTo>
                  <a:pt x="204165" y="232410"/>
                </a:lnTo>
                <a:lnTo>
                  <a:pt x="211797" y="224790"/>
                </a:lnTo>
                <a:lnTo>
                  <a:pt x="240620" y="224790"/>
                </a:lnTo>
                <a:lnTo>
                  <a:pt x="225729" y="223520"/>
                </a:lnTo>
                <a:lnTo>
                  <a:pt x="223301" y="220980"/>
                </a:lnTo>
                <a:lnTo>
                  <a:pt x="200748" y="220980"/>
                </a:lnTo>
                <a:lnTo>
                  <a:pt x="198386" y="219710"/>
                </a:lnTo>
                <a:lnTo>
                  <a:pt x="198386" y="214630"/>
                </a:lnTo>
                <a:close/>
              </a:path>
              <a:path w="351789" h="350520">
                <a:moveTo>
                  <a:pt x="298067" y="163830"/>
                </a:moveTo>
                <a:lnTo>
                  <a:pt x="284899" y="163830"/>
                </a:lnTo>
                <a:lnTo>
                  <a:pt x="281644" y="171450"/>
                </a:lnTo>
                <a:lnTo>
                  <a:pt x="279357" y="180340"/>
                </a:lnTo>
                <a:lnTo>
                  <a:pt x="278053" y="189230"/>
                </a:lnTo>
                <a:lnTo>
                  <a:pt x="277749" y="198120"/>
                </a:lnTo>
                <a:lnTo>
                  <a:pt x="278055" y="207010"/>
                </a:lnTo>
                <a:lnTo>
                  <a:pt x="279361" y="215900"/>
                </a:lnTo>
                <a:lnTo>
                  <a:pt x="281649" y="224790"/>
                </a:lnTo>
                <a:lnTo>
                  <a:pt x="284899" y="232410"/>
                </a:lnTo>
                <a:lnTo>
                  <a:pt x="298637" y="232410"/>
                </a:lnTo>
                <a:lnTo>
                  <a:pt x="297553" y="231140"/>
                </a:lnTo>
                <a:lnTo>
                  <a:pt x="293758" y="224790"/>
                </a:lnTo>
                <a:lnTo>
                  <a:pt x="290881" y="214630"/>
                </a:lnTo>
                <a:lnTo>
                  <a:pt x="289293" y="203200"/>
                </a:lnTo>
                <a:lnTo>
                  <a:pt x="317312" y="203200"/>
                </a:lnTo>
                <a:lnTo>
                  <a:pt x="317423" y="195580"/>
                </a:lnTo>
                <a:lnTo>
                  <a:pt x="314883" y="193040"/>
                </a:lnTo>
                <a:lnTo>
                  <a:pt x="289293" y="193040"/>
                </a:lnTo>
                <a:lnTo>
                  <a:pt x="290975" y="180340"/>
                </a:lnTo>
                <a:lnTo>
                  <a:pt x="294041" y="171450"/>
                </a:lnTo>
                <a:lnTo>
                  <a:pt x="298067" y="163830"/>
                </a:lnTo>
                <a:close/>
              </a:path>
              <a:path w="351789" h="350520">
                <a:moveTo>
                  <a:pt x="324074" y="158750"/>
                </a:moveTo>
                <a:lnTo>
                  <a:pt x="306552" y="158750"/>
                </a:lnTo>
                <a:lnTo>
                  <a:pt x="312468" y="161290"/>
                </a:lnTo>
                <a:lnTo>
                  <a:pt x="317782" y="170180"/>
                </a:lnTo>
                <a:lnTo>
                  <a:pt x="321615" y="182880"/>
                </a:lnTo>
                <a:lnTo>
                  <a:pt x="323088" y="198120"/>
                </a:lnTo>
                <a:lnTo>
                  <a:pt x="322793" y="207010"/>
                </a:lnTo>
                <a:lnTo>
                  <a:pt x="321211" y="215900"/>
                </a:lnTo>
                <a:lnTo>
                  <a:pt x="318376" y="224790"/>
                </a:lnTo>
                <a:lnTo>
                  <a:pt x="314325" y="232410"/>
                </a:lnTo>
                <a:lnTo>
                  <a:pt x="327236" y="232410"/>
                </a:lnTo>
                <a:lnTo>
                  <a:pt x="332273" y="218440"/>
                </a:lnTo>
                <a:lnTo>
                  <a:pt x="334429" y="198120"/>
                </a:lnTo>
                <a:lnTo>
                  <a:pt x="332273" y="177800"/>
                </a:lnTo>
                <a:lnTo>
                  <a:pt x="326320" y="161290"/>
                </a:lnTo>
                <a:lnTo>
                  <a:pt x="324074" y="158750"/>
                </a:lnTo>
                <a:close/>
              </a:path>
              <a:path w="351789" h="350520">
                <a:moveTo>
                  <a:pt x="195859" y="203200"/>
                </a:moveTo>
                <a:lnTo>
                  <a:pt x="155587" y="203200"/>
                </a:lnTo>
                <a:lnTo>
                  <a:pt x="153047" y="205740"/>
                </a:lnTo>
                <a:lnTo>
                  <a:pt x="153047" y="219710"/>
                </a:lnTo>
                <a:lnTo>
                  <a:pt x="150685" y="220980"/>
                </a:lnTo>
                <a:lnTo>
                  <a:pt x="164376" y="220980"/>
                </a:lnTo>
                <a:lnTo>
                  <a:pt x="164376" y="214630"/>
                </a:lnTo>
                <a:lnTo>
                  <a:pt x="198386" y="214630"/>
                </a:lnTo>
                <a:lnTo>
                  <a:pt x="198386" y="205740"/>
                </a:lnTo>
                <a:lnTo>
                  <a:pt x="195859" y="203200"/>
                </a:lnTo>
                <a:close/>
              </a:path>
              <a:path w="351789" h="350520">
                <a:moveTo>
                  <a:pt x="213588" y="210820"/>
                </a:moveTo>
                <a:lnTo>
                  <a:pt x="209994" y="210820"/>
                </a:lnTo>
                <a:lnTo>
                  <a:pt x="200748" y="220980"/>
                </a:lnTo>
                <a:lnTo>
                  <a:pt x="223301" y="220980"/>
                </a:lnTo>
                <a:lnTo>
                  <a:pt x="213588" y="210820"/>
                </a:lnTo>
                <a:close/>
              </a:path>
              <a:path w="351789" h="350520">
                <a:moveTo>
                  <a:pt x="122608" y="158750"/>
                </a:moveTo>
                <a:lnTo>
                  <a:pt x="44780" y="158750"/>
                </a:lnTo>
                <a:lnTo>
                  <a:pt x="51523" y="160020"/>
                </a:lnTo>
                <a:lnTo>
                  <a:pt x="88445" y="167640"/>
                </a:lnTo>
                <a:lnTo>
                  <a:pt x="125844" y="172720"/>
                </a:lnTo>
                <a:lnTo>
                  <a:pt x="150536" y="179070"/>
                </a:lnTo>
                <a:lnTo>
                  <a:pt x="175723" y="181610"/>
                </a:lnTo>
                <a:lnTo>
                  <a:pt x="200910" y="179070"/>
                </a:lnTo>
                <a:lnTo>
                  <a:pt x="225602" y="172720"/>
                </a:lnTo>
                <a:lnTo>
                  <a:pt x="240522" y="171450"/>
                </a:lnTo>
                <a:lnTo>
                  <a:pt x="247918" y="170180"/>
                </a:lnTo>
                <a:lnTo>
                  <a:pt x="175723" y="170180"/>
                </a:lnTo>
                <a:lnTo>
                  <a:pt x="129669" y="162560"/>
                </a:lnTo>
                <a:lnTo>
                  <a:pt x="122608" y="158750"/>
                </a:lnTo>
                <a:close/>
              </a:path>
              <a:path w="351789" h="350520">
                <a:moveTo>
                  <a:pt x="277749" y="91440"/>
                </a:moveTo>
                <a:lnTo>
                  <a:pt x="266407" y="91440"/>
                </a:lnTo>
                <a:lnTo>
                  <a:pt x="266407" y="138430"/>
                </a:lnTo>
                <a:lnTo>
                  <a:pt x="264147" y="139700"/>
                </a:lnTo>
                <a:lnTo>
                  <a:pt x="221777" y="162560"/>
                </a:lnTo>
                <a:lnTo>
                  <a:pt x="175723" y="170180"/>
                </a:lnTo>
                <a:lnTo>
                  <a:pt x="247918" y="170180"/>
                </a:lnTo>
                <a:lnTo>
                  <a:pt x="284899" y="163830"/>
                </a:lnTo>
                <a:lnTo>
                  <a:pt x="298067" y="163830"/>
                </a:lnTo>
                <a:lnTo>
                  <a:pt x="302628" y="160020"/>
                </a:lnTo>
                <a:lnTo>
                  <a:pt x="306552" y="158750"/>
                </a:lnTo>
                <a:lnTo>
                  <a:pt x="324074" y="158750"/>
                </a:lnTo>
                <a:lnTo>
                  <a:pt x="322951" y="157480"/>
                </a:lnTo>
                <a:lnTo>
                  <a:pt x="259778" y="157480"/>
                </a:lnTo>
                <a:lnTo>
                  <a:pt x="263601" y="154940"/>
                </a:lnTo>
                <a:lnTo>
                  <a:pt x="267335" y="152400"/>
                </a:lnTo>
                <a:lnTo>
                  <a:pt x="276910" y="144780"/>
                </a:lnTo>
                <a:lnTo>
                  <a:pt x="277749" y="143510"/>
                </a:lnTo>
                <a:lnTo>
                  <a:pt x="277749" y="91440"/>
                </a:lnTo>
                <a:close/>
              </a:path>
              <a:path w="351789" h="350520">
                <a:moveTo>
                  <a:pt x="176161" y="0"/>
                </a:moveTo>
                <a:lnTo>
                  <a:pt x="175272" y="0"/>
                </a:lnTo>
                <a:lnTo>
                  <a:pt x="1816" y="40640"/>
                </a:lnTo>
                <a:lnTo>
                  <a:pt x="0" y="41910"/>
                </a:lnTo>
                <a:lnTo>
                  <a:pt x="0" y="69850"/>
                </a:lnTo>
                <a:lnTo>
                  <a:pt x="1816" y="72390"/>
                </a:lnTo>
                <a:lnTo>
                  <a:pt x="73685" y="88900"/>
                </a:lnTo>
                <a:lnTo>
                  <a:pt x="73685" y="143510"/>
                </a:lnTo>
                <a:lnTo>
                  <a:pt x="74536" y="144780"/>
                </a:lnTo>
                <a:lnTo>
                  <a:pt x="84099" y="152400"/>
                </a:lnTo>
                <a:lnTo>
                  <a:pt x="91655" y="157480"/>
                </a:lnTo>
                <a:lnTo>
                  <a:pt x="120254" y="157480"/>
                </a:lnTo>
                <a:lnTo>
                  <a:pt x="87299" y="139700"/>
                </a:lnTo>
                <a:lnTo>
                  <a:pt x="85026" y="138430"/>
                </a:lnTo>
                <a:lnTo>
                  <a:pt x="85026" y="91440"/>
                </a:lnTo>
                <a:lnTo>
                  <a:pt x="131743" y="91440"/>
                </a:lnTo>
                <a:lnTo>
                  <a:pt x="11341" y="63500"/>
                </a:lnTo>
                <a:lnTo>
                  <a:pt x="11341" y="52070"/>
                </a:lnTo>
                <a:lnTo>
                  <a:pt x="62853" y="52070"/>
                </a:lnTo>
                <a:lnTo>
                  <a:pt x="30607" y="44450"/>
                </a:lnTo>
                <a:lnTo>
                  <a:pt x="175717" y="11430"/>
                </a:lnTo>
                <a:lnTo>
                  <a:pt x="225775" y="11430"/>
                </a:lnTo>
                <a:lnTo>
                  <a:pt x="176161" y="0"/>
                </a:lnTo>
                <a:close/>
              </a:path>
              <a:path w="351789" h="350520">
                <a:moveTo>
                  <a:pt x="306095" y="147320"/>
                </a:moveTo>
                <a:lnTo>
                  <a:pt x="301028" y="147320"/>
                </a:lnTo>
                <a:lnTo>
                  <a:pt x="298716" y="148590"/>
                </a:lnTo>
                <a:lnTo>
                  <a:pt x="297192" y="148590"/>
                </a:lnTo>
                <a:lnTo>
                  <a:pt x="278576" y="153670"/>
                </a:lnTo>
                <a:lnTo>
                  <a:pt x="269194" y="154940"/>
                </a:lnTo>
                <a:lnTo>
                  <a:pt x="259778" y="157480"/>
                </a:lnTo>
                <a:lnTo>
                  <a:pt x="322951" y="157480"/>
                </a:lnTo>
                <a:lnTo>
                  <a:pt x="317337" y="151130"/>
                </a:lnTo>
                <a:lnTo>
                  <a:pt x="306095" y="147320"/>
                </a:lnTo>
                <a:close/>
              </a:path>
              <a:path w="351789" h="350520">
                <a:moveTo>
                  <a:pt x="243738" y="77470"/>
                </a:moveTo>
                <a:lnTo>
                  <a:pt x="232397" y="77470"/>
                </a:lnTo>
                <a:lnTo>
                  <a:pt x="232397" y="88900"/>
                </a:lnTo>
                <a:lnTo>
                  <a:pt x="181381" y="100330"/>
                </a:lnTo>
                <a:lnTo>
                  <a:pt x="232397" y="100330"/>
                </a:lnTo>
                <a:lnTo>
                  <a:pt x="232397" y="107950"/>
                </a:lnTo>
                <a:lnTo>
                  <a:pt x="226604" y="111760"/>
                </a:lnTo>
                <a:lnTo>
                  <a:pt x="222724" y="116840"/>
                </a:lnTo>
                <a:lnTo>
                  <a:pt x="221090" y="123190"/>
                </a:lnTo>
                <a:lnTo>
                  <a:pt x="222034" y="129540"/>
                </a:lnTo>
                <a:lnTo>
                  <a:pt x="225503" y="135890"/>
                </a:lnTo>
                <a:lnTo>
                  <a:pt x="230743" y="139700"/>
                </a:lnTo>
                <a:lnTo>
                  <a:pt x="237053" y="140970"/>
                </a:lnTo>
                <a:lnTo>
                  <a:pt x="243738" y="140970"/>
                </a:lnTo>
                <a:lnTo>
                  <a:pt x="249533" y="137160"/>
                </a:lnTo>
                <a:lnTo>
                  <a:pt x="253415" y="132080"/>
                </a:lnTo>
                <a:lnTo>
                  <a:pt x="254069" y="129540"/>
                </a:lnTo>
                <a:lnTo>
                  <a:pt x="234937" y="129540"/>
                </a:lnTo>
                <a:lnTo>
                  <a:pt x="232397" y="127000"/>
                </a:lnTo>
                <a:lnTo>
                  <a:pt x="232397" y="121920"/>
                </a:lnTo>
                <a:lnTo>
                  <a:pt x="234937" y="119380"/>
                </a:lnTo>
                <a:lnTo>
                  <a:pt x="254101" y="119380"/>
                </a:lnTo>
                <a:lnTo>
                  <a:pt x="252387" y="114300"/>
                </a:lnTo>
                <a:lnTo>
                  <a:pt x="248577" y="110490"/>
                </a:lnTo>
                <a:lnTo>
                  <a:pt x="243738" y="107950"/>
                </a:lnTo>
                <a:lnTo>
                  <a:pt x="243738" y="97790"/>
                </a:lnTo>
                <a:lnTo>
                  <a:pt x="266407" y="91440"/>
                </a:lnTo>
                <a:lnTo>
                  <a:pt x="277749" y="91440"/>
                </a:lnTo>
                <a:lnTo>
                  <a:pt x="277749" y="88900"/>
                </a:lnTo>
                <a:lnTo>
                  <a:pt x="294334" y="85090"/>
                </a:lnTo>
                <a:lnTo>
                  <a:pt x="243738" y="85090"/>
                </a:lnTo>
                <a:lnTo>
                  <a:pt x="243738" y="77470"/>
                </a:lnTo>
                <a:close/>
              </a:path>
              <a:path w="351789" h="350520">
                <a:moveTo>
                  <a:pt x="254101" y="119380"/>
                </a:moveTo>
                <a:lnTo>
                  <a:pt x="241198" y="119380"/>
                </a:lnTo>
                <a:lnTo>
                  <a:pt x="243738" y="121920"/>
                </a:lnTo>
                <a:lnTo>
                  <a:pt x="243738" y="127000"/>
                </a:lnTo>
                <a:lnTo>
                  <a:pt x="241198" y="129540"/>
                </a:lnTo>
                <a:lnTo>
                  <a:pt x="254069" y="129540"/>
                </a:lnTo>
                <a:lnTo>
                  <a:pt x="255050" y="125730"/>
                </a:lnTo>
                <a:lnTo>
                  <a:pt x="254101" y="119380"/>
                </a:lnTo>
                <a:close/>
              </a:path>
              <a:path w="351789" h="350520">
                <a:moveTo>
                  <a:pt x="131743" y="91440"/>
                </a:moveTo>
                <a:lnTo>
                  <a:pt x="85026" y="91440"/>
                </a:lnTo>
                <a:lnTo>
                  <a:pt x="175272" y="113030"/>
                </a:lnTo>
                <a:lnTo>
                  <a:pt x="176161" y="113030"/>
                </a:lnTo>
                <a:lnTo>
                  <a:pt x="232397" y="100330"/>
                </a:lnTo>
                <a:lnTo>
                  <a:pt x="170053" y="100330"/>
                </a:lnTo>
                <a:lnTo>
                  <a:pt x="131743" y="91440"/>
                </a:lnTo>
                <a:close/>
              </a:path>
              <a:path w="351789" h="350520">
                <a:moveTo>
                  <a:pt x="62853" y="52070"/>
                </a:moveTo>
                <a:lnTo>
                  <a:pt x="11341" y="52070"/>
                </a:lnTo>
                <a:lnTo>
                  <a:pt x="170053" y="88900"/>
                </a:lnTo>
                <a:lnTo>
                  <a:pt x="170053" y="100330"/>
                </a:lnTo>
                <a:lnTo>
                  <a:pt x="181381" y="100330"/>
                </a:lnTo>
                <a:lnTo>
                  <a:pt x="181381" y="88900"/>
                </a:lnTo>
                <a:lnTo>
                  <a:pt x="226728" y="78740"/>
                </a:lnTo>
                <a:lnTo>
                  <a:pt x="175717" y="78740"/>
                </a:lnTo>
                <a:lnTo>
                  <a:pt x="62853" y="52070"/>
                </a:lnTo>
                <a:close/>
              </a:path>
              <a:path w="351789" h="350520">
                <a:moveTo>
                  <a:pt x="351434" y="52070"/>
                </a:moveTo>
                <a:lnTo>
                  <a:pt x="340093" y="52070"/>
                </a:lnTo>
                <a:lnTo>
                  <a:pt x="340093" y="63500"/>
                </a:lnTo>
                <a:lnTo>
                  <a:pt x="243738" y="85090"/>
                </a:lnTo>
                <a:lnTo>
                  <a:pt x="294334" y="85090"/>
                </a:lnTo>
                <a:lnTo>
                  <a:pt x="349618" y="72390"/>
                </a:lnTo>
                <a:lnTo>
                  <a:pt x="351434" y="69850"/>
                </a:lnTo>
                <a:lnTo>
                  <a:pt x="351434" y="52070"/>
                </a:lnTo>
                <a:close/>
              </a:path>
              <a:path w="351789" h="350520">
                <a:moveTo>
                  <a:pt x="225775" y="11430"/>
                </a:moveTo>
                <a:lnTo>
                  <a:pt x="175717" y="11430"/>
                </a:lnTo>
                <a:lnTo>
                  <a:pt x="320827" y="44450"/>
                </a:lnTo>
                <a:lnTo>
                  <a:pt x="175717" y="78740"/>
                </a:lnTo>
                <a:lnTo>
                  <a:pt x="226728" y="78740"/>
                </a:lnTo>
                <a:lnTo>
                  <a:pt x="232397" y="77470"/>
                </a:lnTo>
                <a:lnTo>
                  <a:pt x="243738" y="77470"/>
                </a:lnTo>
                <a:lnTo>
                  <a:pt x="243738" y="74930"/>
                </a:lnTo>
                <a:lnTo>
                  <a:pt x="340093" y="52070"/>
                </a:lnTo>
                <a:lnTo>
                  <a:pt x="351434" y="52070"/>
                </a:lnTo>
                <a:lnTo>
                  <a:pt x="351434" y="41910"/>
                </a:lnTo>
                <a:lnTo>
                  <a:pt x="349618" y="40640"/>
                </a:lnTo>
                <a:lnTo>
                  <a:pt x="347052" y="39370"/>
                </a:lnTo>
                <a:lnTo>
                  <a:pt x="225775" y="11430"/>
                </a:lnTo>
                <a:close/>
              </a:path>
            </a:pathLst>
          </a:custGeom>
          <a:solidFill>
            <a:srgbClr val="806AF8"/>
          </a:solidFill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pic>
        <p:nvPicPr>
          <p:cNvPr id="82" name="object 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26608" y="2395502"/>
            <a:ext cx="54102" cy="54110"/>
          </a:xfrm>
          <a:prstGeom prst="rect">
            <a:avLst/>
          </a:prstGeom>
        </p:spPr>
      </p:pic>
      <p:sp>
        <p:nvSpPr>
          <p:cNvPr id="83" name="object 83"/>
          <p:cNvSpPr/>
          <p:nvPr/>
        </p:nvSpPr>
        <p:spPr>
          <a:xfrm>
            <a:off x="5680992" y="2702026"/>
            <a:ext cx="565006" cy="564573"/>
          </a:xfrm>
          <a:custGeom>
            <a:avLst/>
            <a:gdLst/>
            <a:ahLst/>
            <a:cxnLst/>
            <a:rect l="l" t="t" r="r" b="b"/>
            <a:pathLst>
              <a:path w="828675" h="828039">
                <a:moveTo>
                  <a:pt x="414020" y="0"/>
                </a:moveTo>
                <a:lnTo>
                  <a:pt x="365737" y="2785"/>
                </a:lnTo>
                <a:lnTo>
                  <a:pt x="319090" y="10934"/>
                </a:lnTo>
                <a:lnTo>
                  <a:pt x="274390" y="24136"/>
                </a:lnTo>
                <a:lnTo>
                  <a:pt x="231947" y="42080"/>
                </a:lnTo>
                <a:lnTo>
                  <a:pt x="192071" y="64456"/>
                </a:lnTo>
                <a:lnTo>
                  <a:pt x="155074" y="90953"/>
                </a:lnTo>
                <a:lnTo>
                  <a:pt x="121265" y="121261"/>
                </a:lnTo>
                <a:lnTo>
                  <a:pt x="90957" y="155068"/>
                </a:lnTo>
                <a:lnTo>
                  <a:pt x="64459" y="192065"/>
                </a:lnTo>
                <a:lnTo>
                  <a:pt x="42082" y="231941"/>
                </a:lnTo>
                <a:lnTo>
                  <a:pt x="24137" y="274385"/>
                </a:lnTo>
                <a:lnTo>
                  <a:pt x="10934" y="319086"/>
                </a:lnTo>
                <a:lnTo>
                  <a:pt x="2785" y="365735"/>
                </a:lnTo>
                <a:lnTo>
                  <a:pt x="0" y="414020"/>
                </a:lnTo>
                <a:lnTo>
                  <a:pt x="2785" y="462304"/>
                </a:lnTo>
                <a:lnTo>
                  <a:pt x="10934" y="508953"/>
                </a:lnTo>
                <a:lnTo>
                  <a:pt x="24137" y="553654"/>
                </a:lnTo>
                <a:lnTo>
                  <a:pt x="42082" y="596098"/>
                </a:lnTo>
                <a:lnTo>
                  <a:pt x="64459" y="635974"/>
                </a:lnTo>
                <a:lnTo>
                  <a:pt x="90957" y="672971"/>
                </a:lnTo>
                <a:lnTo>
                  <a:pt x="121265" y="706778"/>
                </a:lnTo>
                <a:lnTo>
                  <a:pt x="155074" y="737086"/>
                </a:lnTo>
                <a:lnTo>
                  <a:pt x="192071" y="763583"/>
                </a:lnTo>
                <a:lnTo>
                  <a:pt x="231947" y="785959"/>
                </a:lnTo>
                <a:lnTo>
                  <a:pt x="274390" y="803903"/>
                </a:lnTo>
                <a:lnTo>
                  <a:pt x="319090" y="817105"/>
                </a:lnTo>
                <a:lnTo>
                  <a:pt x="365737" y="825254"/>
                </a:lnTo>
                <a:lnTo>
                  <a:pt x="414020" y="828040"/>
                </a:lnTo>
                <a:lnTo>
                  <a:pt x="462304" y="825254"/>
                </a:lnTo>
                <a:lnTo>
                  <a:pt x="508953" y="817105"/>
                </a:lnTo>
                <a:lnTo>
                  <a:pt x="553655" y="803903"/>
                </a:lnTo>
                <a:lnTo>
                  <a:pt x="596100" y="785959"/>
                </a:lnTo>
                <a:lnTo>
                  <a:pt x="635977" y="763583"/>
                </a:lnTo>
                <a:lnTo>
                  <a:pt x="672976" y="737086"/>
                </a:lnTo>
                <a:lnTo>
                  <a:pt x="706785" y="706778"/>
                </a:lnTo>
                <a:lnTo>
                  <a:pt x="737094" y="672971"/>
                </a:lnTo>
                <a:lnTo>
                  <a:pt x="763592" y="635974"/>
                </a:lnTo>
                <a:lnTo>
                  <a:pt x="785969" y="596098"/>
                </a:lnTo>
                <a:lnTo>
                  <a:pt x="803915" y="553654"/>
                </a:lnTo>
                <a:lnTo>
                  <a:pt x="817117" y="508953"/>
                </a:lnTo>
                <a:lnTo>
                  <a:pt x="825267" y="462304"/>
                </a:lnTo>
                <a:lnTo>
                  <a:pt x="828052" y="414020"/>
                </a:lnTo>
                <a:lnTo>
                  <a:pt x="825267" y="365735"/>
                </a:lnTo>
                <a:lnTo>
                  <a:pt x="817117" y="319086"/>
                </a:lnTo>
                <a:lnTo>
                  <a:pt x="803915" y="274385"/>
                </a:lnTo>
                <a:lnTo>
                  <a:pt x="785969" y="231941"/>
                </a:lnTo>
                <a:lnTo>
                  <a:pt x="763592" y="192065"/>
                </a:lnTo>
                <a:lnTo>
                  <a:pt x="737094" y="155068"/>
                </a:lnTo>
                <a:lnTo>
                  <a:pt x="706785" y="121261"/>
                </a:lnTo>
                <a:lnTo>
                  <a:pt x="672976" y="90953"/>
                </a:lnTo>
                <a:lnTo>
                  <a:pt x="635977" y="64456"/>
                </a:lnTo>
                <a:lnTo>
                  <a:pt x="596100" y="42080"/>
                </a:lnTo>
                <a:lnTo>
                  <a:pt x="553655" y="24136"/>
                </a:lnTo>
                <a:lnTo>
                  <a:pt x="508953" y="10934"/>
                </a:lnTo>
                <a:lnTo>
                  <a:pt x="462304" y="2785"/>
                </a:lnTo>
                <a:lnTo>
                  <a:pt x="414020" y="0"/>
                </a:lnTo>
                <a:close/>
              </a:path>
            </a:pathLst>
          </a:custGeom>
          <a:solidFill>
            <a:srgbClr val="9DEAA3">
              <a:alpha val="30999"/>
            </a:srgbClr>
          </a:solidFill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pic>
        <p:nvPicPr>
          <p:cNvPr id="84" name="object 8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00342" y="2709562"/>
            <a:ext cx="615139" cy="615137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5741508" y="2750053"/>
            <a:ext cx="451139" cy="451139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330796" y="0"/>
                </a:moveTo>
                <a:lnTo>
                  <a:pt x="281915" y="3586"/>
                </a:lnTo>
                <a:lnTo>
                  <a:pt x="235260" y="14005"/>
                </a:lnTo>
                <a:lnTo>
                  <a:pt x="191343" y="30745"/>
                </a:lnTo>
                <a:lnTo>
                  <a:pt x="150676" y="53294"/>
                </a:lnTo>
                <a:lnTo>
                  <a:pt x="113771" y="81140"/>
                </a:lnTo>
                <a:lnTo>
                  <a:pt x="81140" y="113771"/>
                </a:lnTo>
                <a:lnTo>
                  <a:pt x="53294" y="150676"/>
                </a:lnTo>
                <a:lnTo>
                  <a:pt x="30745" y="191343"/>
                </a:lnTo>
                <a:lnTo>
                  <a:pt x="14005" y="235260"/>
                </a:lnTo>
                <a:lnTo>
                  <a:pt x="3586" y="281915"/>
                </a:lnTo>
                <a:lnTo>
                  <a:pt x="0" y="330796"/>
                </a:lnTo>
                <a:lnTo>
                  <a:pt x="3586" y="379678"/>
                </a:lnTo>
                <a:lnTo>
                  <a:pt x="14005" y="426333"/>
                </a:lnTo>
                <a:lnTo>
                  <a:pt x="30745" y="470250"/>
                </a:lnTo>
                <a:lnTo>
                  <a:pt x="53294" y="510917"/>
                </a:lnTo>
                <a:lnTo>
                  <a:pt x="81140" y="547822"/>
                </a:lnTo>
                <a:lnTo>
                  <a:pt x="113771" y="580453"/>
                </a:lnTo>
                <a:lnTo>
                  <a:pt x="150676" y="608299"/>
                </a:lnTo>
                <a:lnTo>
                  <a:pt x="191343" y="630847"/>
                </a:lnTo>
                <a:lnTo>
                  <a:pt x="235260" y="647587"/>
                </a:lnTo>
                <a:lnTo>
                  <a:pt x="281915" y="658007"/>
                </a:lnTo>
                <a:lnTo>
                  <a:pt x="330796" y="661593"/>
                </a:lnTo>
                <a:lnTo>
                  <a:pt x="379681" y="658007"/>
                </a:lnTo>
                <a:lnTo>
                  <a:pt x="426338" y="647587"/>
                </a:lnTo>
                <a:lnTo>
                  <a:pt x="470256" y="630847"/>
                </a:lnTo>
                <a:lnTo>
                  <a:pt x="510922" y="608299"/>
                </a:lnTo>
                <a:lnTo>
                  <a:pt x="547827" y="580453"/>
                </a:lnTo>
                <a:lnTo>
                  <a:pt x="580457" y="547822"/>
                </a:lnTo>
                <a:lnTo>
                  <a:pt x="608302" y="510917"/>
                </a:lnTo>
                <a:lnTo>
                  <a:pt x="630850" y="470250"/>
                </a:lnTo>
                <a:lnTo>
                  <a:pt x="647588" y="426333"/>
                </a:lnTo>
                <a:lnTo>
                  <a:pt x="658007" y="379678"/>
                </a:lnTo>
                <a:lnTo>
                  <a:pt x="661593" y="330796"/>
                </a:lnTo>
                <a:lnTo>
                  <a:pt x="658007" y="281915"/>
                </a:lnTo>
                <a:lnTo>
                  <a:pt x="647588" y="235260"/>
                </a:lnTo>
                <a:lnTo>
                  <a:pt x="630850" y="191343"/>
                </a:lnTo>
                <a:lnTo>
                  <a:pt x="608302" y="150676"/>
                </a:lnTo>
                <a:lnTo>
                  <a:pt x="580457" y="113771"/>
                </a:lnTo>
                <a:lnTo>
                  <a:pt x="547827" y="81140"/>
                </a:lnTo>
                <a:lnTo>
                  <a:pt x="510922" y="53294"/>
                </a:lnTo>
                <a:lnTo>
                  <a:pt x="470256" y="30745"/>
                </a:lnTo>
                <a:lnTo>
                  <a:pt x="426338" y="14005"/>
                </a:lnTo>
                <a:lnTo>
                  <a:pt x="379681" y="3586"/>
                </a:lnTo>
                <a:lnTo>
                  <a:pt x="330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741508" y="2750053"/>
            <a:ext cx="451139" cy="451139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0" y="330796"/>
                </a:moveTo>
                <a:lnTo>
                  <a:pt x="3586" y="281915"/>
                </a:lnTo>
                <a:lnTo>
                  <a:pt x="14005" y="235260"/>
                </a:lnTo>
                <a:lnTo>
                  <a:pt x="30745" y="191343"/>
                </a:lnTo>
                <a:lnTo>
                  <a:pt x="53294" y="150676"/>
                </a:lnTo>
                <a:lnTo>
                  <a:pt x="81140" y="113771"/>
                </a:lnTo>
                <a:lnTo>
                  <a:pt x="113771" y="81140"/>
                </a:lnTo>
                <a:lnTo>
                  <a:pt x="150676" y="53294"/>
                </a:lnTo>
                <a:lnTo>
                  <a:pt x="191343" y="30745"/>
                </a:lnTo>
                <a:lnTo>
                  <a:pt x="235260" y="14005"/>
                </a:lnTo>
                <a:lnTo>
                  <a:pt x="281915" y="3586"/>
                </a:lnTo>
                <a:lnTo>
                  <a:pt x="330796" y="0"/>
                </a:lnTo>
                <a:lnTo>
                  <a:pt x="379681" y="3586"/>
                </a:lnTo>
                <a:lnTo>
                  <a:pt x="426338" y="14005"/>
                </a:lnTo>
                <a:lnTo>
                  <a:pt x="470256" y="30745"/>
                </a:lnTo>
                <a:lnTo>
                  <a:pt x="510922" y="53294"/>
                </a:lnTo>
                <a:lnTo>
                  <a:pt x="547827" y="81140"/>
                </a:lnTo>
                <a:lnTo>
                  <a:pt x="580457" y="113771"/>
                </a:lnTo>
                <a:lnTo>
                  <a:pt x="608302" y="150676"/>
                </a:lnTo>
                <a:lnTo>
                  <a:pt x="630850" y="191343"/>
                </a:lnTo>
                <a:lnTo>
                  <a:pt x="647588" y="235260"/>
                </a:lnTo>
                <a:lnTo>
                  <a:pt x="658007" y="281915"/>
                </a:lnTo>
                <a:lnTo>
                  <a:pt x="661593" y="330796"/>
                </a:lnTo>
                <a:lnTo>
                  <a:pt x="658007" y="379678"/>
                </a:lnTo>
                <a:lnTo>
                  <a:pt x="647588" y="426333"/>
                </a:lnTo>
                <a:lnTo>
                  <a:pt x="630850" y="470250"/>
                </a:lnTo>
                <a:lnTo>
                  <a:pt x="608302" y="510917"/>
                </a:lnTo>
                <a:lnTo>
                  <a:pt x="580457" y="547822"/>
                </a:lnTo>
                <a:lnTo>
                  <a:pt x="547827" y="580453"/>
                </a:lnTo>
                <a:lnTo>
                  <a:pt x="510922" y="608299"/>
                </a:lnTo>
                <a:lnTo>
                  <a:pt x="470256" y="630847"/>
                </a:lnTo>
                <a:lnTo>
                  <a:pt x="426338" y="647587"/>
                </a:lnTo>
                <a:lnTo>
                  <a:pt x="379681" y="658007"/>
                </a:lnTo>
                <a:lnTo>
                  <a:pt x="330796" y="661593"/>
                </a:lnTo>
                <a:lnTo>
                  <a:pt x="281915" y="658007"/>
                </a:lnTo>
                <a:lnTo>
                  <a:pt x="235260" y="647587"/>
                </a:lnTo>
                <a:lnTo>
                  <a:pt x="191343" y="630847"/>
                </a:lnTo>
                <a:lnTo>
                  <a:pt x="150676" y="608299"/>
                </a:lnTo>
                <a:lnTo>
                  <a:pt x="113771" y="580453"/>
                </a:lnTo>
                <a:lnTo>
                  <a:pt x="81140" y="547822"/>
                </a:lnTo>
                <a:lnTo>
                  <a:pt x="53294" y="510917"/>
                </a:lnTo>
                <a:lnTo>
                  <a:pt x="30745" y="470250"/>
                </a:lnTo>
                <a:lnTo>
                  <a:pt x="14005" y="426333"/>
                </a:lnTo>
                <a:lnTo>
                  <a:pt x="3586" y="379678"/>
                </a:lnTo>
                <a:lnTo>
                  <a:pt x="0" y="330796"/>
                </a:lnTo>
                <a:close/>
              </a:path>
            </a:pathLst>
          </a:custGeom>
          <a:ln w="27787">
            <a:solidFill>
              <a:srgbClr val="9DEAA3"/>
            </a:solidFill>
          </a:ln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829822" y="2835135"/>
            <a:ext cx="271895" cy="252845"/>
          </a:xfrm>
          <a:custGeom>
            <a:avLst/>
            <a:gdLst/>
            <a:ahLst/>
            <a:cxnLst/>
            <a:rect l="l" t="t" r="r" b="b"/>
            <a:pathLst>
              <a:path w="398779" h="370839">
                <a:moveTo>
                  <a:pt x="320916" y="262724"/>
                </a:moveTo>
                <a:lnTo>
                  <a:pt x="318579" y="259207"/>
                </a:lnTo>
                <a:lnTo>
                  <a:pt x="316217" y="255701"/>
                </a:lnTo>
                <a:lnTo>
                  <a:pt x="311353" y="254736"/>
                </a:lnTo>
                <a:lnTo>
                  <a:pt x="304304" y="259397"/>
                </a:lnTo>
                <a:lnTo>
                  <a:pt x="303364" y="264299"/>
                </a:lnTo>
                <a:lnTo>
                  <a:pt x="308013" y="271322"/>
                </a:lnTo>
                <a:lnTo>
                  <a:pt x="312928" y="272313"/>
                </a:lnTo>
                <a:lnTo>
                  <a:pt x="319951" y="267614"/>
                </a:lnTo>
                <a:lnTo>
                  <a:pt x="320916" y="262724"/>
                </a:lnTo>
                <a:close/>
              </a:path>
              <a:path w="398779" h="370839">
                <a:moveTo>
                  <a:pt x="381774" y="81711"/>
                </a:moveTo>
                <a:lnTo>
                  <a:pt x="379933" y="78727"/>
                </a:lnTo>
                <a:lnTo>
                  <a:pt x="351967" y="66484"/>
                </a:lnTo>
                <a:lnTo>
                  <a:pt x="351967" y="83413"/>
                </a:lnTo>
                <a:lnTo>
                  <a:pt x="299148" y="100330"/>
                </a:lnTo>
                <a:lnTo>
                  <a:pt x="298538" y="98983"/>
                </a:lnTo>
                <a:lnTo>
                  <a:pt x="297522" y="97891"/>
                </a:lnTo>
                <a:lnTo>
                  <a:pt x="296316" y="97053"/>
                </a:lnTo>
                <a:lnTo>
                  <a:pt x="284353" y="90500"/>
                </a:lnTo>
                <a:lnTo>
                  <a:pt x="284353" y="173024"/>
                </a:lnTo>
                <a:lnTo>
                  <a:pt x="276555" y="169773"/>
                </a:lnTo>
                <a:lnTo>
                  <a:pt x="276555" y="186524"/>
                </a:lnTo>
                <a:lnTo>
                  <a:pt x="263817" y="192024"/>
                </a:lnTo>
                <a:lnTo>
                  <a:pt x="246519" y="197472"/>
                </a:lnTo>
                <a:lnTo>
                  <a:pt x="224853" y="201637"/>
                </a:lnTo>
                <a:lnTo>
                  <a:pt x="199021" y="203301"/>
                </a:lnTo>
                <a:lnTo>
                  <a:pt x="173151" y="201637"/>
                </a:lnTo>
                <a:lnTo>
                  <a:pt x="151460" y="197459"/>
                </a:lnTo>
                <a:lnTo>
                  <a:pt x="134150" y="191998"/>
                </a:lnTo>
                <a:lnTo>
                  <a:pt x="121424" y="186499"/>
                </a:lnTo>
                <a:lnTo>
                  <a:pt x="158800" y="173507"/>
                </a:lnTo>
                <a:lnTo>
                  <a:pt x="163385" y="173024"/>
                </a:lnTo>
                <a:lnTo>
                  <a:pt x="198996" y="169214"/>
                </a:lnTo>
                <a:lnTo>
                  <a:pt x="239191" y="173570"/>
                </a:lnTo>
                <a:lnTo>
                  <a:pt x="276555" y="186524"/>
                </a:lnTo>
                <a:lnTo>
                  <a:pt x="276555" y="169773"/>
                </a:lnTo>
                <a:lnTo>
                  <a:pt x="218414" y="155079"/>
                </a:lnTo>
                <a:lnTo>
                  <a:pt x="195580" y="154279"/>
                </a:lnTo>
                <a:lnTo>
                  <a:pt x="174485" y="155600"/>
                </a:lnTo>
                <a:lnTo>
                  <a:pt x="153555" y="159042"/>
                </a:lnTo>
                <a:lnTo>
                  <a:pt x="133159" y="164782"/>
                </a:lnTo>
                <a:lnTo>
                  <a:pt x="113677" y="173024"/>
                </a:lnTo>
                <a:lnTo>
                  <a:pt x="113677" y="107772"/>
                </a:lnTo>
                <a:lnTo>
                  <a:pt x="172110" y="88480"/>
                </a:lnTo>
                <a:lnTo>
                  <a:pt x="211226" y="86842"/>
                </a:lnTo>
                <a:lnTo>
                  <a:pt x="249694" y="93116"/>
                </a:lnTo>
                <a:lnTo>
                  <a:pt x="284327" y="107772"/>
                </a:lnTo>
                <a:lnTo>
                  <a:pt x="284353" y="173024"/>
                </a:lnTo>
                <a:lnTo>
                  <a:pt x="284353" y="90500"/>
                </a:lnTo>
                <a:lnTo>
                  <a:pt x="224002" y="72605"/>
                </a:lnTo>
                <a:lnTo>
                  <a:pt x="199009" y="71285"/>
                </a:lnTo>
                <a:lnTo>
                  <a:pt x="173875" y="72605"/>
                </a:lnTo>
                <a:lnTo>
                  <a:pt x="124002" y="84861"/>
                </a:lnTo>
                <a:lnTo>
                  <a:pt x="98882" y="100330"/>
                </a:lnTo>
                <a:lnTo>
                  <a:pt x="83019" y="95250"/>
                </a:lnTo>
                <a:lnTo>
                  <a:pt x="46062" y="83413"/>
                </a:lnTo>
                <a:lnTo>
                  <a:pt x="199009" y="16433"/>
                </a:lnTo>
                <a:lnTo>
                  <a:pt x="351967" y="83413"/>
                </a:lnTo>
                <a:lnTo>
                  <a:pt x="351967" y="66484"/>
                </a:lnTo>
                <a:lnTo>
                  <a:pt x="237667" y="16433"/>
                </a:lnTo>
                <a:lnTo>
                  <a:pt x="200139" y="0"/>
                </a:lnTo>
                <a:lnTo>
                  <a:pt x="197878" y="0"/>
                </a:lnTo>
                <a:lnTo>
                  <a:pt x="32118" y="72593"/>
                </a:lnTo>
                <a:lnTo>
                  <a:pt x="32118" y="176542"/>
                </a:lnTo>
                <a:lnTo>
                  <a:pt x="32118" y="185597"/>
                </a:lnTo>
                <a:lnTo>
                  <a:pt x="28549" y="189280"/>
                </a:lnTo>
                <a:lnTo>
                  <a:pt x="19786" y="189280"/>
                </a:lnTo>
                <a:lnTo>
                  <a:pt x="16217" y="185597"/>
                </a:lnTo>
                <a:lnTo>
                  <a:pt x="16217" y="176542"/>
                </a:lnTo>
                <a:lnTo>
                  <a:pt x="19786" y="172859"/>
                </a:lnTo>
                <a:lnTo>
                  <a:pt x="28549" y="172859"/>
                </a:lnTo>
                <a:lnTo>
                  <a:pt x="32118" y="176542"/>
                </a:lnTo>
                <a:lnTo>
                  <a:pt x="32118" y="72593"/>
                </a:lnTo>
                <a:lnTo>
                  <a:pt x="18110" y="78727"/>
                </a:lnTo>
                <a:lnTo>
                  <a:pt x="16256" y="81711"/>
                </a:lnTo>
                <a:lnTo>
                  <a:pt x="16421" y="84861"/>
                </a:lnTo>
                <a:lnTo>
                  <a:pt x="16675" y="158597"/>
                </a:lnTo>
                <a:lnTo>
                  <a:pt x="711" y="181076"/>
                </a:lnTo>
                <a:lnTo>
                  <a:pt x="2552" y="190296"/>
                </a:lnTo>
                <a:lnTo>
                  <a:pt x="7594" y="197840"/>
                </a:lnTo>
                <a:lnTo>
                  <a:pt x="15049" y="202920"/>
                </a:lnTo>
                <a:lnTo>
                  <a:pt x="24168" y="204787"/>
                </a:lnTo>
                <a:lnTo>
                  <a:pt x="33286" y="202920"/>
                </a:lnTo>
                <a:lnTo>
                  <a:pt x="40754" y="197840"/>
                </a:lnTo>
                <a:lnTo>
                  <a:pt x="45783" y="190296"/>
                </a:lnTo>
                <a:lnTo>
                  <a:pt x="45986" y="189280"/>
                </a:lnTo>
                <a:lnTo>
                  <a:pt x="47625" y="181076"/>
                </a:lnTo>
                <a:lnTo>
                  <a:pt x="46482" y="173736"/>
                </a:lnTo>
                <a:lnTo>
                  <a:pt x="46037" y="172859"/>
                </a:lnTo>
                <a:lnTo>
                  <a:pt x="43281" y="167335"/>
                </a:lnTo>
                <a:lnTo>
                  <a:pt x="38392" y="162217"/>
                </a:lnTo>
                <a:lnTo>
                  <a:pt x="32181" y="158775"/>
                </a:lnTo>
                <a:lnTo>
                  <a:pt x="32181" y="95250"/>
                </a:lnTo>
                <a:lnTo>
                  <a:pt x="98171" y="116382"/>
                </a:lnTo>
                <a:lnTo>
                  <a:pt x="98234" y="188976"/>
                </a:lnTo>
                <a:lnTo>
                  <a:pt x="99326" y="191300"/>
                </a:lnTo>
                <a:lnTo>
                  <a:pt x="157962" y="214884"/>
                </a:lnTo>
                <a:lnTo>
                  <a:pt x="199021" y="218808"/>
                </a:lnTo>
                <a:lnTo>
                  <a:pt x="240080" y="214884"/>
                </a:lnTo>
                <a:lnTo>
                  <a:pt x="276618" y="203301"/>
                </a:lnTo>
                <a:lnTo>
                  <a:pt x="299859" y="173024"/>
                </a:lnTo>
                <a:lnTo>
                  <a:pt x="299859" y="116382"/>
                </a:lnTo>
                <a:lnTo>
                  <a:pt x="349961" y="100330"/>
                </a:lnTo>
                <a:lnTo>
                  <a:pt x="379298" y="90932"/>
                </a:lnTo>
                <a:lnTo>
                  <a:pt x="381444" y="88150"/>
                </a:lnTo>
                <a:lnTo>
                  <a:pt x="381774" y="81711"/>
                </a:lnTo>
                <a:close/>
              </a:path>
              <a:path w="398779" h="370839">
                <a:moveTo>
                  <a:pt x="398373" y="340448"/>
                </a:moveTo>
                <a:lnTo>
                  <a:pt x="397573" y="334949"/>
                </a:lnTo>
                <a:lnTo>
                  <a:pt x="391998" y="325589"/>
                </a:lnTo>
                <a:lnTo>
                  <a:pt x="387604" y="322300"/>
                </a:lnTo>
                <a:lnTo>
                  <a:pt x="382638" y="321005"/>
                </a:lnTo>
                <a:lnTo>
                  <a:pt x="382638" y="339420"/>
                </a:lnTo>
                <a:lnTo>
                  <a:pt x="380453" y="348056"/>
                </a:lnTo>
                <a:lnTo>
                  <a:pt x="379450" y="350875"/>
                </a:lnTo>
                <a:lnTo>
                  <a:pt x="377469" y="352056"/>
                </a:lnTo>
                <a:lnTo>
                  <a:pt x="374523" y="351624"/>
                </a:lnTo>
                <a:lnTo>
                  <a:pt x="323659" y="337845"/>
                </a:lnTo>
                <a:lnTo>
                  <a:pt x="257632" y="319963"/>
                </a:lnTo>
                <a:lnTo>
                  <a:pt x="253466" y="322262"/>
                </a:lnTo>
                <a:lnTo>
                  <a:pt x="252234" y="326250"/>
                </a:lnTo>
                <a:lnTo>
                  <a:pt x="246430" y="337858"/>
                </a:lnTo>
                <a:lnTo>
                  <a:pt x="237439" y="346938"/>
                </a:lnTo>
                <a:lnTo>
                  <a:pt x="226110" y="352844"/>
                </a:lnTo>
                <a:lnTo>
                  <a:pt x="213296" y="354965"/>
                </a:lnTo>
                <a:lnTo>
                  <a:pt x="185077" y="354965"/>
                </a:lnTo>
                <a:lnTo>
                  <a:pt x="146138" y="326250"/>
                </a:lnTo>
                <a:lnTo>
                  <a:pt x="145110" y="322922"/>
                </a:lnTo>
                <a:lnTo>
                  <a:pt x="142062" y="320776"/>
                </a:lnTo>
                <a:lnTo>
                  <a:pt x="138061" y="320776"/>
                </a:lnTo>
                <a:lnTo>
                  <a:pt x="137388" y="320865"/>
                </a:lnTo>
                <a:lnTo>
                  <a:pt x="23850" y="351624"/>
                </a:lnTo>
                <a:lnTo>
                  <a:pt x="20904" y="352056"/>
                </a:lnTo>
                <a:lnTo>
                  <a:pt x="18923" y="350875"/>
                </a:lnTo>
                <a:lnTo>
                  <a:pt x="17919" y="348056"/>
                </a:lnTo>
                <a:lnTo>
                  <a:pt x="15735" y="339420"/>
                </a:lnTo>
                <a:lnTo>
                  <a:pt x="17602" y="336575"/>
                </a:lnTo>
                <a:lnTo>
                  <a:pt x="101193" y="314071"/>
                </a:lnTo>
                <a:lnTo>
                  <a:pt x="145161" y="302234"/>
                </a:lnTo>
                <a:lnTo>
                  <a:pt x="152958" y="300291"/>
                </a:lnTo>
                <a:lnTo>
                  <a:pt x="160413" y="306565"/>
                </a:lnTo>
                <a:lnTo>
                  <a:pt x="160489" y="314464"/>
                </a:lnTo>
                <a:lnTo>
                  <a:pt x="162534" y="323723"/>
                </a:lnTo>
                <a:lnTo>
                  <a:pt x="167932" y="331495"/>
                </a:lnTo>
                <a:lnTo>
                  <a:pt x="175856" y="336829"/>
                </a:lnTo>
                <a:lnTo>
                  <a:pt x="185470" y="338810"/>
                </a:lnTo>
                <a:lnTo>
                  <a:pt x="219430" y="338810"/>
                </a:lnTo>
                <a:lnTo>
                  <a:pt x="237871" y="306476"/>
                </a:lnTo>
                <a:lnTo>
                  <a:pt x="245605" y="300342"/>
                </a:lnTo>
                <a:lnTo>
                  <a:pt x="253212" y="302234"/>
                </a:lnTo>
                <a:lnTo>
                  <a:pt x="380771" y="336575"/>
                </a:lnTo>
                <a:lnTo>
                  <a:pt x="382638" y="339420"/>
                </a:lnTo>
                <a:lnTo>
                  <a:pt x="382638" y="321005"/>
                </a:lnTo>
                <a:lnTo>
                  <a:pt x="381762" y="320776"/>
                </a:lnTo>
                <a:lnTo>
                  <a:pt x="371843" y="318109"/>
                </a:lnTo>
                <a:lnTo>
                  <a:pt x="372249" y="314045"/>
                </a:lnTo>
                <a:lnTo>
                  <a:pt x="372668" y="309727"/>
                </a:lnTo>
                <a:lnTo>
                  <a:pt x="390550" y="287883"/>
                </a:lnTo>
                <a:lnTo>
                  <a:pt x="392226" y="284848"/>
                </a:lnTo>
                <a:lnTo>
                  <a:pt x="391629" y="278358"/>
                </a:lnTo>
                <a:lnTo>
                  <a:pt x="389242" y="275678"/>
                </a:lnTo>
                <a:lnTo>
                  <a:pt x="342011" y="263321"/>
                </a:lnTo>
                <a:lnTo>
                  <a:pt x="337781" y="265798"/>
                </a:lnTo>
                <a:lnTo>
                  <a:pt x="335610" y="274091"/>
                </a:lnTo>
                <a:lnTo>
                  <a:pt x="338086" y="278320"/>
                </a:lnTo>
                <a:lnTo>
                  <a:pt x="368173" y="286194"/>
                </a:lnTo>
                <a:lnTo>
                  <a:pt x="364540" y="291376"/>
                </a:lnTo>
                <a:lnTo>
                  <a:pt x="361251" y="297662"/>
                </a:lnTo>
                <a:lnTo>
                  <a:pt x="358546" y="305206"/>
                </a:lnTo>
                <a:lnTo>
                  <a:pt x="356717" y="314045"/>
                </a:lnTo>
                <a:lnTo>
                  <a:pt x="305968" y="300342"/>
                </a:lnTo>
                <a:lnTo>
                  <a:pt x="257835" y="287350"/>
                </a:lnTo>
                <a:lnTo>
                  <a:pt x="245021" y="287032"/>
                </a:lnTo>
                <a:lnTo>
                  <a:pt x="233629" y="292277"/>
                </a:lnTo>
                <a:lnTo>
                  <a:pt x="225488" y="301764"/>
                </a:lnTo>
                <a:lnTo>
                  <a:pt x="222415" y="314045"/>
                </a:lnTo>
                <a:lnTo>
                  <a:pt x="222364" y="316572"/>
                </a:lnTo>
                <a:lnTo>
                  <a:pt x="221386" y="318808"/>
                </a:lnTo>
                <a:lnTo>
                  <a:pt x="217779" y="322300"/>
                </a:lnTo>
                <a:lnTo>
                  <a:pt x="215341" y="323303"/>
                </a:lnTo>
                <a:lnTo>
                  <a:pt x="206933" y="323303"/>
                </a:lnTo>
                <a:lnTo>
                  <a:pt x="206933" y="290791"/>
                </a:lnTo>
                <a:lnTo>
                  <a:pt x="208699" y="279628"/>
                </a:lnTo>
                <a:lnTo>
                  <a:pt x="213677" y="269773"/>
                </a:lnTo>
                <a:lnTo>
                  <a:pt x="219735" y="263588"/>
                </a:lnTo>
                <a:lnTo>
                  <a:pt x="221399" y="261886"/>
                </a:lnTo>
                <a:lnTo>
                  <a:pt x="231381" y="256616"/>
                </a:lnTo>
                <a:lnTo>
                  <a:pt x="238125" y="254304"/>
                </a:lnTo>
                <a:lnTo>
                  <a:pt x="245351" y="254050"/>
                </a:lnTo>
                <a:lnTo>
                  <a:pt x="280327" y="263207"/>
                </a:lnTo>
                <a:lnTo>
                  <a:pt x="284556" y="260731"/>
                </a:lnTo>
                <a:lnTo>
                  <a:pt x="286308" y="254050"/>
                </a:lnTo>
                <a:lnTo>
                  <a:pt x="286727" y="252450"/>
                </a:lnTo>
                <a:lnTo>
                  <a:pt x="284251" y="248208"/>
                </a:lnTo>
                <a:lnTo>
                  <a:pt x="256197" y="240868"/>
                </a:lnTo>
                <a:lnTo>
                  <a:pt x="248729" y="239471"/>
                </a:lnTo>
                <a:lnTo>
                  <a:pt x="241198" y="239191"/>
                </a:lnTo>
                <a:lnTo>
                  <a:pt x="233718" y="240017"/>
                </a:lnTo>
                <a:lnTo>
                  <a:pt x="199186" y="263588"/>
                </a:lnTo>
                <a:lnTo>
                  <a:pt x="193979" y="256578"/>
                </a:lnTo>
                <a:lnTo>
                  <a:pt x="191427" y="254152"/>
                </a:lnTo>
                <a:lnTo>
                  <a:pt x="191427" y="290791"/>
                </a:lnTo>
                <a:lnTo>
                  <a:pt x="191427" y="323303"/>
                </a:lnTo>
                <a:lnTo>
                  <a:pt x="180454" y="323303"/>
                </a:lnTo>
                <a:lnTo>
                  <a:pt x="175996" y="319087"/>
                </a:lnTo>
                <a:lnTo>
                  <a:pt x="175958" y="314045"/>
                </a:lnTo>
                <a:lnTo>
                  <a:pt x="172872" y="301764"/>
                </a:lnTo>
                <a:lnTo>
                  <a:pt x="171589" y="300291"/>
                </a:lnTo>
                <a:lnTo>
                  <a:pt x="164706" y="292315"/>
                </a:lnTo>
                <a:lnTo>
                  <a:pt x="153314" y="287096"/>
                </a:lnTo>
                <a:lnTo>
                  <a:pt x="140538" y="287350"/>
                </a:lnTo>
                <a:lnTo>
                  <a:pt x="41529" y="314071"/>
                </a:lnTo>
                <a:lnTo>
                  <a:pt x="39687" y="305168"/>
                </a:lnTo>
                <a:lnTo>
                  <a:pt x="36969" y="297624"/>
                </a:lnTo>
                <a:lnTo>
                  <a:pt x="33642" y="291325"/>
                </a:lnTo>
                <a:lnTo>
                  <a:pt x="30073" y="286258"/>
                </a:lnTo>
                <a:lnTo>
                  <a:pt x="153022" y="254050"/>
                </a:lnTo>
                <a:lnTo>
                  <a:pt x="189674" y="279641"/>
                </a:lnTo>
                <a:lnTo>
                  <a:pt x="191427" y="290791"/>
                </a:lnTo>
                <a:lnTo>
                  <a:pt x="191427" y="254152"/>
                </a:lnTo>
                <a:lnTo>
                  <a:pt x="157175" y="239191"/>
                </a:lnTo>
                <a:lnTo>
                  <a:pt x="149656" y="239471"/>
                </a:lnTo>
                <a:lnTo>
                  <a:pt x="142189" y="240868"/>
                </a:lnTo>
                <a:lnTo>
                  <a:pt x="9004" y="275742"/>
                </a:lnTo>
                <a:lnTo>
                  <a:pt x="6616" y="278422"/>
                </a:lnTo>
                <a:lnTo>
                  <a:pt x="6032" y="284911"/>
                </a:lnTo>
                <a:lnTo>
                  <a:pt x="7696" y="287947"/>
                </a:lnTo>
                <a:lnTo>
                  <a:pt x="10629" y="289344"/>
                </a:lnTo>
                <a:lnTo>
                  <a:pt x="11061" y="289572"/>
                </a:lnTo>
                <a:lnTo>
                  <a:pt x="14909" y="291807"/>
                </a:lnTo>
                <a:lnTo>
                  <a:pt x="22987" y="302628"/>
                </a:lnTo>
                <a:lnTo>
                  <a:pt x="25577" y="309778"/>
                </a:lnTo>
                <a:lnTo>
                  <a:pt x="26403" y="318147"/>
                </a:lnTo>
                <a:lnTo>
                  <a:pt x="16052" y="320929"/>
                </a:lnTo>
                <a:lnTo>
                  <a:pt x="10845" y="322262"/>
                </a:lnTo>
                <a:lnTo>
                  <a:pt x="6362" y="325589"/>
                </a:lnTo>
                <a:lnTo>
                  <a:pt x="800" y="334949"/>
                </a:lnTo>
                <a:lnTo>
                  <a:pt x="0" y="340448"/>
                </a:lnTo>
                <a:lnTo>
                  <a:pt x="4229" y="357149"/>
                </a:lnTo>
                <a:lnTo>
                  <a:pt x="7556" y="361594"/>
                </a:lnTo>
                <a:lnTo>
                  <a:pt x="16929" y="367182"/>
                </a:lnTo>
                <a:lnTo>
                  <a:pt x="22415" y="367982"/>
                </a:lnTo>
                <a:lnTo>
                  <a:pt x="27825" y="366610"/>
                </a:lnTo>
                <a:lnTo>
                  <a:pt x="81572" y="352056"/>
                </a:lnTo>
                <a:lnTo>
                  <a:pt x="134035" y="337845"/>
                </a:lnTo>
                <a:lnTo>
                  <a:pt x="137350" y="343941"/>
                </a:lnTo>
                <a:lnTo>
                  <a:pt x="167322" y="367614"/>
                </a:lnTo>
                <a:lnTo>
                  <a:pt x="185077" y="370471"/>
                </a:lnTo>
                <a:lnTo>
                  <a:pt x="213283" y="370471"/>
                </a:lnTo>
                <a:lnTo>
                  <a:pt x="252006" y="354965"/>
                </a:lnTo>
                <a:lnTo>
                  <a:pt x="264337" y="337845"/>
                </a:lnTo>
                <a:lnTo>
                  <a:pt x="370624" y="366636"/>
                </a:lnTo>
                <a:lnTo>
                  <a:pt x="375958" y="367982"/>
                </a:lnTo>
                <a:lnTo>
                  <a:pt x="381444" y="367182"/>
                </a:lnTo>
                <a:lnTo>
                  <a:pt x="390817" y="361594"/>
                </a:lnTo>
                <a:lnTo>
                  <a:pt x="394144" y="357149"/>
                </a:lnTo>
                <a:lnTo>
                  <a:pt x="395439" y="352056"/>
                </a:lnTo>
                <a:lnTo>
                  <a:pt x="398373" y="340448"/>
                </a:lnTo>
                <a:close/>
              </a:path>
            </a:pathLst>
          </a:custGeom>
          <a:solidFill>
            <a:srgbClr val="9DEAA3"/>
          </a:solidFill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504349" y="3228200"/>
            <a:ext cx="654078" cy="243755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60" marR="3465" indent="-8660" algn="r">
              <a:lnSpc>
                <a:spcPct val="101800"/>
              </a:lnSpc>
              <a:spcBef>
                <a:spcPts val="65"/>
              </a:spcBef>
            </a:pPr>
            <a:r>
              <a:rPr lang="es-ES" sz="750" b="1" dirty="0">
                <a:solidFill>
                  <a:srgbClr val="4A8752"/>
                </a:solidFill>
                <a:latin typeface="Franklin Gothic Book" panose="020B0503020102020204" pitchFamily="34" charset="0"/>
                <a:cs typeface="Tahoma"/>
              </a:rPr>
              <a:t>Maestría en Salud Pública</a:t>
            </a:r>
            <a:endParaRPr sz="750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515884" y="1800777"/>
            <a:ext cx="697057" cy="243755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60" marR="3465" indent="45031">
              <a:lnSpc>
                <a:spcPct val="101800"/>
              </a:lnSpc>
              <a:spcBef>
                <a:spcPts val="65"/>
              </a:spcBef>
            </a:pPr>
            <a:r>
              <a:rPr lang="es-ES" sz="750" b="1" dirty="0">
                <a:solidFill>
                  <a:srgbClr val="1B2C69"/>
                </a:solidFill>
                <a:latin typeface="Franklin Gothic Book" panose="020B0503020102020204" pitchFamily="34" charset="0"/>
                <a:cs typeface="Tahoma"/>
              </a:rPr>
              <a:t>Doctorado en Salud Pública</a:t>
            </a:r>
            <a:endParaRPr sz="750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863105" y="3213801"/>
            <a:ext cx="604246" cy="11370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>
              <a:spcBef>
                <a:spcPts val="68"/>
              </a:spcBef>
            </a:pPr>
            <a:r>
              <a:rPr lang="es-ES" sz="682" dirty="0">
                <a:solidFill>
                  <a:srgbClr val="4A8752"/>
                </a:solidFill>
                <a:latin typeface="Franklin Gothic Book" panose="020B0503020102020204" pitchFamily="34" charset="0"/>
                <a:cs typeface="Tahoma"/>
              </a:rPr>
              <a:t>Envejecimiento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432867" y="3213801"/>
            <a:ext cx="366912" cy="11370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>
              <a:spcBef>
                <a:spcPts val="68"/>
              </a:spcBef>
            </a:pPr>
            <a:r>
              <a:rPr lang="es-ES" sz="682" dirty="0">
                <a:solidFill>
                  <a:srgbClr val="4A8752"/>
                </a:solidFill>
                <a:latin typeface="Franklin Gothic Book" panose="020B0503020102020204" pitchFamily="34" charset="0"/>
                <a:cs typeface="Tahoma"/>
              </a:rPr>
              <a:t>Nutrición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903707" y="1727201"/>
            <a:ext cx="993032" cy="11370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>
              <a:spcBef>
                <a:spcPts val="68"/>
              </a:spcBef>
            </a:pPr>
            <a:r>
              <a:rPr lang="es-ES" sz="682" dirty="0">
                <a:solidFill>
                  <a:srgbClr val="4A8752"/>
                </a:solidFill>
                <a:latin typeface="Franklin Gothic Book" panose="020B0503020102020204" pitchFamily="34" charset="0"/>
                <a:cs typeface="Tahoma"/>
              </a:rPr>
              <a:t>Administración en Salud 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432032" y="1995973"/>
            <a:ext cx="601932" cy="11370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>
              <a:spcBef>
                <a:spcPts val="68"/>
              </a:spcBef>
            </a:pPr>
            <a:r>
              <a:rPr sz="682" dirty="0" err="1">
                <a:solidFill>
                  <a:srgbClr val="4A8752"/>
                </a:solidFill>
                <a:latin typeface="Franklin Gothic Book" panose="020B0503020102020204" pitchFamily="34" charset="0"/>
                <a:cs typeface="Tahoma"/>
              </a:rPr>
              <a:t>Epidemiolog</a:t>
            </a:r>
            <a:r>
              <a:rPr lang="es-ES" sz="682" dirty="0" err="1">
                <a:solidFill>
                  <a:srgbClr val="4A8752"/>
                </a:solidFill>
                <a:latin typeface="Franklin Gothic Book" panose="020B0503020102020204" pitchFamily="34" charset="0"/>
                <a:cs typeface="Tahoma"/>
              </a:rPr>
              <a:t>ía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930317" y="1418599"/>
            <a:ext cx="1049294" cy="11370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>
              <a:spcBef>
                <a:spcPts val="68"/>
              </a:spcBef>
            </a:pPr>
            <a:r>
              <a:rPr lang="es-ES" sz="682" dirty="0">
                <a:solidFill>
                  <a:srgbClr val="4A8752"/>
                </a:solidFill>
                <a:latin typeface="Franklin Gothic Book" panose="020B0503020102020204" pitchFamily="34" charset="0"/>
                <a:cs typeface="Tahoma"/>
              </a:rPr>
              <a:t>Enfermedades Infecciosas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705308" y="2128280"/>
            <a:ext cx="949624" cy="218673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 algn="r">
              <a:spcBef>
                <a:spcPts val="68"/>
              </a:spcBef>
            </a:pPr>
            <a:r>
              <a:rPr sz="682" dirty="0" err="1">
                <a:solidFill>
                  <a:srgbClr val="4A8752"/>
                </a:solidFill>
                <a:latin typeface="Franklin Gothic Book" panose="020B0503020102020204" pitchFamily="34" charset="0"/>
                <a:cs typeface="Tahoma"/>
              </a:rPr>
              <a:t>Biosta</a:t>
            </a:r>
            <a:r>
              <a:rPr lang="es-ES" sz="682" dirty="0">
                <a:solidFill>
                  <a:srgbClr val="4A8752"/>
                </a:solidFill>
                <a:latin typeface="Franklin Gothic Book" panose="020B0503020102020204" pitchFamily="34" charset="0"/>
                <a:cs typeface="Tahoma"/>
              </a:rPr>
              <a:t>dística y Sistemas de Información 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772403" y="2299477"/>
            <a:ext cx="1036509" cy="295180"/>
          </a:xfrm>
          <a:prstGeom prst="rect">
            <a:avLst/>
          </a:prstGeom>
        </p:spPr>
        <p:txBody>
          <a:bodyPr vert="horz" wrap="square" lIns="0" tIns="84426" rIns="0" bIns="0" rtlCol="0">
            <a:spAutoFit/>
          </a:bodyPr>
          <a:lstStyle/>
          <a:p>
            <a:pPr marR="3465" algn="r">
              <a:spcBef>
                <a:spcPts val="320"/>
              </a:spcBef>
            </a:pPr>
            <a:r>
              <a:rPr lang="es-ES" sz="682" dirty="0">
                <a:solidFill>
                  <a:srgbClr val="4A8752"/>
                </a:solidFill>
                <a:latin typeface="Franklin Gothic Book" panose="020B0503020102020204" pitchFamily="34" charset="0"/>
                <a:cs typeface="Tahoma"/>
              </a:rPr>
              <a:t>Enfermedades Transmitidas por Vector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413108" y="3738287"/>
            <a:ext cx="3373149" cy="748145"/>
          </a:xfrm>
          <a:custGeom>
            <a:avLst/>
            <a:gdLst/>
            <a:ahLst/>
            <a:cxnLst/>
            <a:rect l="l" t="t" r="r" b="b"/>
            <a:pathLst>
              <a:path w="4947285" h="1097279">
                <a:moveTo>
                  <a:pt x="2353081" y="390296"/>
                </a:moveTo>
                <a:lnTo>
                  <a:pt x="2342832" y="339877"/>
                </a:lnTo>
                <a:lnTo>
                  <a:pt x="2314943" y="298602"/>
                </a:lnTo>
                <a:lnTo>
                  <a:pt x="2273655" y="270700"/>
                </a:lnTo>
                <a:lnTo>
                  <a:pt x="2223236" y="260464"/>
                </a:lnTo>
                <a:lnTo>
                  <a:pt x="129844" y="260464"/>
                </a:lnTo>
                <a:lnTo>
                  <a:pt x="79425" y="270700"/>
                </a:lnTo>
                <a:lnTo>
                  <a:pt x="38138" y="298602"/>
                </a:lnTo>
                <a:lnTo>
                  <a:pt x="10248" y="339877"/>
                </a:lnTo>
                <a:lnTo>
                  <a:pt x="0" y="390296"/>
                </a:lnTo>
                <a:lnTo>
                  <a:pt x="10248" y="440715"/>
                </a:lnTo>
                <a:lnTo>
                  <a:pt x="38138" y="481990"/>
                </a:lnTo>
                <a:lnTo>
                  <a:pt x="79425" y="509892"/>
                </a:lnTo>
                <a:lnTo>
                  <a:pt x="129844" y="520141"/>
                </a:lnTo>
                <a:lnTo>
                  <a:pt x="2223236" y="520141"/>
                </a:lnTo>
                <a:lnTo>
                  <a:pt x="2273655" y="509892"/>
                </a:lnTo>
                <a:lnTo>
                  <a:pt x="2314943" y="481990"/>
                </a:lnTo>
                <a:lnTo>
                  <a:pt x="2342832" y="440715"/>
                </a:lnTo>
                <a:lnTo>
                  <a:pt x="2353081" y="390296"/>
                </a:lnTo>
                <a:close/>
              </a:path>
              <a:path w="4947285" h="1097279">
                <a:moveTo>
                  <a:pt x="2359520" y="812558"/>
                </a:moveTo>
                <a:lnTo>
                  <a:pt x="2354973" y="767816"/>
                </a:lnTo>
                <a:lnTo>
                  <a:pt x="2341956" y="726084"/>
                </a:lnTo>
                <a:lnTo>
                  <a:pt x="2321356" y="688276"/>
                </a:lnTo>
                <a:lnTo>
                  <a:pt x="2294115" y="655281"/>
                </a:lnTo>
                <a:lnTo>
                  <a:pt x="2261120" y="628040"/>
                </a:lnTo>
                <a:lnTo>
                  <a:pt x="2223312" y="607441"/>
                </a:lnTo>
                <a:lnTo>
                  <a:pt x="2181580" y="594423"/>
                </a:lnTo>
                <a:lnTo>
                  <a:pt x="2136838" y="589876"/>
                </a:lnTo>
                <a:lnTo>
                  <a:pt x="222681" y="589876"/>
                </a:lnTo>
                <a:lnTo>
                  <a:pt x="177952" y="594423"/>
                </a:lnTo>
                <a:lnTo>
                  <a:pt x="136220" y="607441"/>
                </a:lnTo>
                <a:lnTo>
                  <a:pt x="98399" y="628040"/>
                </a:lnTo>
                <a:lnTo>
                  <a:pt x="65417" y="655281"/>
                </a:lnTo>
                <a:lnTo>
                  <a:pt x="38163" y="688276"/>
                </a:lnTo>
                <a:lnTo>
                  <a:pt x="17576" y="726084"/>
                </a:lnTo>
                <a:lnTo>
                  <a:pt x="4546" y="767816"/>
                </a:lnTo>
                <a:lnTo>
                  <a:pt x="0" y="812558"/>
                </a:lnTo>
                <a:lnTo>
                  <a:pt x="4546" y="857288"/>
                </a:lnTo>
                <a:lnTo>
                  <a:pt x="17576" y="899020"/>
                </a:lnTo>
                <a:lnTo>
                  <a:pt x="38163" y="936840"/>
                </a:lnTo>
                <a:lnTo>
                  <a:pt x="65417" y="969822"/>
                </a:lnTo>
                <a:lnTo>
                  <a:pt x="98399" y="997077"/>
                </a:lnTo>
                <a:lnTo>
                  <a:pt x="136220" y="1017663"/>
                </a:lnTo>
                <a:lnTo>
                  <a:pt x="177952" y="1030693"/>
                </a:lnTo>
                <a:lnTo>
                  <a:pt x="222681" y="1035240"/>
                </a:lnTo>
                <a:lnTo>
                  <a:pt x="2136838" y="1035240"/>
                </a:lnTo>
                <a:lnTo>
                  <a:pt x="2181580" y="1030693"/>
                </a:lnTo>
                <a:lnTo>
                  <a:pt x="2223312" y="1017663"/>
                </a:lnTo>
                <a:lnTo>
                  <a:pt x="2261120" y="997077"/>
                </a:lnTo>
                <a:lnTo>
                  <a:pt x="2294115" y="969822"/>
                </a:lnTo>
                <a:lnTo>
                  <a:pt x="2321356" y="936840"/>
                </a:lnTo>
                <a:lnTo>
                  <a:pt x="2341956" y="899020"/>
                </a:lnTo>
                <a:lnTo>
                  <a:pt x="2354973" y="857288"/>
                </a:lnTo>
                <a:lnTo>
                  <a:pt x="2359520" y="812558"/>
                </a:lnTo>
                <a:close/>
              </a:path>
              <a:path w="4947285" h="1097279">
                <a:moveTo>
                  <a:pt x="4938509" y="874268"/>
                </a:moveTo>
                <a:lnTo>
                  <a:pt x="4933962" y="829538"/>
                </a:lnTo>
                <a:lnTo>
                  <a:pt x="4920932" y="787806"/>
                </a:lnTo>
                <a:lnTo>
                  <a:pt x="4900346" y="749985"/>
                </a:lnTo>
                <a:lnTo>
                  <a:pt x="4873091" y="716991"/>
                </a:lnTo>
                <a:lnTo>
                  <a:pt x="4840109" y="689749"/>
                </a:lnTo>
                <a:lnTo>
                  <a:pt x="4802289" y="669150"/>
                </a:lnTo>
                <a:lnTo>
                  <a:pt x="4760557" y="656132"/>
                </a:lnTo>
                <a:lnTo>
                  <a:pt x="4715827" y="651586"/>
                </a:lnTo>
                <a:lnTo>
                  <a:pt x="2801670" y="651586"/>
                </a:lnTo>
                <a:lnTo>
                  <a:pt x="2756928" y="656132"/>
                </a:lnTo>
                <a:lnTo>
                  <a:pt x="2715196" y="669150"/>
                </a:lnTo>
                <a:lnTo>
                  <a:pt x="2677388" y="689749"/>
                </a:lnTo>
                <a:lnTo>
                  <a:pt x="2644394" y="716991"/>
                </a:lnTo>
                <a:lnTo>
                  <a:pt x="2617152" y="749985"/>
                </a:lnTo>
                <a:lnTo>
                  <a:pt x="2596553" y="787806"/>
                </a:lnTo>
                <a:lnTo>
                  <a:pt x="2583535" y="829538"/>
                </a:lnTo>
                <a:lnTo>
                  <a:pt x="2578989" y="874268"/>
                </a:lnTo>
                <a:lnTo>
                  <a:pt x="2583535" y="918997"/>
                </a:lnTo>
                <a:lnTo>
                  <a:pt x="2596553" y="960729"/>
                </a:lnTo>
                <a:lnTo>
                  <a:pt x="2617152" y="998550"/>
                </a:lnTo>
                <a:lnTo>
                  <a:pt x="2644394" y="1031532"/>
                </a:lnTo>
                <a:lnTo>
                  <a:pt x="2677388" y="1058786"/>
                </a:lnTo>
                <a:lnTo>
                  <a:pt x="2715196" y="1079373"/>
                </a:lnTo>
                <a:lnTo>
                  <a:pt x="2756928" y="1092403"/>
                </a:lnTo>
                <a:lnTo>
                  <a:pt x="2801670" y="1096949"/>
                </a:lnTo>
                <a:lnTo>
                  <a:pt x="4715827" y="1096949"/>
                </a:lnTo>
                <a:lnTo>
                  <a:pt x="4760557" y="1092403"/>
                </a:lnTo>
                <a:lnTo>
                  <a:pt x="4802289" y="1079373"/>
                </a:lnTo>
                <a:lnTo>
                  <a:pt x="4840109" y="1058786"/>
                </a:lnTo>
                <a:lnTo>
                  <a:pt x="4873091" y="1031532"/>
                </a:lnTo>
                <a:lnTo>
                  <a:pt x="4900346" y="998550"/>
                </a:lnTo>
                <a:lnTo>
                  <a:pt x="4920932" y="960729"/>
                </a:lnTo>
                <a:lnTo>
                  <a:pt x="4933962" y="918997"/>
                </a:lnTo>
                <a:lnTo>
                  <a:pt x="4938509" y="874268"/>
                </a:lnTo>
                <a:close/>
              </a:path>
              <a:path w="4947285" h="1097279">
                <a:moveTo>
                  <a:pt x="4946993" y="460032"/>
                </a:moveTo>
                <a:lnTo>
                  <a:pt x="4936744" y="409613"/>
                </a:lnTo>
                <a:lnTo>
                  <a:pt x="4908855" y="368338"/>
                </a:lnTo>
                <a:lnTo>
                  <a:pt x="4867567" y="340436"/>
                </a:lnTo>
                <a:lnTo>
                  <a:pt x="4817148" y="330200"/>
                </a:lnTo>
                <a:lnTo>
                  <a:pt x="2723756" y="330200"/>
                </a:lnTo>
                <a:lnTo>
                  <a:pt x="2673337" y="340436"/>
                </a:lnTo>
                <a:lnTo>
                  <a:pt x="2632049" y="368338"/>
                </a:lnTo>
                <a:lnTo>
                  <a:pt x="2604160" y="409613"/>
                </a:lnTo>
                <a:lnTo>
                  <a:pt x="2593911" y="460032"/>
                </a:lnTo>
                <a:lnTo>
                  <a:pt x="2604160" y="510438"/>
                </a:lnTo>
                <a:lnTo>
                  <a:pt x="2632049" y="551726"/>
                </a:lnTo>
                <a:lnTo>
                  <a:pt x="2673337" y="579628"/>
                </a:lnTo>
                <a:lnTo>
                  <a:pt x="2723756" y="589876"/>
                </a:lnTo>
                <a:lnTo>
                  <a:pt x="4817148" y="589876"/>
                </a:lnTo>
                <a:lnTo>
                  <a:pt x="4867567" y="579628"/>
                </a:lnTo>
                <a:lnTo>
                  <a:pt x="4908855" y="551726"/>
                </a:lnTo>
                <a:lnTo>
                  <a:pt x="4936744" y="510438"/>
                </a:lnTo>
                <a:lnTo>
                  <a:pt x="4946993" y="460032"/>
                </a:lnTo>
                <a:close/>
              </a:path>
              <a:path w="4947285" h="1097279">
                <a:moveTo>
                  <a:pt x="4946993" y="129832"/>
                </a:moveTo>
                <a:lnTo>
                  <a:pt x="4936744" y="79413"/>
                </a:lnTo>
                <a:lnTo>
                  <a:pt x="4908855" y="38138"/>
                </a:lnTo>
                <a:lnTo>
                  <a:pt x="4867567" y="10236"/>
                </a:lnTo>
                <a:lnTo>
                  <a:pt x="4817148" y="0"/>
                </a:lnTo>
                <a:lnTo>
                  <a:pt x="2723756" y="0"/>
                </a:lnTo>
                <a:lnTo>
                  <a:pt x="2673337" y="10236"/>
                </a:lnTo>
                <a:lnTo>
                  <a:pt x="2632049" y="38138"/>
                </a:lnTo>
                <a:lnTo>
                  <a:pt x="2604160" y="79413"/>
                </a:lnTo>
                <a:lnTo>
                  <a:pt x="2593911" y="129832"/>
                </a:lnTo>
                <a:lnTo>
                  <a:pt x="2604160" y="180238"/>
                </a:lnTo>
                <a:lnTo>
                  <a:pt x="2632049" y="221526"/>
                </a:lnTo>
                <a:lnTo>
                  <a:pt x="2673337" y="249428"/>
                </a:lnTo>
                <a:lnTo>
                  <a:pt x="2723756" y="259676"/>
                </a:lnTo>
                <a:lnTo>
                  <a:pt x="4817148" y="259676"/>
                </a:lnTo>
                <a:lnTo>
                  <a:pt x="4867567" y="249428"/>
                </a:lnTo>
                <a:lnTo>
                  <a:pt x="4908855" y="221526"/>
                </a:lnTo>
                <a:lnTo>
                  <a:pt x="4936744" y="180238"/>
                </a:lnTo>
                <a:lnTo>
                  <a:pt x="4946993" y="129832"/>
                </a:lnTo>
                <a:close/>
              </a:path>
            </a:pathLst>
          </a:custGeom>
          <a:solidFill>
            <a:srgbClr val="E8E8EA"/>
          </a:solidFill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296476" y="3792684"/>
            <a:ext cx="1796855" cy="64423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16887">
              <a:spcBef>
                <a:spcPts val="68"/>
              </a:spcBef>
            </a:pPr>
            <a:r>
              <a:rPr lang="es-ES" sz="682" dirty="0">
                <a:latin typeface="Franklin Gothic Book" panose="020B0503020102020204" pitchFamily="34" charset="0"/>
                <a:cs typeface="Tahoma"/>
              </a:rPr>
              <a:t>Introducción a la Epidemiología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  <a:p>
            <a:pPr marL="11690" indent="-3465">
              <a:spcBef>
                <a:spcPts val="672"/>
              </a:spcBef>
            </a:pPr>
            <a:r>
              <a:rPr lang="es-ES" sz="682" dirty="0">
                <a:latin typeface="Franklin Gothic Book" panose="020B0503020102020204" pitchFamily="34" charset="0"/>
                <a:cs typeface="Tahoma"/>
              </a:rPr>
              <a:t>Bioestadística aplicada a la Salud Pública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  <a:p>
            <a:pPr>
              <a:spcBef>
                <a:spcPts val="14"/>
              </a:spcBef>
            </a:pPr>
            <a:endParaRPr sz="682" dirty="0">
              <a:latin typeface="Franklin Gothic Book" panose="020B0503020102020204" pitchFamily="34" charset="0"/>
              <a:cs typeface="Tahoma"/>
            </a:endParaRPr>
          </a:p>
          <a:p>
            <a:pPr marL="11690" marR="3465">
              <a:lnSpc>
                <a:spcPts val="886"/>
              </a:lnSpc>
              <a:spcBef>
                <a:spcPts val="3"/>
              </a:spcBef>
            </a:pPr>
            <a:r>
              <a:rPr lang="es-ES" sz="682" dirty="0">
                <a:latin typeface="Franklin Gothic Book" panose="020B0503020102020204" pitchFamily="34" charset="0"/>
                <a:cs typeface="Tahoma"/>
              </a:rPr>
              <a:t>Determinantes sociales, biológicos y ambientales de la salud pública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348123" y="3948546"/>
            <a:ext cx="1592015" cy="11370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 algn="r">
              <a:spcBef>
                <a:spcPts val="68"/>
              </a:spcBef>
            </a:pPr>
            <a:r>
              <a:rPr lang="es-ES" sz="682" dirty="0">
                <a:latin typeface="Franklin Gothic Book" panose="020B0503020102020204" pitchFamily="34" charset="0"/>
                <a:cs typeface="Tahoma"/>
              </a:rPr>
              <a:t>Introducción a los métodos cualitativos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569793" y="4162054"/>
            <a:ext cx="1332201" cy="265224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R="3465" algn="r">
              <a:lnSpc>
                <a:spcPts val="975"/>
              </a:lnSpc>
              <a:spcBef>
                <a:spcPts val="68"/>
              </a:spcBef>
            </a:pPr>
            <a:r>
              <a:rPr lang="es-ES" sz="682" dirty="0">
                <a:latin typeface="Franklin Gothic Book" panose="020B0503020102020204" pitchFamily="34" charset="0"/>
                <a:cs typeface="Tahoma"/>
              </a:rPr>
              <a:t>Panorama de los problemas de salud pública en México y el mundo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266875" y="2536899"/>
            <a:ext cx="565006" cy="564573"/>
          </a:xfrm>
          <a:custGeom>
            <a:avLst/>
            <a:gdLst/>
            <a:ahLst/>
            <a:cxnLst/>
            <a:rect l="l" t="t" r="r" b="b"/>
            <a:pathLst>
              <a:path w="828675" h="828039">
                <a:moveTo>
                  <a:pt x="414032" y="0"/>
                </a:moveTo>
                <a:lnTo>
                  <a:pt x="365747" y="2785"/>
                </a:lnTo>
                <a:lnTo>
                  <a:pt x="319098" y="10934"/>
                </a:lnTo>
                <a:lnTo>
                  <a:pt x="274396" y="24136"/>
                </a:lnTo>
                <a:lnTo>
                  <a:pt x="231951" y="42080"/>
                </a:lnTo>
                <a:lnTo>
                  <a:pt x="192074" y="64456"/>
                </a:lnTo>
                <a:lnTo>
                  <a:pt x="155076" y="90953"/>
                </a:lnTo>
                <a:lnTo>
                  <a:pt x="121267" y="121261"/>
                </a:lnTo>
                <a:lnTo>
                  <a:pt x="90958" y="155068"/>
                </a:lnTo>
                <a:lnTo>
                  <a:pt x="64460" y="192065"/>
                </a:lnTo>
                <a:lnTo>
                  <a:pt x="42082" y="231941"/>
                </a:lnTo>
                <a:lnTo>
                  <a:pt x="24137" y="274385"/>
                </a:lnTo>
                <a:lnTo>
                  <a:pt x="10934" y="319086"/>
                </a:lnTo>
                <a:lnTo>
                  <a:pt x="2785" y="365735"/>
                </a:lnTo>
                <a:lnTo>
                  <a:pt x="0" y="414020"/>
                </a:lnTo>
                <a:lnTo>
                  <a:pt x="2785" y="462304"/>
                </a:lnTo>
                <a:lnTo>
                  <a:pt x="10934" y="508953"/>
                </a:lnTo>
                <a:lnTo>
                  <a:pt x="24137" y="553654"/>
                </a:lnTo>
                <a:lnTo>
                  <a:pt x="42082" y="596098"/>
                </a:lnTo>
                <a:lnTo>
                  <a:pt x="64460" y="635974"/>
                </a:lnTo>
                <a:lnTo>
                  <a:pt x="90958" y="672971"/>
                </a:lnTo>
                <a:lnTo>
                  <a:pt x="121267" y="706778"/>
                </a:lnTo>
                <a:lnTo>
                  <a:pt x="155076" y="737086"/>
                </a:lnTo>
                <a:lnTo>
                  <a:pt x="192074" y="763583"/>
                </a:lnTo>
                <a:lnTo>
                  <a:pt x="231951" y="785959"/>
                </a:lnTo>
                <a:lnTo>
                  <a:pt x="274396" y="803903"/>
                </a:lnTo>
                <a:lnTo>
                  <a:pt x="319098" y="817105"/>
                </a:lnTo>
                <a:lnTo>
                  <a:pt x="365747" y="825254"/>
                </a:lnTo>
                <a:lnTo>
                  <a:pt x="414032" y="828040"/>
                </a:lnTo>
                <a:lnTo>
                  <a:pt x="462315" y="825254"/>
                </a:lnTo>
                <a:lnTo>
                  <a:pt x="508961" y="817105"/>
                </a:lnTo>
                <a:lnTo>
                  <a:pt x="553662" y="803903"/>
                </a:lnTo>
                <a:lnTo>
                  <a:pt x="596105" y="785959"/>
                </a:lnTo>
                <a:lnTo>
                  <a:pt x="635981" y="763583"/>
                </a:lnTo>
                <a:lnTo>
                  <a:pt x="672978" y="737086"/>
                </a:lnTo>
                <a:lnTo>
                  <a:pt x="706786" y="706778"/>
                </a:lnTo>
                <a:lnTo>
                  <a:pt x="737095" y="672971"/>
                </a:lnTo>
                <a:lnTo>
                  <a:pt x="763593" y="635974"/>
                </a:lnTo>
                <a:lnTo>
                  <a:pt x="785970" y="596098"/>
                </a:lnTo>
                <a:lnTo>
                  <a:pt x="803915" y="553654"/>
                </a:lnTo>
                <a:lnTo>
                  <a:pt x="817117" y="508953"/>
                </a:lnTo>
                <a:lnTo>
                  <a:pt x="825267" y="462304"/>
                </a:lnTo>
                <a:lnTo>
                  <a:pt x="828052" y="414020"/>
                </a:lnTo>
                <a:lnTo>
                  <a:pt x="825267" y="365735"/>
                </a:lnTo>
                <a:lnTo>
                  <a:pt x="817117" y="319086"/>
                </a:lnTo>
                <a:lnTo>
                  <a:pt x="803915" y="274385"/>
                </a:lnTo>
                <a:lnTo>
                  <a:pt x="785970" y="231941"/>
                </a:lnTo>
                <a:lnTo>
                  <a:pt x="763593" y="192065"/>
                </a:lnTo>
                <a:lnTo>
                  <a:pt x="737095" y="155068"/>
                </a:lnTo>
                <a:lnTo>
                  <a:pt x="706786" y="121261"/>
                </a:lnTo>
                <a:lnTo>
                  <a:pt x="672978" y="90953"/>
                </a:lnTo>
                <a:lnTo>
                  <a:pt x="635981" y="64456"/>
                </a:lnTo>
                <a:lnTo>
                  <a:pt x="596105" y="42080"/>
                </a:lnTo>
                <a:lnTo>
                  <a:pt x="553662" y="24136"/>
                </a:lnTo>
                <a:lnTo>
                  <a:pt x="508961" y="10934"/>
                </a:lnTo>
                <a:lnTo>
                  <a:pt x="462315" y="2785"/>
                </a:lnTo>
                <a:lnTo>
                  <a:pt x="414032" y="0"/>
                </a:lnTo>
                <a:close/>
              </a:path>
            </a:pathLst>
          </a:custGeom>
          <a:solidFill>
            <a:srgbClr val="FFBC62">
              <a:alpha val="30999"/>
            </a:srgbClr>
          </a:solidFill>
        </p:spPr>
        <p:txBody>
          <a:bodyPr wrap="square" lIns="0" tIns="0" rIns="0" bIns="0" rtlCol="0"/>
          <a:lstStyle/>
          <a:p>
            <a:endParaRPr sz="682">
              <a:latin typeface="Franklin Gothic Book" panose="020B0503020102020204" pitchFamily="34" charset="0"/>
            </a:endParaRPr>
          </a:p>
        </p:txBody>
      </p:sp>
      <p:pic>
        <p:nvPicPr>
          <p:cNvPr id="112" name="object 1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73921" y="2551617"/>
            <a:ext cx="615139" cy="617216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06057" y="2584169"/>
            <a:ext cx="470033" cy="470033"/>
          </a:xfrm>
          <a:prstGeom prst="rect">
            <a:avLst/>
          </a:prstGeom>
        </p:spPr>
      </p:pic>
      <p:sp>
        <p:nvSpPr>
          <p:cNvPr id="114" name="CuadroTexto 113">
            <a:extLst>
              <a:ext uri="{FF2B5EF4-FFF2-40B4-BE49-F238E27FC236}">
                <a16:creationId xmlns:a16="http://schemas.microsoft.com/office/drawing/2014/main" id="{AAEF11FB-73BD-4BDD-8E37-CB5885E0CA4F}"/>
              </a:ext>
            </a:extLst>
          </p:cNvPr>
          <p:cNvSpPr txBox="1"/>
          <p:nvPr/>
        </p:nvSpPr>
        <p:spPr>
          <a:xfrm>
            <a:off x="4953001" y="5276352"/>
            <a:ext cx="2284716" cy="23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55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Unidades didácticas introductorias</a:t>
            </a:r>
            <a:endParaRPr lang="es-MX" sz="955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D1735BE8-078A-4ED4-A43A-0452B7E620EE}"/>
              </a:ext>
            </a:extLst>
          </p:cNvPr>
          <p:cNvSpPr txBox="1"/>
          <p:nvPr/>
        </p:nvSpPr>
        <p:spPr>
          <a:xfrm>
            <a:off x="5029610" y="4808760"/>
            <a:ext cx="2124950" cy="26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91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Tronco conceptual- operativo</a:t>
            </a:r>
            <a:endParaRPr lang="es-MX" sz="1091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6" name="object 102">
            <a:extLst>
              <a:ext uri="{FF2B5EF4-FFF2-40B4-BE49-F238E27FC236}">
                <a16:creationId xmlns:a16="http://schemas.microsoft.com/office/drawing/2014/main" id="{118BEB7C-6D08-467C-8881-CFA09A2F4DF1}"/>
              </a:ext>
            </a:extLst>
          </p:cNvPr>
          <p:cNvSpPr txBox="1"/>
          <p:nvPr/>
        </p:nvSpPr>
        <p:spPr>
          <a:xfrm>
            <a:off x="3556878" y="2609493"/>
            <a:ext cx="1236518" cy="246833"/>
          </a:xfrm>
          <a:prstGeom prst="rect">
            <a:avLst/>
          </a:prstGeom>
        </p:spPr>
        <p:txBody>
          <a:bodyPr vert="horz" wrap="square" lIns="0" tIns="84426" rIns="0" bIns="0" rtlCol="0">
            <a:spAutoFit/>
          </a:bodyPr>
          <a:lstStyle/>
          <a:p>
            <a:pPr marL="531497" marR="16887" indent="-408093" algn="r">
              <a:lnSpc>
                <a:spcPct val="76900"/>
              </a:lnSpc>
              <a:spcBef>
                <a:spcPts val="467"/>
              </a:spcBef>
            </a:pPr>
            <a:r>
              <a:rPr lang="es-ES" sz="682" dirty="0">
                <a:solidFill>
                  <a:srgbClr val="4A8752"/>
                </a:solidFill>
                <a:latin typeface="Franklin Gothic Book" panose="020B0503020102020204" pitchFamily="34" charset="0"/>
                <a:cs typeface="Tahoma"/>
              </a:rPr>
              <a:t>Ciencias Sociales y del Comportamiento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117" name="object 42">
            <a:extLst>
              <a:ext uri="{FF2B5EF4-FFF2-40B4-BE49-F238E27FC236}">
                <a16:creationId xmlns:a16="http://schemas.microsoft.com/office/drawing/2014/main" id="{A2221C5C-57D4-42C4-968E-11C654B4F87A}"/>
              </a:ext>
            </a:extLst>
          </p:cNvPr>
          <p:cNvSpPr txBox="1"/>
          <p:nvPr/>
        </p:nvSpPr>
        <p:spPr>
          <a:xfrm>
            <a:off x="7438261" y="3006070"/>
            <a:ext cx="802507" cy="218673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34639">
              <a:spcBef>
                <a:spcPts val="68"/>
              </a:spcBef>
              <a:tabLst>
                <a:tab pos="1176436" algn="l"/>
              </a:tabLst>
            </a:pPr>
            <a:r>
              <a:rPr lang="es-ES" sz="682" dirty="0">
                <a:solidFill>
                  <a:srgbClr val="B58249"/>
                </a:solidFill>
                <a:latin typeface="Franklin Gothic Book" panose="020B0503020102020204" pitchFamily="34" charset="0"/>
                <a:cs typeface="Tahoma"/>
              </a:rPr>
              <a:t>Enfermedades Infecciosas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118" name="object 46">
            <a:extLst>
              <a:ext uri="{FF2B5EF4-FFF2-40B4-BE49-F238E27FC236}">
                <a16:creationId xmlns:a16="http://schemas.microsoft.com/office/drawing/2014/main" id="{CADCAF70-B53A-49D5-8B35-CDE6DE5D4D83}"/>
              </a:ext>
            </a:extLst>
          </p:cNvPr>
          <p:cNvSpPr txBox="1"/>
          <p:nvPr/>
        </p:nvSpPr>
        <p:spPr>
          <a:xfrm>
            <a:off x="7405052" y="2478147"/>
            <a:ext cx="1030432" cy="456979"/>
          </a:xfrm>
          <a:prstGeom prst="rect">
            <a:avLst/>
          </a:prstGeom>
        </p:spPr>
        <p:txBody>
          <a:bodyPr vert="horz" wrap="square" lIns="0" tIns="140710" rIns="0" bIns="0" rtlCol="0">
            <a:spAutoFit/>
          </a:bodyPr>
          <a:lstStyle/>
          <a:p>
            <a:pPr marL="123403" marR="234680">
              <a:spcBef>
                <a:spcPts val="17"/>
              </a:spcBef>
            </a:pPr>
            <a:r>
              <a:rPr lang="es-ES" sz="682" dirty="0">
                <a:solidFill>
                  <a:srgbClr val="B58249"/>
                </a:solidFill>
                <a:latin typeface="Franklin Gothic Book" panose="020B0503020102020204" pitchFamily="34" charset="0"/>
                <a:cs typeface="Tahoma"/>
              </a:rPr>
              <a:t>Enfermedades Transmitidas por Vector</a:t>
            </a:r>
            <a:endParaRPr sz="682" dirty="0">
              <a:latin typeface="Franklin Gothic Book" panose="020B0503020102020204" pitchFamily="34" charset="0"/>
              <a:cs typeface="Tahoma"/>
            </a:endParaRPr>
          </a:p>
        </p:txBody>
      </p:sp>
      <p:cxnSp>
        <p:nvCxnSpPr>
          <p:cNvPr id="123" name="Conector: curvado 122">
            <a:extLst>
              <a:ext uri="{FF2B5EF4-FFF2-40B4-BE49-F238E27FC236}">
                <a16:creationId xmlns:a16="http://schemas.microsoft.com/office/drawing/2014/main" id="{1DF03185-1154-42FC-ADF7-51FDBF19F7A4}"/>
              </a:ext>
            </a:extLst>
          </p:cNvPr>
          <p:cNvCxnSpPr>
            <a:endCxn id="90" idx="0"/>
          </p:cNvCxnSpPr>
          <p:nvPr/>
        </p:nvCxnSpPr>
        <p:spPr>
          <a:xfrm rot="10800000" flipV="1">
            <a:off x="5165227" y="3017126"/>
            <a:ext cx="515772" cy="196675"/>
          </a:xfrm>
          <a:prstGeom prst="curvedConnector2">
            <a:avLst/>
          </a:prstGeom>
          <a:ln w="19050">
            <a:solidFill>
              <a:srgbClr val="9FE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: curvado 124">
            <a:extLst>
              <a:ext uri="{FF2B5EF4-FFF2-40B4-BE49-F238E27FC236}">
                <a16:creationId xmlns:a16="http://schemas.microsoft.com/office/drawing/2014/main" id="{0336005C-6BC9-41C5-BFF9-43F1B2462DEA}"/>
              </a:ext>
            </a:extLst>
          </p:cNvPr>
          <p:cNvCxnSpPr>
            <a:endCxn id="116" idx="3"/>
          </p:cNvCxnSpPr>
          <p:nvPr/>
        </p:nvCxnSpPr>
        <p:spPr>
          <a:xfrm rot="10800000">
            <a:off x="4793396" y="2732912"/>
            <a:ext cx="896985" cy="282823"/>
          </a:xfrm>
          <a:prstGeom prst="curvedConnector3">
            <a:avLst>
              <a:gd name="adj1" fmla="val 50000"/>
            </a:avLst>
          </a:prstGeom>
          <a:ln w="19050">
            <a:solidFill>
              <a:srgbClr val="9FE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: curvado 126">
            <a:extLst>
              <a:ext uri="{FF2B5EF4-FFF2-40B4-BE49-F238E27FC236}">
                <a16:creationId xmlns:a16="http://schemas.microsoft.com/office/drawing/2014/main" id="{B1DD89F8-B4C6-4B11-9114-BE05A229734B}"/>
              </a:ext>
            </a:extLst>
          </p:cNvPr>
          <p:cNvCxnSpPr>
            <a:cxnSpLocks/>
            <a:stCxn id="84" idx="1"/>
            <a:endCxn id="102" idx="3"/>
          </p:cNvCxnSpPr>
          <p:nvPr/>
        </p:nvCxnSpPr>
        <p:spPr>
          <a:xfrm rot="10800000">
            <a:off x="4808912" y="2447026"/>
            <a:ext cx="891432" cy="570104"/>
          </a:xfrm>
          <a:prstGeom prst="curvedConnector3">
            <a:avLst/>
          </a:prstGeom>
          <a:ln w="19050">
            <a:solidFill>
              <a:srgbClr val="9FE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: curvado 128">
            <a:extLst>
              <a:ext uri="{FF2B5EF4-FFF2-40B4-BE49-F238E27FC236}">
                <a16:creationId xmlns:a16="http://schemas.microsoft.com/office/drawing/2014/main" id="{EB3F231E-EB2E-457E-AF2C-8DE315E2AFCE}"/>
              </a:ext>
            </a:extLst>
          </p:cNvPr>
          <p:cNvCxnSpPr>
            <a:cxnSpLocks/>
            <a:stCxn id="84" idx="1"/>
            <a:endCxn id="95" idx="3"/>
          </p:cNvCxnSpPr>
          <p:nvPr/>
        </p:nvCxnSpPr>
        <p:spPr>
          <a:xfrm rot="10800000">
            <a:off x="4654932" y="2237575"/>
            <a:ext cx="1045410" cy="779554"/>
          </a:xfrm>
          <a:prstGeom prst="curvedConnector3">
            <a:avLst>
              <a:gd name="adj1" fmla="val 50000"/>
            </a:avLst>
          </a:prstGeom>
          <a:ln w="19050">
            <a:solidFill>
              <a:srgbClr val="9FE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: curvado 142">
            <a:extLst>
              <a:ext uri="{FF2B5EF4-FFF2-40B4-BE49-F238E27FC236}">
                <a16:creationId xmlns:a16="http://schemas.microsoft.com/office/drawing/2014/main" id="{E99EFC6D-0894-405F-A12E-C7A71F664B9B}"/>
              </a:ext>
            </a:extLst>
          </p:cNvPr>
          <p:cNvCxnSpPr>
            <a:endCxn id="91" idx="0"/>
          </p:cNvCxnSpPr>
          <p:nvPr/>
        </p:nvCxnSpPr>
        <p:spPr>
          <a:xfrm rot="10800000" flipV="1">
            <a:off x="4616324" y="3015341"/>
            <a:ext cx="1074068" cy="198460"/>
          </a:xfrm>
          <a:prstGeom prst="curvedConnector2">
            <a:avLst/>
          </a:prstGeom>
          <a:ln w="19050">
            <a:solidFill>
              <a:srgbClr val="9FE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: curvado 146">
            <a:extLst>
              <a:ext uri="{FF2B5EF4-FFF2-40B4-BE49-F238E27FC236}">
                <a16:creationId xmlns:a16="http://schemas.microsoft.com/office/drawing/2014/main" id="{953DEDAF-E5F6-4307-801F-B531A06C560C}"/>
              </a:ext>
            </a:extLst>
          </p:cNvPr>
          <p:cNvCxnSpPr>
            <a:cxnSpLocks/>
            <a:stCxn id="84" idx="1"/>
            <a:endCxn id="93" idx="3"/>
          </p:cNvCxnSpPr>
          <p:nvPr/>
        </p:nvCxnSpPr>
        <p:spPr>
          <a:xfrm rot="10800000">
            <a:off x="5033966" y="2052806"/>
            <a:ext cx="666378" cy="964323"/>
          </a:xfrm>
          <a:prstGeom prst="curvedConnector3">
            <a:avLst>
              <a:gd name="adj1" fmla="val 50000"/>
            </a:avLst>
          </a:prstGeom>
          <a:ln w="19050">
            <a:solidFill>
              <a:srgbClr val="9FE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: curvado 150">
            <a:extLst>
              <a:ext uri="{FF2B5EF4-FFF2-40B4-BE49-F238E27FC236}">
                <a16:creationId xmlns:a16="http://schemas.microsoft.com/office/drawing/2014/main" id="{B4636C1D-C187-4A2C-8A82-22D83A0A83F4}"/>
              </a:ext>
            </a:extLst>
          </p:cNvPr>
          <p:cNvCxnSpPr>
            <a:stCxn id="84" idx="1"/>
            <a:endCxn id="92" idx="3"/>
          </p:cNvCxnSpPr>
          <p:nvPr/>
        </p:nvCxnSpPr>
        <p:spPr>
          <a:xfrm rot="10800000">
            <a:off x="4896738" y="1784036"/>
            <a:ext cx="803605" cy="1233095"/>
          </a:xfrm>
          <a:prstGeom prst="curvedConnector3">
            <a:avLst>
              <a:gd name="adj1" fmla="val 50000"/>
            </a:avLst>
          </a:prstGeom>
          <a:ln w="19050">
            <a:solidFill>
              <a:srgbClr val="9FE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: curvado 153">
            <a:extLst>
              <a:ext uri="{FF2B5EF4-FFF2-40B4-BE49-F238E27FC236}">
                <a16:creationId xmlns:a16="http://schemas.microsoft.com/office/drawing/2014/main" id="{BB7493AB-FF22-452F-ABB0-A398AE649FE6}"/>
              </a:ext>
            </a:extLst>
          </p:cNvPr>
          <p:cNvCxnSpPr>
            <a:cxnSpLocks/>
            <a:stCxn id="84" idx="1"/>
            <a:endCxn id="94" idx="3"/>
          </p:cNvCxnSpPr>
          <p:nvPr/>
        </p:nvCxnSpPr>
        <p:spPr>
          <a:xfrm rot="10800000">
            <a:off x="4979610" y="1475434"/>
            <a:ext cx="720732" cy="1541697"/>
          </a:xfrm>
          <a:prstGeom prst="curvedConnector3">
            <a:avLst>
              <a:gd name="adj1" fmla="val 50000"/>
            </a:avLst>
          </a:prstGeom>
          <a:ln w="19050">
            <a:solidFill>
              <a:srgbClr val="9FE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: curvado 157">
            <a:extLst>
              <a:ext uri="{FF2B5EF4-FFF2-40B4-BE49-F238E27FC236}">
                <a16:creationId xmlns:a16="http://schemas.microsoft.com/office/drawing/2014/main" id="{FA26FDE3-5D9A-4B6B-9E5D-629CEAC76AC8}"/>
              </a:ext>
            </a:extLst>
          </p:cNvPr>
          <p:cNvCxnSpPr>
            <a:stCxn id="37" idx="0"/>
            <a:endCxn id="48" idx="2"/>
          </p:cNvCxnSpPr>
          <p:nvPr/>
        </p:nvCxnSpPr>
        <p:spPr>
          <a:xfrm rot="16200000" flipV="1">
            <a:off x="5980977" y="1045277"/>
            <a:ext cx="478043" cy="798095"/>
          </a:xfrm>
          <a:prstGeom prst="curvedConnector3">
            <a:avLst>
              <a:gd name="adj1" fmla="val 50000"/>
            </a:avLst>
          </a:prstGeom>
          <a:ln w="19050">
            <a:solidFill>
              <a:srgbClr val="E0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: curvado 159">
            <a:extLst>
              <a:ext uri="{FF2B5EF4-FFF2-40B4-BE49-F238E27FC236}">
                <a16:creationId xmlns:a16="http://schemas.microsoft.com/office/drawing/2014/main" id="{E078F2A9-10E1-42B6-87E7-DAE6F2B87AA4}"/>
              </a:ext>
            </a:extLst>
          </p:cNvPr>
          <p:cNvCxnSpPr>
            <a:stCxn id="37" idx="0"/>
            <a:endCxn id="49" idx="2"/>
          </p:cNvCxnSpPr>
          <p:nvPr/>
        </p:nvCxnSpPr>
        <p:spPr>
          <a:xfrm rot="16200000" flipV="1">
            <a:off x="5882005" y="946305"/>
            <a:ext cx="929023" cy="545058"/>
          </a:xfrm>
          <a:prstGeom prst="curvedConnector3">
            <a:avLst/>
          </a:prstGeom>
          <a:ln w="19050">
            <a:solidFill>
              <a:srgbClr val="E0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: curvado 161">
            <a:extLst>
              <a:ext uri="{FF2B5EF4-FFF2-40B4-BE49-F238E27FC236}">
                <a16:creationId xmlns:a16="http://schemas.microsoft.com/office/drawing/2014/main" id="{CDEB2D34-7660-4EBC-B74B-3C1D791BB343}"/>
              </a:ext>
            </a:extLst>
          </p:cNvPr>
          <p:cNvCxnSpPr>
            <a:stCxn id="37" idx="0"/>
            <a:endCxn id="38" idx="2"/>
          </p:cNvCxnSpPr>
          <p:nvPr/>
        </p:nvCxnSpPr>
        <p:spPr>
          <a:xfrm rot="16200000" flipV="1">
            <a:off x="5989426" y="1053727"/>
            <a:ext cx="1156094" cy="103142"/>
          </a:xfrm>
          <a:prstGeom prst="curvedConnector3">
            <a:avLst>
              <a:gd name="adj1" fmla="val 50000"/>
            </a:avLst>
          </a:prstGeom>
          <a:ln w="19050">
            <a:solidFill>
              <a:srgbClr val="E0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: curvado 165">
            <a:extLst>
              <a:ext uri="{FF2B5EF4-FFF2-40B4-BE49-F238E27FC236}">
                <a16:creationId xmlns:a16="http://schemas.microsoft.com/office/drawing/2014/main" id="{B3EECDBC-D82A-436C-BDAB-7EBCBF351808}"/>
              </a:ext>
            </a:extLst>
          </p:cNvPr>
          <p:cNvCxnSpPr>
            <a:endCxn id="47" idx="1"/>
          </p:cNvCxnSpPr>
          <p:nvPr/>
        </p:nvCxnSpPr>
        <p:spPr>
          <a:xfrm rot="5400000" flipH="1" flipV="1">
            <a:off x="6224161" y="1041424"/>
            <a:ext cx="1031670" cy="223898"/>
          </a:xfrm>
          <a:prstGeom prst="curvedConnector2">
            <a:avLst/>
          </a:prstGeom>
          <a:ln w="19050">
            <a:solidFill>
              <a:srgbClr val="E0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ctor: curvado 167">
            <a:extLst>
              <a:ext uri="{FF2B5EF4-FFF2-40B4-BE49-F238E27FC236}">
                <a16:creationId xmlns:a16="http://schemas.microsoft.com/office/drawing/2014/main" id="{9AC58D86-CA50-4946-B6A5-FF156F875DD2}"/>
              </a:ext>
            </a:extLst>
          </p:cNvPr>
          <p:cNvCxnSpPr>
            <a:stCxn id="37" idx="0"/>
            <a:endCxn id="40" idx="1"/>
          </p:cNvCxnSpPr>
          <p:nvPr/>
        </p:nvCxnSpPr>
        <p:spPr>
          <a:xfrm rot="5400000" flipH="1" flipV="1">
            <a:off x="6514507" y="1027735"/>
            <a:ext cx="760147" cy="551075"/>
          </a:xfrm>
          <a:prstGeom prst="curvedConnector2">
            <a:avLst/>
          </a:prstGeom>
          <a:ln w="19050">
            <a:solidFill>
              <a:srgbClr val="E0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: curvado 169">
            <a:extLst>
              <a:ext uri="{FF2B5EF4-FFF2-40B4-BE49-F238E27FC236}">
                <a16:creationId xmlns:a16="http://schemas.microsoft.com/office/drawing/2014/main" id="{38B216D0-8923-4491-9F6E-F40E9D8FDDA5}"/>
              </a:ext>
            </a:extLst>
          </p:cNvPr>
          <p:cNvCxnSpPr>
            <a:stCxn id="37" idx="0"/>
            <a:endCxn id="39" idx="1"/>
          </p:cNvCxnSpPr>
          <p:nvPr/>
        </p:nvCxnSpPr>
        <p:spPr>
          <a:xfrm rot="5400000" flipH="1" flipV="1">
            <a:off x="6719681" y="1137720"/>
            <a:ext cx="444989" cy="646261"/>
          </a:xfrm>
          <a:prstGeom prst="curvedConnector2">
            <a:avLst/>
          </a:prstGeom>
          <a:ln w="19050">
            <a:solidFill>
              <a:srgbClr val="E05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ctor: curvado 171">
            <a:extLst>
              <a:ext uri="{FF2B5EF4-FFF2-40B4-BE49-F238E27FC236}">
                <a16:creationId xmlns:a16="http://schemas.microsoft.com/office/drawing/2014/main" id="{4A9C0EB8-21F3-4815-A3A1-60519FFC71C6}"/>
              </a:ext>
            </a:extLst>
          </p:cNvPr>
          <p:cNvCxnSpPr>
            <a:cxnSpLocks/>
            <a:stCxn id="113" idx="3"/>
            <a:endCxn id="41" idx="1"/>
          </p:cNvCxnSpPr>
          <p:nvPr/>
        </p:nvCxnSpPr>
        <p:spPr>
          <a:xfrm flipV="1">
            <a:off x="6776091" y="1674786"/>
            <a:ext cx="685579" cy="1144401"/>
          </a:xfrm>
          <a:prstGeom prst="curvedConnector3">
            <a:avLst>
              <a:gd name="adj1" fmla="val 50000"/>
            </a:avLst>
          </a:prstGeom>
          <a:ln w="19050">
            <a:solidFill>
              <a:srgbClr val="E4B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curvado 175">
            <a:extLst>
              <a:ext uri="{FF2B5EF4-FFF2-40B4-BE49-F238E27FC236}">
                <a16:creationId xmlns:a16="http://schemas.microsoft.com/office/drawing/2014/main" id="{77C5A5C6-52BA-4F0D-9278-27A2013850DF}"/>
              </a:ext>
            </a:extLst>
          </p:cNvPr>
          <p:cNvCxnSpPr>
            <a:cxnSpLocks/>
            <a:endCxn id="45" idx="1"/>
          </p:cNvCxnSpPr>
          <p:nvPr/>
        </p:nvCxnSpPr>
        <p:spPr>
          <a:xfrm rot="5400000" flipH="1" flipV="1">
            <a:off x="6749978" y="2005340"/>
            <a:ext cx="863520" cy="747955"/>
          </a:xfrm>
          <a:prstGeom prst="curvedConnector2">
            <a:avLst/>
          </a:prstGeom>
          <a:ln w="19050">
            <a:solidFill>
              <a:srgbClr val="E4B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ector: curvado 177">
            <a:extLst>
              <a:ext uri="{FF2B5EF4-FFF2-40B4-BE49-F238E27FC236}">
                <a16:creationId xmlns:a16="http://schemas.microsoft.com/office/drawing/2014/main" id="{F55D4039-7F3D-493A-90D3-9EF20B1298BC}"/>
              </a:ext>
            </a:extLst>
          </p:cNvPr>
          <p:cNvCxnSpPr>
            <a:cxnSpLocks/>
            <a:endCxn id="194" idx="1"/>
          </p:cNvCxnSpPr>
          <p:nvPr/>
        </p:nvCxnSpPr>
        <p:spPr>
          <a:xfrm flipV="1">
            <a:off x="6735366" y="2205138"/>
            <a:ext cx="841830" cy="560830"/>
          </a:xfrm>
          <a:prstGeom prst="curvedConnector3">
            <a:avLst>
              <a:gd name="adj1" fmla="val 50000"/>
            </a:avLst>
          </a:prstGeom>
          <a:ln w="19050">
            <a:solidFill>
              <a:srgbClr val="E4B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ector recto 179">
            <a:extLst>
              <a:ext uri="{FF2B5EF4-FFF2-40B4-BE49-F238E27FC236}">
                <a16:creationId xmlns:a16="http://schemas.microsoft.com/office/drawing/2014/main" id="{49DB4055-B085-4B2A-ADC0-5418E93ECC8F}"/>
              </a:ext>
            </a:extLst>
          </p:cNvPr>
          <p:cNvCxnSpPr>
            <a:cxnSpLocks/>
            <a:stCxn id="113" idx="3"/>
            <a:endCxn id="196" idx="1"/>
          </p:cNvCxnSpPr>
          <p:nvPr/>
        </p:nvCxnSpPr>
        <p:spPr>
          <a:xfrm flipV="1">
            <a:off x="6776090" y="2433198"/>
            <a:ext cx="782868" cy="385989"/>
          </a:xfrm>
          <a:prstGeom prst="line">
            <a:avLst/>
          </a:prstGeom>
          <a:ln w="19050">
            <a:solidFill>
              <a:srgbClr val="E4B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ctor: curvado 181">
            <a:extLst>
              <a:ext uri="{FF2B5EF4-FFF2-40B4-BE49-F238E27FC236}">
                <a16:creationId xmlns:a16="http://schemas.microsoft.com/office/drawing/2014/main" id="{1D75B10E-AE72-4768-94F1-864C686F179C}"/>
              </a:ext>
            </a:extLst>
          </p:cNvPr>
          <p:cNvCxnSpPr>
            <a:endCxn id="118" idx="1"/>
          </p:cNvCxnSpPr>
          <p:nvPr/>
        </p:nvCxnSpPr>
        <p:spPr>
          <a:xfrm flipV="1">
            <a:off x="6811224" y="2706574"/>
            <a:ext cx="593828" cy="99659"/>
          </a:xfrm>
          <a:prstGeom prst="curvedConnector3">
            <a:avLst>
              <a:gd name="adj1" fmla="val 50000"/>
            </a:avLst>
          </a:prstGeom>
          <a:ln w="19050">
            <a:solidFill>
              <a:srgbClr val="E4B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ector: curvado 183">
            <a:extLst>
              <a:ext uri="{FF2B5EF4-FFF2-40B4-BE49-F238E27FC236}">
                <a16:creationId xmlns:a16="http://schemas.microsoft.com/office/drawing/2014/main" id="{9C9FAAC0-6AEE-45EF-913F-0E5D667EFAA8}"/>
              </a:ext>
            </a:extLst>
          </p:cNvPr>
          <p:cNvCxnSpPr>
            <a:cxnSpLocks/>
            <a:stCxn id="113" idx="3"/>
            <a:endCxn id="117" idx="1"/>
          </p:cNvCxnSpPr>
          <p:nvPr/>
        </p:nvCxnSpPr>
        <p:spPr>
          <a:xfrm>
            <a:off x="6776092" y="2819186"/>
            <a:ext cx="662170" cy="296179"/>
          </a:xfrm>
          <a:prstGeom prst="curvedConnector3">
            <a:avLst>
              <a:gd name="adj1" fmla="val 50000"/>
            </a:avLst>
          </a:prstGeom>
          <a:ln w="19050">
            <a:solidFill>
              <a:srgbClr val="E4B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ctor: curvado 185">
            <a:extLst>
              <a:ext uri="{FF2B5EF4-FFF2-40B4-BE49-F238E27FC236}">
                <a16:creationId xmlns:a16="http://schemas.microsoft.com/office/drawing/2014/main" id="{2DCBED94-ECEF-42CA-B76B-A8ED89D5D7EF}"/>
              </a:ext>
            </a:extLst>
          </p:cNvPr>
          <p:cNvCxnSpPr>
            <a:endCxn id="42" idx="0"/>
          </p:cNvCxnSpPr>
          <p:nvPr/>
        </p:nvCxnSpPr>
        <p:spPr>
          <a:xfrm>
            <a:off x="6783831" y="2806230"/>
            <a:ext cx="396892" cy="383702"/>
          </a:xfrm>
          <a:prstGeom prst="curvedConnector2">
            <a:avLst/>
          </a:prstGeom>
          <a:ln w="19050">
            <a:solidFill>
              <a:srgbClr val="E4B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CuadroTexto 193">
            <a:extLst>
              <a:ext uri="{FF2B5EF4-FFF2-40B4-BE49-F238E27FC236}">
                <a16:creationId xmlns:a16="http://schemas.microsoft.com/office/drawing/2014/main" id="{100034FB-E681-40DB-A046-74E4BA64412B}"/>
              </a:ext>
            </a:extLst>
          </p:cNvPr>
          <p:cNvSpPr txBox="1"/>
          <p:nvPr/>
        </p:nvSpPr>
        <p:spPr>
          <a:xfrm>
            <a:off x="7577196" y="2121200"/>
            <a:ext cx="1143000" cy="197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82" kern="0" dirty="0">
                <a:solidFill>
                  <a:srgbClr val="B58249"/>
                </a:solidFill>
                <a:latin typeface="Franklin Gothic Book" panose="020B0503020102020204" pitchFamily="34" charset="0"/>
                <a:cs typeface="Tahoma"/>
              </a:rPr>
              <a:t>Economía de la Salud</a:t>
            </a:r>
            <a:endParaRPr lang="es-MX" sz="682" dirty="0">
              <a:latin typeface="Franklin Gothic Book" panose="020B0503020102020204" pitchFamily="34" charset="0"/>
            </a:endParaRPr>
          </a:p>
        </p:txBody>
      </p:sp>
      <p:sp>
        <p:nvSpPr>
          <p:cNvPr id="196" name="CuadroTexto 195">
            <a:extLst>
              <a:ext uri="{FF2B5EF4-FFF2-40B4-BE49-F238E27FC236}">
                <a16:creationId xmlns:a16="http://schemas.microsoft.com/office/drawing/2014/main" id="{7E42219E-2550-43B7-A080-72879FE7170F}"/>
              </a:ext>
            </a:extLst>
          </p:cNvPr>
          <p:cNvSpPr txBox="1"/>
          <p:nvPr/>
        </p:nvSpPr>
        <p:spPr>
          <a:xfrm>
            <a:off x="7558958" y="2349259"/>
            <a:ext cx="1143000" cy="197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82" kern="0" dirty="0">
                <a:solidFill>
                  <a:srgbClr val="B58249"/>
                </a:solidFill>
                <a:latin typeface="Franklin Gothic Book" panose="020B0503020102020204" pitchFamily="34" charset="0"/>
                <a:cs typeface="Tahoma"/>
              </a:rPr>
              <a:t>Nutrición Poblacional </a:t>
            </a:r>
            <a:endParaRPr lang="es-MX" sz="682" dirty="0">
              <a:latin typeface="Franklin Gothic Book" panose="020B0503020102020204" pitchFamily="34" charset="0"/>
            </a:endParaRPr>
          </a:p>
        </p:txBody>
      </p:sp>
      <p:sp>
        <p:nvSpPr>
          <p:cNvPr id="96" name="Rectángulo 95"/>
          <p:cNvSpPr/>
          <p:nvPr/>
        </p:nvSpPr>
        <p:spPr>
          <a:xfrm>
            <a:off x="0" y="127981"/>
            <a:ext cx="5755813" cy="4944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Árbol figurativo de un </a:t>
            </a:r>
            <a:r>
              <a:rPr lang="es-ES" altLang="en-US" sz="200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Roboto"/>
                <a:cs typeface="Calibri Light" panose="020F0302020204030204" pitchFamily="34" charset="0"/>
              </a:rPr>
              <a:t>Sistema </a:t>
            </a:r>
            <a:r>
              <a:rPr lang="es-ES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Roboto"/>
                <a:cs typeface="Calibri Light" panose="020F0302020204030204" pitchFamily="34" charset="0"/>
              </a:rPr>
              <a:t>curricular unificado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1225" y="1007876"/>
            <a:ext cx="10613381" cy="614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3237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Socialización y discusión preliminar de los componentes del Tronco común</a:t>
            </a:r>
          </a:p>
          <a:p>
            <a:pPr marL="960437" lvl="1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L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as Unidades Didácticas  Introductorias</a:t>
            </a:r>
          </a:p>
          <a:p>
            <a:pPr marL="960437" lvl="1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Las Unidades Didácticas del Tronco Conceptual Operativo</a:t>
            </a:r>
          </a:p>
          <a:p>
            <a:pPr marL="960437" lvl="1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Las Unidades Didácticas de Rama de los Programas</a:t>
            </a:r>
          </a:p>
          <a:p>
            <a:pPr marL="503237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 Cond" panose="020B0606030402020204" pitchFamily="34" charset="0"/>
              <a:ea typeface="+mj-ea"/>
              <a:cs typeface="+mj-cs"/>
            </a:endParaRPr>
          </a:p>
          <a:p>
            <a:pPr marL="503237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Revisión de la restructuración de los Áreas de Concentración de los cuatro  Programas  Académicos de la ESPM-INSP </a:t>
            </a:r>
          </a:p>
          <a:p>
            <a:pPr marL="960437" lvl="1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Objetivo de cada área de Concentración </a:t>
            </a:r>
          </a:p>
          <a:p>
            <a:pPr marL="960437" lvl="1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Perfil y Competencias de Ingreso</a:t>
            </a:r>
          </a:p>
          <a:p>
            <a:pPr marL="960437" lvl="1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Competencia general y competencias específicas  de Egreso</a:t>
            </a:r>
          </a:p>
          <a:p>
            <a:pPr marL="960437" lvl="1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Congruencias y contribución  de las Unidades Didácticas a las Competencias específicas de egreso.</a:t>
            </a:r>
          </a:p>
          <a:p>
            <a:pPr marL="503237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  <a:ea typeface="+mj-ea"/>
              <a:cs typeface="+mj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FED80D-C39F-544E-BB44-52EC53C5EDE0}"/>
              </a:ext>
            </a:extLst>
          </p:cNvPr>
          <p:cNvSpPr txBox="1"/>
          <p:nvPr/>
        </p:nvSpPr>
        <p:spPr>
          <a:xfrm>
            <a:off x="615815" y="364325"/>
            <a:ext cx="8684528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s-MX" sz="3200" b="0" dirty="0" smtClean="0"/>
              <a:t>Objetivos del Retiro</a:t>
            </a:r>
            <a:endParaRPr lang="es-MX" sz="3200" b="0" dirty="0"/>
          </a:p>
        </p:txBody>
      </p:sp>
    </p:spTree>
    <p:extLst>
      <p:ext uri="{BB962C8B-B14F-4D97-AF65-F5344CB8AC3E}">
        <p14:creationId xmlns:p14="http://schemas.microsoft.com/office/powerpoint/2010/main" val="376070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1225" y="1365685"/>
            <a:ext cx="1061338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3237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C0000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Que incorpore los fundamentos de la Salud Pública </a:t>
            </a:r>
            <a:r>
              <a:rPr lang="es-MX" sz="24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(funciones y ética), perspectiva social y de género, participación comunitaria,  Salud ambiental, Salud </a:t>
            </a: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Global</a:t>
            </a:r>
          </a:p>
          <a:p>
            <a:pPr marL="503237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  <a:ea typeface="+mj-ea"/>
              <a:cs typeface="+mj-cs"/>
            </a:endParaRPr>
          </a:p>
          <a:p>
            <a:pPr marL="503237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Con </a:t>
            </a:r>
            <a:r>
              <a:rPr lang="es-ES" sz="2400" dirty="0">
                <a:solidFill>
                  <a:srgbClr val="C0000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énfasis en la práctica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 vs. énfasis en la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teoría</a:t>
            </a:r>
          </a:p>
          <a:p>
            <a:pPr marL="503237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  <a:ea typeface="+mj-ea"/>
              <a:cs typeface="+mj-cs"/>
            </a:endParaRPr>
          </a:p>
          <a:p>
            <a:pPr marL="503237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Flexible que permita al estudiante </a:t>
            </a:r>
            <a:r>
              <a:rPr lang="es-ES" sz="2400" dirty="0">
                <a:solidFill>
                  <a:srgbClr val="C0000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diseñar sus currículo de acuerdo a sus </a:t>
            </a:r>
            <a:r>
              <a:rPr lang="es-ES" sz="24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intereses</a:t>
            </a:r>
          </a:p>
          <a:p>
            <a:pPr marL="503237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  <a:ea typeface="+mj-ea"/>
              <a:cs typeface="+mj-cs"/>
            </a:endParaRPr>
          </a:p>
          <a:p>
            <a:pPr marL="503237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C0000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Menos </a:t>
            </a:r>
            <a:r>
              <a:rPr lang="es-ES" sz="24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escolarizado</a:t>
            </a:r>
          </a:p>
          <a:p>
            <a:pPr marL="503237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  <a:ea typeface="+mj-ea"/>
              <a:cs typeface="+mj-cs"/>
            </a:endParaRPr>
          </a:p>
          <a:p>
            <a:pPr marL="503237" indent="-457200">
              <a:lnSpc>
                <a:spcPct val="110000"/>
              </a:lnSpc>
              <a:spcBef>
                <a:spcPts val="600"/>
              </a:spcBef>
              <a:buClr>
                <a:srgbClr val="E74F3F"/>
              </a:buClr>
              <a:buSzPct val="126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C0000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Incorporación temprana de los estudiantes a los grupos de investigación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FED80D-C39F-544E-BB44-52EC53C5EDE0}"/>
              </a:ext>
            </a:extLst>
          </p:cNvPr>
          <p:cNvSpPr txBox="1"/>
          <p:nvPr/>
        </p:nvSpPr>
        <p:spPr>
          <a:xfrm>
            <a:off x="615815" y="364325"/>
            <a:ext cx="8684528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s-MX" sz="3200" b="0" dirty="0"/>
              <a:t>Características deseables de los programas académicos restructurados </a:t>
            </a:r>
          </a:p>
        </p:txBody>
      </p:sp>
    </p:spTree>
    <p:extLst>
      <p:ext uri="{BB962C8B-B14F-4D97-AF65-F5344CB8AC3E}">
        <p14:creationId xmlns:p14="http://schemas.microsoft.com/office/powerpoint/2010/main" val="176965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19646" y="1230226"/>
            <a:ext cx="97144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s-MX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Integración de los conceptos base en el </a:t>
            </a:r>
            <a:r>
              <a:rPr lang="es-MX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programa </a:t>
            </a: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académico </a:t>
            </a:r>
            <a:r>
              <a:rPr lang="es-MX" sz="2400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s-MX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Funciones </a:t>
            </a:r>
            <a:r>
              <a:rPr lang="es-MX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la SP, Etica en SP, Salud Global, Enfoque Social con perspectiva de género y Ecosalud/Una Salud</a:t>
            </a:r>
            <a:r>
              <a:rPr lang="es-MX" sz="24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US" sz="24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buClr>
                <a:srgbClr val="C00000"/>
              </a:buClr>
              <a:buSzPct val="125000"/>
            </a:pPr>
            <a:r>
              <a:rPr lang="es-MX" sz="2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Definición de </a:t>
            </a:r>
            <a:r>
              <a:rPr lang="es-MX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competencias</a:t>
            </a:r>
            <a:r>
              <a:rPr lang="es-MX" sz="2400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 contenidos de </a:t>
            </a:r>
            <a:r>
              <a:rPr lang="es-MX" sz="2400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 </a:t>
            </a:r>
            <a:r>
              <a:rPr lang="es-MX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Troco </a:t>
            </a:r>
            <a:r>
              <a:rPr lang="es-MX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Conceptual </a:t>
            </a:r>
            <a:r>
              <a:rPr lang="es-MX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Operativo </a:t>
            </a: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s-MX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el mismo para maestrías y doctorados) </a:t>
            </a:r>
            <a:r>
              <a:rPr lang="es-MX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 Ramas de cada programa</a:t>
            </a:r>
            <a:r>
              <a:rPr lang="es-MX" sz="2400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(profesionalizantes y </a:t>
            </a:r>
            <a:r>
              <a:rPr lang="es-MX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</a:t>
            </a: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Ciencias)</a:t>
            </a:r>
          </a:p>
          <a:p>
            <a:pPr marL="342900" lvl="0" indent="-342900">
              <a:spcAft>
                <a:spcPts val="0"/>
              </a:spcAft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Definición de </a:t>
            </a:r>
            <a:r>
              <a:rPr lang="es-MX" sz="2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competencias y contenidos de áreas de concentración 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buClr>
                <a:srgbClr val="C00000"/>
              </a:buClr>
              <a:buSzPct val="125000"/>
            </a:pPr>
            <a:r>
              <a:rPr lang="es-MX" sz="2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Adecuación de contenidos </a:t>
            </a:r>
            <a:r>
              <a:rPr lang="es-MX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las unidades didácticas</a:t>
            </a:r>
            <a:r>
              <a:rPr lang="es-MX" sz="24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cada área de </a:t>
            </a: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concentración</a:t>
            </a:r>
            <a:r>
              <a:rPr lang="es-MX" sz="24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s-MX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los niveles de competencias entre maestrías y doctorados.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r>
              <a:rPr lang="es-MX" sz="2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7" name="Google Shape;709;p33">
            <a:extLst>
              <a:ext uri="{FF2B5EF4-FFF2-40B4-BE49-F238E27FC236}">
                <a16:creationId xmlns:a16="http://schemas.microsoft.com/office/drawing/2014/main" id="{9B12C81F-EDEB-E847-99F0-CF1FB847C457}"/>
              </a:ext>
            </a:extLst>
          </p:cNvPr>
          <p:cNvSpPr txBox="1"/>
          <p:nvPr/>
        </p:nvSpPr>
        <p:spPr>
          <a:xfrm>
            <a:off x="840284" y="0"/>
            <a:ext cx="1431877" cy="861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00"/>
              <a:buFont typeface="Montserrat"/>
              <a:buNone/>
            </a:pPr>
            <a:endParaRPr dirty="0"/>
          </a:p>
        </p:txBody>
      </p:sp>
      <p:sp>
        <p:nvSpPr>
          <p:cNvPr id="5" name="Rectángulo 4"/>
          <p:cNvSpPr/>
          <p:nvPr/>
        </p:nvSpPr>
        <p:spPr>
          <a:xfrm>
            <a:off x="2474976" y="430994"/>
            <a:ext cx="5157216" cy="430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solidFill>
                  <a:srgbClr val="002060"/>
                </a:solidFill>
              </a:rPr>
              <a:t>Pasos Clave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9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869326" y="980661"/>
            <a:ext cx="8136566" cy="4895882"/>
            <a:chOff x="4044405" y="4485746"/>
            <a:chExt cx="3982683" cy="2218234"/>
          </a:xfrm>
        </p:grpSpPr>
        <p:sp>
          <p:nvSpPr>
            <p:cNvPr id="8" name="object 8"/>
            <p:cNvSpPr/>
            <p:nvPr/>
          </p:nvSpPr>
          <p:spPr>
            <a:xfrm>
              <a:off x="4744354" y="4485746"/>
              <a:ext cx="2703368" cy="54119"/>
            </a:xfrm>
            <a:custGeom>
              <a:avLst/>
              <a:gdLst/>
              <a:ahLst/>
              <a:cxnLst/>
              <a:rect l="l" t="t" r="r" b="b"/>
              <a:pathLst>
                <a:path w="3964940" h="79375">
                  <a:moveTo>
                    <a:pt x="3925150" y="0"/>
                  </a:moveTo>
                  <a:lnTo>
                    <a:pt x="39674" y="0"/>
                  </a:lnTo>
                  <a:lnTo>
                    <a:pt x="24233" y="3118"/>
                  </a:lnTo>
                  <a:lnTo>
                    <a:pt x="11622" y="11622"/>
                  </a:lnTo>
                  <a:lnTo>
                    <a:pt x="3118" y="24233"/>
                  </a:lnTo>
                  <a:lnTo>
                    <a:pt x="0" y="39674"/>
                  </a:lnTo>
                  <a:lnTo>
                    <a:pt x="3118" y="55116"/>
                  </a:lnTo>
                  <a:lnTo>
                    <a:pt x="11622" y="67727"/>
                  </a:lnTo>
                  <a:lnTo>
                    <a:pt x="24233" y="76231"/>
                  </a:lnTo>
                  <a:lnTo>
                    <a:pt x="39674" y="79349"/>
                  </a:lnTo>
                  <a:lnTo>
                    <a:pt x="3925150" y="79349"/>
                  </a:lnTo>
                  <a:lnTo>
                    <a:pt x="3940592" y="76231"/>
                  </a:lnTo>
                  <a:lnTo>
                    <a:pt x="3953203" y="67727"/>
                  </a:lnTo>
                  <a:lnTo>
                    <a:pt x="3961707" y="55116"/>
                  </a:lnTo>
                  <a:lnTo>
                    <a:pt x="3964825" y="39674"/>
                  </a:lnTo>
                  <a:lnTo>
                    <a:pt x="3961707" y="24233"/>
                  </a:lnTo>
                  <a:lnTo>
                    <a:pt x="3953203" y="11622"/>
                  </a:lnTo>
                  <a:lnTo>
                    <a:pt x="3940592" y="3118"/>
                  </a:lnTo>
                  <a:lnTo>
                    <a:pt x="3925150" y="0"/>
                  </a:lnTo>
                  <a:close/>
                </a:path>
              </a:pathLst>
            </a:custGeom>
            <a:solidFill>
              <a:srgbClr val="E2E2F0"/>
            </a:solidFill>
          </p:spPr>
          <p:txBody>
            <a:bodyPr wrap="square" lIns="0" tIns="0" rIns="0" bIns="0" rtlCol="0"/>
            <a:lstStyle/>
            <a:p>
              <a:endParaRPr sz="1100">
                <a:latin typeface="Franklin Gothic Book" panose="020B0503020102020204" pitchFamily="34" charset="0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6267" y="5214616"/>
              <a:ext cx="3800821" cy="14893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5007" y="5098215"/>
              <a:ext cx="2863340" cy="11640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044405" y="5577671"/>
              <a:ext cx="1670772" cy="330777"/>
            </a:xfrm>
            <a:custGeom>
              <a:avLst/>
              <a:gdLst/>
              <a:ahLst/>
              <a:cxnLst/>
              <a:rect l="l" t="t" r="r" b="b"/>
              <a:pathLst>
                <a:path w="2450465" h="485140">
                  <a:moveTo>
                    <a:pt x="2207641" y="0"/>
                  </a:moveTo>
                  <a:lnTo>
                    <a:pt x="242366" y="0"/>
                  </a:lnTo>
                  <a:lnTo>
                    <a:pt x="193677" y="4946"/>
                  </a:lnTo>
                  <a:lnTo>
                    <a:pt x="148256" y="19124"/>
                  </a:lnTo>
                  <a:lnTo>
                    <a:pt x="107096" y="41539"/>
                  </a:lnTo>
                  <a:lnTo>
                    <a:pt x="71191" y="71196"/>
                  </a:lnTo>
                  <a:lnTo>
                    <a:pt x="41535" y="107101"/>
                  </a:lnTo>
                  <a:lnTo>
                    <a:pt x="19122" y="148261"/>
                  </a:lnTo>
                  <a:lnTo>
                    <a:pt x="4946" y="193681"/>
                  </a:lnTo>
                  <a:lnTo>
                    <a:pt x="0" y="242366"/>
                  </a:lnTo>
                  <a:lnTo>
                    <a:pt x="4946" y="291052"/>
                  </a:lnTo>
                  <a:lnTo>
                    <a:pt x="19122" y="336472"/>
                  </a:lnTo>
                  <a:lnTo>
                    <a:pt x="41535" y="377631"/>
                  </a:lnTo>
                  <a:lnTo>
                    <a:pt x="71191" y="413537"/>
                  </a:lnTo>
                  <a:lnTo>
                    <a:pt x="107096" y="443194"/>
                  </a:lnTo>
                  <a:lnTo>
                    <a:pt x="148256" y="465608"/>
                  </a:lnTo>
                  <a:lnTo>
                    <a:pt x="193677" y="479786"/>
                  </a:lnTo>
                  <a:lnTo>
                    <a:pt x="242366" y="484733"/>
                  </a:lnTo>
                  <a:lnTo>
                    <a:pt x="2207641" y="484733"/>
                  </a:lnTo>
                  <a:lnTo>
                    <a:pt x="2256326" y="479786"/>
                  </a:lnTo>
                  <a:lnTo>
                    <a:pt x="2301746" y="465608"/>
                  </a:lnTo>
                  <a:lnTo>
                    <a:pt x="2342906" y="443194"/>
                  </a:lnTo>
                  <a:lnTo>
                    <a:pt x="2378811" y="413537"/>
                  </a:lnTo>
                  <a:lnTo>
                    <a:pt x="2408468" y="377631"/>
                  </a:lnTo>
                  <a:lnTo>
                    <a:pt x="2430883" y="336472"/>
                  </a:lnTo>
                  <a:lnTo>
                    <a:pt x="2445060" y="291052"/>
                  </a:lnTo>
                  <a:lnTo>
                    <a:pt x="2450007" y="242366"/>
                  </a:lnTo>
                  <a:lnTo>
                    <a:pt x="2445060" y="193681"/>
                  </a:lnTo>
                  <a:lnTo>
                    <a:pt x="2430883" y="148261"/>
                  </a:lnTo>
                  <a:lnTo>
                    <a:pt x="2408468" y="107101"/>
                  </a:lnTo>
                  <a:lnTo>
                    <a:pt x="2378811" y="71196"/>
                  </a:lnTo>
                  <a:lnTo>
                    <a:pt x="2342906" y="41539"/>
                  </a:lnTo>
                  <a:lnTo>
                    <a:pt x="2301746" y="19124"/>
                  </a:lnTo>
                  <a:lnTo>
                    <a:pt x="2256326" y="4946"/>
                  </a:lnTo>
                  <a:lnTo>
                    <a:pt x="2207641" y="0"/>
                  </a:lnTo>
                  <a:close/>
                </a:path>
              </a:pathLst>
            </a:custGeom>
            <a:solidFill>
              <a:srgbClr val="C5CFEC"/>
            </a:solidFill>
          </p:spPr>
          <p:txBody>
            <a:bodyPr wrap="square" lIns="0" tIns="0" rIns="0" bIns="0" rtlCol="0"/>
            <a:lstStyle/>
            <a:p>
              <a:endParaRPr sz="1100">
                <a:latin typeface="Franklin Gothic Book" panose="020B0503020102020204" pitchFamily="34" charset="0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4194464" y="5644559"/>
              <a:ext cx="1174173" cy="227871"/>
            </a:xfrm>
            <a:prstGeom prst="rect">
              <a:avLst/>
            </a:prstGeom>
          </p:spPr>
          <p:txBody>
            <a:bodyPr vert="horz" wrap="square" lIns="0" tIns="10391" rIns="0" bIns="0" rtlCol="0">
              <a:spAutoFit/>
            </a:bodyPr>
            <a:lstStyle/>
            <a:p>
              <a:pPr marL="8660" algn="ctr">
                <a:spcBef>
                  <a:spcPts val="82"/>
                </a:spcBef>
              </a:pPr>
              <a:r>
                <a:rPr lang="es-ES" sz="1600" b="1" dirty="0" smtClean="0">
                  <a:solidFill>
                    <a:srgbClr val="002060"/>
                  </a:solidFill>
                  <a:latin typeface="Franklin Gothic Book" panose="020B0503020102020204" pitchFamily="34" charset="0"/>
                  <a:cs typeface="Tahoma"/>
                </a:rPr>
                <a:t>Práctica de las Funciones </a:t>
              </a:r>
              <a:r>
                <a:rPr lang="es-ES" sz="1600" b="1" dirty="0">
                  <a:solidFill>
                    <a:srgbClr val="002060"/>
                  </a:solidFill>
                  <a:latin typeface="Franklin Gothic Book" panose="020B0503020102020204" pitchFamily="34" charset="0"/>
                  <a:cs typeface="Tahoma"/>
                </a:rPr>
                <a:t>Esenciales de la </a:t>
              </a:r>
              <a:r>
                <a:rPr lang="es-ES" sz="1600" b="1" dirty="0" smtClean="0">
                  <a:solidFill>
                    <a:srgbClr val="002060"/>
                  </a:solidFill>
                  <a:latin typeface="Franklin Gothic Book" panose="020B0503020102020204" pitchFamily="34" charset="0"/>
                  <a:cs typeface="Tahoma"/>
                </a:rPr>
                <a:t> SP</a:t>
              </a:r>
              <a:endParaRPr sz="1600" dirty="0">
                <a:solidFill>
                  <a:srgbClr val="002060"/>
                </a:solidFill>
                <a:latin typeface="Franklin Gothic Book" panose="020B0503020102020204" pitchFamily="34" charset="0"/>
                <a:cs typeface="Tahoma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764075" y="5985175"/>
              <a:ext cx="1194089" cy="426035"/>
            </a:xfrm>
            <a:custGeom>
              <a:avLst/>
              <a:gdLst/>
              <a:ahLst/>
              <a:cxnLst/>
              <a:rect l="l" t="t" r="r" b="b"/>
              <a:pathLst>
                <a:path w="1751329" h="485140">
                  <a:moveTo>
                    <a:pt x="1508798" y="0"/>
                  </a:moveTo>
                  <a:lnTo>
                    <a:pt x="242366" y="0"/>
                  </a:lnTo>
                  <a:lnTo>
                    <a:pt x="193681" y="4946"/>
                  </a:lnTo>
                  <a:lnTo>
                    <a:pt x="148261" y="19124"/>
                  </a:lnTo>
                  <a:lnTo>
                    <a:pt x="107101" y="41539"/>
                  </a:lnTo>
                  <a:lnTo>
                    <a:pt x="71196" y="71196"/>
                  </a:lnTo>
                  <a:lnTo>
                    <a:pt x="41539" y="107101"/>
                  </a:lnTo>
                  <a:lnTo>
                    <a:pt x="19124" y="148261"/>
                  </a:lnTo>
                  <a:lnTo>
                    <a:pt x="4946" y="193681"/>
                  </a:lnTo>
                  <a:lnTo>
                    <a:pt x="0" y="242366"/>
                  </a:lnTo>
                  <a:lnTo>
                    <a:pt x="4946" y="291052"/>
                  </a:lnTo>
                  <a:lnTo>
                    <a:pt x="19124" y="336472"/>
                  </a:lnTo>
                  <a:lnTo>
                    <a:pt x="41539" y="377631"/>
                  </a:lnTo>
                  <a:lnTo>
                    <a:pt x="71196" y="413537"/>
                  </a:lnTo>
                  <a:lnTo>
                    <a:pt x="107101" y="443194"/>
                  </a:lnTo>
                  <a:lnTo>
                    <a:pt x="148261" y="465608"/>
                  </a:lnTo>
                  <a:lnTo>
                    <a:pt x="193681" y="479786"/>
                  </a:lnTo>
                  <a:lnTo>
                    <a:pt x="242366" y="484733"/>
                  </a:lnTo>
                  <a:lnTo>
                    <a:pt x="1508798" y="484733"/>
                  </a:lnTo>
                  <a:lnTo>
                    <a:pt x="1557483" y="479786"/>
                  </a:lnTo>
                  <a:lnTo>
                    <a:pt x="1602903" y="465608"/>
                  </a:lnTo>
                  <a:lnTo>
                    <a:pt x="1644063" y="443194"/>
                  </a:lnTo>
                  <a:lnTo>
                    <a:pt x="1679968" y="413537"/>
                  </a:lnTo>
                  <a:lnTo>
                    <a:pt x="1709625" y="377631"/>
                  </a:lnTo>
                  <a:lnTo>
                    <a:pt x="1732040" y="336472"/>
                  </a:lnTo>
                  <a:lnTo>
                    <a:pt x="1746218" y="291052"/>
                  </a:lnTo>
                  <a:lnTo>
                    <a:pt x="1751164" y="242366"/>
                  </a:lnTo>
                  <a:lnTo>
                    <a:pt x="1746218" y="193681"/>
                  </a:lnTo>
                  <a:lnTo>
                    <a:pt x="1732040" y="148261"/>
                  </a:lnTo>
                  <a:lnTo>
                    <a:pt x="1709625" y="107101"/>
                  </a:lnTo>
                  <a:lnTo>
                    <a:pt x="1679968" y="71196"/>
                  </a:lnTo>
                  <a:lnTo>
                    <a:pt x="1644063" y="41539"/>
                  </a:lnTo>
                  <a:lnTo>
                    <a:pt x="1602903" y="19124"/>
                  </a:lnTo>
                  <a:lnTo>
                    <a:pt x="1557483" y="4946"/>
                  </a:lnTo>
                  <a:lnTo>
                    <a:pt x="1508798" y="0"/>
                  </a:lnTo>
                  <a:close/>
                </a:path>
              </a:pathLst>
            </a:custGeom>
            <a:solidFill>
              <a:srgbClr val="C5CFEC"/>
            </a:solidFill>
          </p:spPr>
          <p:txBody>
            <a:bodyPr wrap="square" lIns="0" tIns="0" rIns="0" bIns="0" rtlCol="0"/>
            <a:lstStyle/>
            <a:p>
              <a:endParaRPr sz="1100">
                <a:latin typeface="Franklin Gothic Book" panose="020B0503020102020204" pitchFamily="34" charset="0"/>
              </a:endParaRPr>
            </a:p>
          </p:txBody>
        </p:sp>
        <p:sp>
          <p:nvSpPr>
            <p:cNvPr id="59" name="object 59"/>
            <p:cNvSpPr txBox="1"/>
            <p:nvPr/>
          </p:nvSpPr>
          <p:spPr>
            <a:xfrm>
              <a:off x="4855765" y="6020089"/>
              <a:ext cx="1010949" cy="345149"/>
            </a:xfrm>
            <a:prstGeom prst="rect">
              <a:avLst/>
            </a:prstGeom>
          </p:spPr>
          <p:txBody>
            <a:bodyPr vert="horz" wrap="square" lIns="0" tIns="8226" rIns="0" bIns="0" rtlCol="0">
              <a:spAutoFit/>
            </a:bodyPr>
            <a:lstStyle/>
            <a:p>
              <a:pPr marL="67113" marR="3465" indent="-58886" algn="ctr">
                <a:lnSpc>
                  <a:spcPct val="101800"/>
                </a:lnSpc>
                <a:spcBef>
                  <a:spcPts val="65"/>
                </a:spcBef>
              </a:pPr>
              <a:r>
                <a:rPr lang="es-ES" sz="1600" b="1" dirty="0" smtClean="0">
                  <a:solidFill>
                    <a:srgbClr val="002060"/>
                  </a:solidFill>
                  <a:latin typeface="Franklin Gothic Book" panose="020B0503020102020204" pitchFamily="34" charset="0"/>
                  <a:cs typeface="Tahoma"/>
                </a:rPr>
                <a:t>Ética en la Práctica  e investigación de la </a:t>
              </a:r>
              <a:r>
                <a:rPr lang="es-ES" sz="1600" b="1" dirty="0">
                  <a:solidFill>
                    <a:srgbClr val="002060"/>
                  </a:solidFill>
                  <a:latin typeface="Franklin Gothic Book" panose="020B0503020102020204" pitchFamily="34" charset="0"/>
                  <a:cs typeface="Tahoma"/>
                </a:rPr>
                <a:t>Salud Pública</a:t>
              </a:r>
              <a:endParaRPr sz="1600" dirty="0">
                <a:solidFill>
                  <a:srgbClr val="002060"/>
                </a:solidFill>
                <a:latin typeface="Franklin Gothic Book" panose="020B0503020102020204" pitchFamily="34" charset="0"/>
                <a:cs typeface="Tahoma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6154194" y="5983535"/>
              <a:ext cx="1009650" cy="330777"/>
            </a:xfrm>
            <a:custGeom>
              <a:avLst/>
              <a:gdLst/>
              <a:ahLst/>
              <a:cxnLst/>
              <a:rect l="l" t="t" r="r" b="b"/>
              <a:pathLst>
                <a:path w="1480820" h="485140">
                  <a:moveTo>
                    <a:pt x="1238084" y="0"/>
                  </a:moveTo>
                  <a:lnTo>
                    <a:pt x="242366" y="0"/>
                  </a:lnTo>
                  <a:lnTo>
                    <a:pt x="193681" y="4946"/>
                  </a:lnTo>
                  <a:lnTo>
                    <a:pt x="148261" y="19124"/>
                  </a:lnTo>
                  <a:lnTo>
                    <a:pt x="107101" y="41539"/>
                  </a:lnTo>
                  <a:lnTo>
                    <a:pt x="71196" y="71196"/>
                  </a:lnTo>
                  <a:lnTo>
                    <a:pt x="41539" y="107101"/>
                  </a:lnTo>
                  <a:lnTo>
                    <a:pt x="19124" y="148261"/>
                  </a:lnTo>
                  <a:lnTo>
                    <a:pt x="4946" y="193681"/>
                  </a:lnTo>
                  <a:lnTo>
                    <a:pt x="0" y="242366"/>
                  </a:lnTo>
                  <a:lnTo>
                    <a:pt x="4946" y="291052"/>
                  </a:lnTo>
                  <a:lnTo>
                    <a:pt x="19124" y="336472"/>
                  </a:lnTo>
                  <a:lnTo>
                    <a:pt x="41539" y="377631"/>
                  </a:lnTo>
                  <a:lnTo>
                    <a:pt x="71196" y="413537"/>
                  </a:lnTo>
                  <a:lnTo>
                    <a:pt x="107101" y="443194"/>
                  </a:lnTo>
                  <a:lnTo>
                    <a:pt x="148261" y="465608"/>
                  </a:lnTo>
                  <a:lnTo>
                    <a:pt x="193681" y="479786"/>
                  </a:lnTo>
                  <a:lnTo>
                    <a:pt x="242366" y="484733"/>
                  </a:lnTo>
                  <a:lnTo>
                    <a:pt x="1238084" y="484733"/>
                  </a:lnTo>
                  <a:lnTo>
                    <a:pt x="1286770" y="479786"/>
                  </a:lnTo>
                  <a:lnTo>
                    <a:pt x="1332190" y="465608"/>
                  </a:lnTo>
                  <a:lnTo>
                    <a:pt x="1373350" y="443194"/>
                  </a:lnTo>
                  <a:lnTo>
                    <a:pt x="1409255" y="413537"/>
                  </a:lnTo>
                  <a:lnTo>
                    <a:pt x="1438912" y="377631"/>
                  </a:lnTo>
                  <a:lnTo>
                    <a:pt x="1461327" y="336472"/>
                  </a:lnTo>
                  <a:lnTo>
                    <a:pt x="1475504" y="291052"/>
                  </a:lnTo>
                  <a:lnTo>
                    <a:pt x="1480451" y="242366"/>
                  </a:lnTo>
                  <a:lnTo>
                    <a:pt x="1475504" y="193681"/>
                  </a:lnTo>
                  <a:lnTo>
                    <a:pt x="1461327" y="148261"/>
                  </a:lnTo>
                  <a:lnTo>
                    <a:pt x="1438912" y="107101"/>
                  </a:lnTo>
                  <a:lnTo>
                    <a:pt x="1409255" y="71196"/>
                  </a:lnTo>
                  <a:lnTo>
                    <a:pt x="1373350" y="41539"/>
                  </a:lnTo>
                  <a:lnTo>
                    <a:pt x="1332190" y="19124"/>
                  </a:lnTo>
                  <a:lnTo>
                    <a:pt x="1286770" y="4946"/>
                  </a:lnTo>
                  <a:lnTo>
                    <a:pt x="1238084" y="0"/>
                  </a:lnTo>
                  <a:close/>
                </a:path>
              </a:pathLst>
            </a:custGeom>
            <a:solidFill>
              <a:srgbClr val="C5CFEC"/>
            </a:solidFill>
          </p:spPr>
          <p:txBody>
            <a:bodyPr wrap="square" lIns="0" tIns="0" rIns="0" bIns="0" rtlCol="0"/>
            <a:lstStyle/>
            <a:p>
              <a:endParaRPr sz="1100">
                <a:latin typeface="Franklin Gothic Book" panose="020B0503020102020204" pitchFamily="34" charset="0"/>
              </a:endParaRPr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6274310" y="6073048"/>
              <a:ext cx="739919" cy="116312"/>
            </a:xfrm>
            <a:prstGeom prst="rect">
              <a:avLst/>
            </a:prstGeom>
          </p:spPr>
          <p:txBody>
            <a:bodyPr vert="horz" wrap="square" lIns="0" tIns="10391" rIns="0" bIns="0" rtlCol="0">
              <a:spAutoFit/>
            </a:bodyPr>
            <a:lstStyle/>
            <a:p>
              <a:pPr marL="8660" algn="ctr">
                <a:spcBef>
                  <a:spcPts val="82"/>
                </a:spcBef>
              </a:pPr>
              <a:r>
                <a:rPr lang="es-ES" sz="1600" b="1" dirty="0">
                  <a:solidFill>
                    <a:srgbClr val="002060"/>
                  </a:solidFill>
                  <a:latin typeface="Franklin Gothic Book" panose="020B0503020102020204" pitchFamily="34" charset="0"/>
                  <a:cs typeface="Tahoma"/>
                </a:rPr>
                <a:t>Salud Global</a:t>
              </a:r>
              <a:endParaRPr sz="1600" dirty="0">
                <a:solidFill>
                  <a:srgbClr val="002060"/>
                </a:solidFill>
                <a:latin typeface="Franklin Gothic Book" panose="020B0503020102020204" pitchFamily="34" charset="0"/>
                <a:cs typeface="Tahoma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6140026" y="5559827"/>
              <a:ext cx="1418321" cy="330777"/>
            </a:xfrm>
            <a:custGeom>
              <a:avLst/>
              <a:gdLst/>
              <a:ahLst/>
              <a:cxnLst/>
              <a:rect l="l" t="t" r="r" b="b"/>
              <a:pathLst>
                <a:path w="1480820" h="485140">
                  <a:moveTo>
                    <a:pt x="1238084" y="0"/>
                  </a:moveTo>
                  <a:lnTo>
                    <a:pt x="242366" y="0"/>
                  </a:lnTo>
                  <a:lnTo>
                    <a:pt x="193681" y="4946"/>
                  </a:lnTo>
                  <a:lnTo>
                    <a:pt x="148261" y="19124"/>
                  </a:lnTo>
                  <a:lnTo>
                    <a:pt x="107101" y="41539"/>
                  </a:lnTo>
                  <a:lnTo>
                    <a:pt x="71196" y="71196"/>
                  </a:lnTo>
                  <a:lnTo>
                    <a:pt x="41539" y="107101"/>
                  </a:lnTo>
                  <a:lnTo>
                    <a:pt x="19124" y="148261"/>
                  </a:lnTo>
                  <a:lnTo>
                    <a:pt x="4946" y="193681"/>
                  </a:lnTo>
                  <a:lnTo>
                    <a:pt x="0" y="242366"/>
                  </a:lnTo>
                  <a:lnTo>
                    <a:pt x="4946" y="291052"/>
                  </a:lnTo>
                  <a:lnTo>
                    <a:pt x="19124" y="336472"/>
                  </a:lnTo>
                  <a:lnTo>
                    <a:pt x="41539" y="377631"/>
                  </a:lnTo>
                  <a:lnTo>
                    <a:pt x="71196" y="413537"/>
                  </a:lnTo>
                  <a:lnTo>
                    <a:pt x="107101" y="443194"/>
                  </a:lnTo>
                  <a:lnTo>
                    <a:pt x="148261" y="465608"/>
                  </a:lnTo>
                  <a:lnTo>
                    <a:pt x="193681" y="479786"/>
                  </a:lnTo>
                  <a:lnTo>
                    <a:pt x="242366" y="484733"/>
                  </a:lnTo>
                  <a:lnTo>
                    <a:pt x="1238084" y="484733"/>
                  </a:lnTo>
                  <a:lnTo>
                    <a:pt x="1286770" y="479786"/>
                  </a:lnTo>
                  <a:lnTo>
                    <a:pt x="1332190" y="465608"/>
                  </a:lnTo>
                  <a:lnTo>
                    <a:pt x="1373350" y="443194"/>
                  </a:lnTo>
                  <a:lnTo>
                    <a:pt x="1409255" y="413537"/>
                  </a:lnTo>
                  <a:lnTo>
                    <a:pt x="1438912" y="377631"/>
                  </a:lnTo>
                  <a:lnTo>
                    <a:pt x="1461327" y="336472"/>
                  </a:lnTo>
                  <a:lnTo>
                    <a:pt x="1475504" y="291052"/>
                  </a:lnTo>
                  <a:lnTo>
                    <a:pt x="1480451" y="242366"/>
                  </a:lnTo>
                  <a:lnTo>
                    <a:pt x="1475504" y="193681"/>
                  </a:lnTo>
                  <a:lnTo>
                    <a:pt x="1461327" y="148261"/>
                  </a:lnTo>
                  <a:lnTo>
                    <a:pt x="1438912" y="107101"/>
                  </a:lnTo>
                  <a:lnTo>
                    <a:pt x="1409255" y="71196"/>
                  </a:lnTo>
                  <a:lnTo>
                    <a:pt x="1373350" y="41539"/>
                  </a:lnTo>
                  <a:lnTo>
                    <a:pt x="1332190" y="19124"/>
                  </a:lnTo>
                  <a:lnTo>
                    <a:pt x="1286770" y="4946"/>
                  </a:lnTo>
                  <a:lnTo>
                    <a:pt x="1238084" y="0"/>
                  </a:lnTo>
                  <a:close/>
                </a:path>
              </a:pathLst>
            </a:custGeom>
            <a:solidFill>
              <a:srgbClr val="C5CFEC"/>
            </a:solidFill>
          </p:spPr>
          <p:txBody>
            <a:bodyPr wrap="square" lIns="0" tIns="0" rIns="0" bIns="0" rtlCol="0"/>
            <a:lstStyle/>
            <a:p>
              <a:endParaRPr sz="1100">
                <a:latin typeface="Franklin Gothic Book" panose="020B0503020102020204" pitchFamily="34" charset="0"/>
              </a:endParaRPr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6201527" y="5693693"/>
              <a:ext cx="1369442" cy="102367"/>
            </a:xfrm>
            <a:prstGeom prst="rect">
              <a:avLst/>
            </a:prstGeom>
          </p:spPr>
          <p:txBody>
            <a:bodyPr vert="horz" wrap="square" lIns="0" tIns="10391" rIns="0" bIns="0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Ecosistemas  y Salud </a:t>
              </a:r>
              <a:endParaRPr lang="es-MX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9" name="object 6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6319" y="5288747"/>
              <a:ext cx="2099362" cy="194232"/>
            </a:xfrm>
            <a:prstGeom prst="rect">
              <a:avLst/>
            </a:prstGeom>
          </p:spPr>
        </p:pic>
        <p:sp>
          <p:nvSpPr>
            <p:cNvPr id="114" name="CuadroTexto 113">
              <a:extLst>
                <a:ext uri="{FF2B5EF4-FFF2-40B4-BE49-F238E27FC236}">
                  <a16:creationId xmlns:a16="http://schemas.microsoft.com/office/drawing/2014/main" id="{AAEF11FB-73BD-4BDD-8E37-CB5885E0CA4F}"/>
                </a:ext>
              </a:extLst>
            </p:cNvPr>
            <p:cNvSpPr txBox="1"/>
            <p:nvPr/>
          </p:nvSpPr>
          <p:spPr>
            <a:xfrm>
              <a:off x="4953001" y="5276352"/>
              <a:ext cx="2284716" cy="181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Unidades didácticas introductorias</a:t>
              </a:r>
              <a:endParaRPr lang="es-MX" sz="20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10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redondeado 17"/>
          <p:cNvSpPr/>
          <p:nvPr/>
        </p:nvSpPr>
        <p:spPr>
          <a:xfrm>
            <a:off x="6870103" y="2553146"/>
            <a:ext cx="3749127" cy="4886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n-US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6870104" y="3147812"/>
            <a:ext cx="4407496" cy="48374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ángulo redondeado 20"/>
          <p:cNvSpPr/>
          <p:nvPr/>
        </p:nvSpPr>
        <p:spPr>
          <a:xfrm>
            <a:off x="6870103" y="3750873"/>
            <a:ext cx="3749127" cy="56370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redondeado 1"/>
          <p:cNvSpPr/>
          <p:nvPr/>
        </p:nvSpPr>
        <p:spPr>
          <a:xfrm>
            <a:off x="3621024" y="2585301"/>
            <a:ext cx="1904153" cy="45014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redondeado 16"/>
          <p:cNvSpPr/>
          <p:nvPr/>
        </p:nvSpPr>
        <p:spPr>
          <a:xfrm>
            <a:off x="402336" y="3147811"/>
            <a:ext cx="5122841" cy="46486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redondeado 18"/>
          <p:cNvSpPr/>
          <p:nvPr/>
        </p:nvSpPr>
        <p:spPr>
          <a:xfrm>
            <a:off x="1950720" y="3746571"/>
            <a:ext cx="3574457" cy="57230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37" descr="A black and white image of a skull&#10;&#10;Description automatically generated with medium confidence">
            <a:extLst>
              <a:ext uri="{FF2B5EF4-FFF2-40B4-BE49-F238E27FC236}">
                <a16:creationId xmlns:a16="http://schemas.microsoft.com/office/drawing/2014/main" id="{37AA3748-ED62-2D40-BA3B-15615CB08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53"/>
          <a:stretch/>
        </p:blipFill>
        <p:spPr>
          <a:xfrm>
            <a:off x="1296677" y="-3521134"/>
            <a:ext cx="9729216" cy="542212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5996" y="5240369"/>
            <a:ext cx="10360870" cy="289467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0808" y="5039960"/>
            <a:ext cx="7805339" cy="226233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08840" y="2045188"/>
            <a:ext cx="5722768" cy="377502"/>
          </a:xfrm>
          <a:prstGeom prst="rect">
            <a:avLst/>
          </a:prstGeom>
        </p:spPr>
      </p:pic>
      <p:sp>
        <p:nvSpPr>
          <p:cNvPr id="107" name="object 107"/>
          <p:cNvSpPr txBox="1"/>
          <p:nvPr/>
        </p:nvSpPr>
        <p:spPr>
          <a:xfrm>
            <a:off x="6870105" y="2646590"/>
            <a:ext cx="4898148" cy="25496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16887">
              <a:spcBef>
                <a:spcPts val="68"/>
              </a:spcBef>
            </a:pPr>
            <a:r>
              <a:rPr lang="es-ES" sz="1600" dirty="0" smtClean="0">
                <a:latin typeface="Franklin Gothic Book" panose="020B0503020102020204" pitchFamily="34" charset="0"/>
                <a:cs typeface="Tahoma"/>
              </a:rPr>
              <a:t>      Introducción </a:t>
            </a:r>
            <a:r>
              <a:rPr lang="es-ES" sz="1600" dirty="0">
                <a:latin typeface="Franklin Gothic Book" panose="020B0503020102020204" pitchFamily="34" charset="0"/>
                <a:cs typeface="Tahoma"/>
              </a:rPr>
              <a:t>a la </a:t>
            </a:r>
            <a:r>
              <a:rPr lang="es-ES" sz="1600" dirty="0" smtClean="0">
                <a:latin typeface="Franklin Gothic Book" panose="020B0503020102020204" pitchFamily="34" charset="0"/>
                <a:cs typeface="Tahoma"/>
              </a:rPr>
              <a:t>Epidemiología</a:t>
            </a:r>
            <a:endParaRPr sz="1600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02336" y="3209426"/>
            <a:ext cx="4948347" cy="25496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 algn="r">
              <a:spcBef>
                <a:spcPts val="68"/>
              </a:spcBef>
            </a:pPr>
            <a:r>
              <a:rPr lang="es-ES" sz="1600" dirty="0">
                <a:latin typeface="Franklin Gothic Book" panose="020B0503020102020204" pitchFamily="34" charset="0"/>
                <a:cs typeface="Tahoma"/>
              </a:rPr>
              <a:t>Introducción a los métodos </a:t>
            </a:r>
            <a:r>
              <a:rPr lang="es-ES" sz="1600" dirty="0" smtClean="0">
                <a:latin typeface="Franklin Gothic Book" panose="020B0503020102020204" pitchFamily="34" charset="0"/>
                <a:cs typeface="Tahoma"/>
              </a:rPr>
              <a:t>cualitativos aplicados  a la SP.</a:t>
            </a:r>
            <a:endParaRPr sz="1600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719162" y="3847663"/>
            <a:ext cx="3631521" cy="37012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R="3465" algn="r">
              <a:lnSpc>
                <a:spcPts val="1400"/>
              </a:lnSpc>
              <a:spcBef>
                <a:spcPts val="68"/>
              </a:spcBef>
            </a:pPr>
            <a:r>
              <a:rPr lang="es-ES" sz="1600" dirty="0">
                <a:latin typeface="Franklin Gothic Book" panose="020B0503020102020204" pitchFamily="34" charset="0"/>
                <a:cs typeface="Tahoma"/>
              </a:rPr>
              <a:t>Panorama de los problemas de salud pública en México y el mundo</a:t>
            </a:r>
            <a:endParaRPr sz="1600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D1735BE8-078A-4ED4-A43A-0452B7E620EE}"/>
              </a:ext>
            </a:extLst>
          </p:cNvPr>
          <p:cNvSpPr txBox="1"/>
          <p:nvPr/>
        </p:nvSpPr>
        <p:spPr>
          <a:xfrm>
            <a:off x="3213381" y="2029814"/>
            <a:ext cx="579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Tronco </a:t>
            </a:r>
            <a:r>
              <a:rPr lang="es-ES" sz="2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conceptual- </a:t>
            </a:r>
            <a:r>
              <a:rPr lang="es-ES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operativo</a:t>
            </a:r>
            <a:endParaRPr lang="es-MX" sz="2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object 107"/>
          <p:cNvSpPr txBox="1"/>
          <p:nvPr/>
        </p:nvSpPr>
        <p:spPr>
          <a:xfrm>
            <a:off x="6857911" y="3195335"/>
            <a:ext cx="4419689" cy="25496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11690" indent="-3465">
              <a:spcBef>
                <a:spcPts val="672"/>
              </a:spcBef>
            </a:pPr>
            <a:r>
              <a:rPr lang="es-ES" sz="1600" dirty="0" smtClean="0">
                <a:latin typeface="Franklin Gothic Book" panose="020B0503020102020204" pitchFamily="34" charset="0"/>
                <a:cs typeface="Tahoma"/>
              </a:rPr>
              <a:t>    Bioestadística </a:t>
            </a:r>
            <a:r>
              <a:rPr lang="es-ES" sz="1600" dirty="0">
                <a:latin typeface="Franklin Gothic Book" panose="020B0503020102020204" pitchFamily="34" charset="0"/>
                <a:cs typeface="Tahoma"/>
              </a:rPr>
              <a:t>aplicada a la Salud </a:t>
            </a:r>
            <a:r>
              <a:rPr lang="es-ES" sz="1600" dirty="0" smtClean="0">
                <a:latin typeface="Franklin Gothic Book" panose="020B0503020102020204" pitchFamily="34" charset="0"/>
                <a:cs typeface="Tahoma"/>
              </a:rPr>
              <a:t>Pública I y II  </a:t>
            </a:r>
            <a:endParaRPr sz="1600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31" name="object 107"/>
          <p:cNvSpPr txBox="1"/>
          <p:nvPr/>
        </p:nvSpPr>
        <p:spPr>
          <a:xfrm>
            <a:off x="6870106" y="3847663"/>
            <a:ext cx="4898147" cy="37012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11690" marR="3465">
              <a:lnSpc>
                <a:spcPts val="1400"/>
              </a:lnSpc>
              <a:spcBef>
                <a:spcPts val="3"/>
              </a:spcBef>
            </a:pPr>
            <a:r>
              <a:rPr lang="es-ES" sz="1600" dirty="0" smtClean="0">
                <a:latin typeface="Franklin Gothic Book" panose="020B0503020102020204" pitchFamily="34" charset="0"/>
                <a:cs typeface="Tahoma"/>
              </a:rPr>
              <a:t>    Determinantes </a:t>
            </a:r>
            <a:r>
              <a:rPr lang="es-ES" sz="1600" dirty="0">
                <a:latin typeface="Franklin Gothic Book" panose="020B0503020102020204" pitchFamily="34" charset="0"/>
                <a:cs typeface="Tahoma"/>
              </a:rPr>
              <a:t>sociales, biológicos </a:t>
            </a:r>
            <a:r>
              <a:rPr lang="es-ES" sz="1600" dirty="0" smtClean="0">
                <a:latin typeface="Franklin Gothic Book" panose="020B0503020102020204" pitchFamily="34" charset="0"/>
                <a:cs typeface="Tahoma"/>
              </a:rPr>
              <a:t>y</a:t>
            </a:r>
          </a:p>
          <a:p>
            <a:pPr marL="11690" marR="3465">
              <a:lnSpc>
                <a:spcPts val="1400"/>
              </a:lnSpc>
              <a:spcBef>
                <a:spcPts val="3"/>
              </a:spcBef>
            </a:pPr>
            <a:r>
              <a:rPr lang="es-ES" sz="1600" dirty="0" smtClean="0">
                <a:latin typeface="Franklin Gothic Book" panose="020B0503020102020204" pitchFamily="34" charset="0"/>
                <a:cs typeface="Tahoma"/>
              </a:rPr>
              <a:t>    ambientales </a:t>
            </a:r>
            <a:r>
              <a:rPr lang="es-ES" sz="1600" dirty="0">
                <a:latin typeface="Franklin Gothic Book" panose="020B0503020102020204" pitchFamily="34" charset="0"/>
                <a:cs typeface="Tahoma"/>
              </a:rPr>
              <a:t>de la salud pública</a:t>
            </a:r>
            <a:endParaRPr sz="1600" dirty="0"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15" name="object 108"/>
          <p:cNvSpPr txBox="1"/>
          <p:nvPr/>
        </p:nvSpPr>
        <p:spPr>
          <a:xfrm>
            <a:off x="1010920" y="2646590"/>
            <a:ext cx="4339763" cy="25496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 algn="r">
              <a:spcBef>
                <a:spcPts val="68"/>
              </a:spcBef>
            </a:pPr>
            <a:r>
              <a:rPr lang="es-ES" sz="1600" dirty="0" smtClean="0">
                <a:latin typeface="Franklin Gothic Book" panose="020B0503020102020204" pitchFamily="34" charset="0"/>
                <a:cs typeface="Tahoma"/>
              </a:rPr>
              <a:t>Sistemas de Salud</a:t>
            </a:r>
            <a:endParaRPr sz="1600" dirty="0">
              <a:latin typeface="Franklin Gothic Book" panose="020B0503020102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5109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0B81B28-88B8-4DC3-94CD-DB119F28E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14272"/>
            <a:ext cx="5135880" cy="5340096"/>
          </a:xfrm>
        </p:spPr>
        <p:txBody>
          <a:bodyPr>
            <a:normAutofit fontScale="55000" lnSpcReduction="20000"/>
          </a:bodyPr>
          <a:lstStyle/>
          <a:p>
            <a:r>
              <a:rPr lang="es-ES" sz="4000" dirty="0" smtClean="0">
                <a:solidFill>
                  <a:srgbClr val="C00000"/>
                </a:solidFill>
              </a:rPr>
              <a:t>Tronco </a:t>
            </a:r>
            <a:r>
              <a:rPr lang="es-ES" sz="4000" dirty="0">
                <a:solidFill>
                  <a:srgbClr val="C00000"/>
                </a:solidFill>
              </a:rPr>
              <a:t>conceptual- </a:t>
            </a:r>
            <a:r>
              <a:rPr lang="es-ES" sz="4000" dirty="0" smtClean="0">
                <a:solidFill>
                  <a:srgbClr val="C00000"/>
                </a:solidFill>
              </a:rPr>
              <a:t>operativo</a:t>
            </a:r>
          </a:p>
          <a:p>
            <a:endParaRPr lang="es-ES" sz="4000" dirty="0"/>
          </a:p>
          <a:p>
            <a:pPr lvl="1">
              <a:buClr>
                <a:srgbClr val="C00000"/>
              </a:buClr>
              <a:buSzPct val="120000"/>
            </a:pPr>
            <a:r>
              <a:rPr lang="es-ES" sz="3300" dirty="0"/>
              <a:t>Panorama de la salud pública en México y el </a:t>
            </a:r>
            <a:r>
              <a:rPr lang="es-ES" sz="3300" dirty="0" smtClean="0"/>
              <a:t>mundo</a:t>
            </a:r>
          </a:p>
          <a:p>
            <a:pPr lvl="1">
              <a:buClr>
                <a:srgbClr val="C00000"/>
              </a:buClr>
              <a:buSzPct val="120000"/>
            </a:pPr>
            <a:endParaRPr lang="es-ES" sz="3300" dirty="0"/>
          </a:p>
          <a:p>
            <a:pPr lvl="1">
              <a:buClr>
                <a:srgbClr val="C00000"/>
              </a:buClr>
              <a:buSzPct val="120000"/>
            </a:pPr>
            <a:r>
              <a:rPr lang="es-ES" sz="3300" dirty="0"/>
              <a:t>Determinantes sociales, biológicas y ambientales de la Salud </a:t>
            </a:r>
            <a:r>
              <a:rPr lang="es-ES" sz="3300" dirty="0" smtClean="0"/>
              <a:t>Pública</a:t>
            </a:r>
          </a:p>
          <a:p>
            <a:pPr lvl="1">
              <a:buClr>
                <a:srgbClr val="C00000"/>
              </a:buClr>
              <a:buSzPct val="120000"/>
            </a:pPr>
            <a:endParaRPr lang="es-ES" sz="3300" dirty="0"/>
          </a:p>
          <a:p>
            <a:pPr lvl="1">
              <a:buClr>
                <a:srgbClr val="C00000"/>
              </a:buClr>
              <a:buSzPct val="120000"/>
            </a:pPr>
            <a:r>
              <a:rPr lang="es-ES" sz="3300" dirty="0"/>
              <a:t>Sistemas de </a:t>
            </a:r>
            <a:r>
              <a:rPr lang="es-ES" sz="3300" dirty="0" smtClean="0"/>
              <a:t>salud</a:t>
            </a:r>
          </a:p>
          <a:p>
            <a:pPr lvl="1">
              <a:buClr>
                <a:srgbClr val="C00000"/>
              </a:buClr>
              <a:buSzPct val="120000"/>
            </a:pPr>
            <a:endParaRPr lang="es-ES" sz="3300" dirty="0"/>
          </a:p>
          <a:p>
            <a:pPr lvl="1">
              <a:buClr>
                <a:srgbClr val="C00000"/>
              </a:buClr>
              <a:buSzPct val="120000"/>
            </a:pPr>
            <a:r>
              <a:rPr lang="es-ES" sz="3300" dirty="0"/>
              <a:t>Introducción a los métodos cualitativos aplicados a la salud </a:t>
            </a:r>
            <a:r>
              <a:rPr lang="es-ES" sz="3300" dirty="0" smtClean="0"/>
              <a:t>publica</a:t>
            </a:r>
          </a:p>
          <a:p>
            <a:pPr lvl="1">
              <a:buClr>
                <a:srgbClr val="C00000"/>
              </a:buClr>
              <a:buSzPct val="120000"/>
            </a:pPr>
            <a:endParaRPr lang="es-ES" sz="3300" dirty="0"/>
          </a:p>
          <a:p>
            <a:pPr lvl="1">
              <a:buClr>
                <a:srgbClr val="C00000"/>
              </a:buClr>
              <a:buSzPct val="120000"/>
            </a:pPr>
            <a:r>
              <a:rPr lang="es-ES" sz="3300" dirty="0"/>
              <a:t>Introducción a la </a:t>
            </a:r>
            <a:r>
              <a:rPr lang="es-ES" sz="3300" dirty="0" smtClean="0"/>
              <a:t>epidemiología</a:t>
            </a:r>
          </a:p>
          <a:p>
            <a:pPr lvl="1">
              <a:buClr>
                <a:srgbClr val="C00000"/>
              </a:buClr>
              <a:buSzPct val="120000"/>
            </a:pPr>
            <a:endParaRPr lang="es-ES" sz="3300" dirty="0"/>
          </a:p>
          <a:p>
            <a:pPr lvl="1">
              <a:buClr>
                <a:srgbClr val="C00000"/>
              </a:buClr>
              <a:buSzPct val="120000"/>
            </a:pPr>
            <a:r>
              <a:rPr lang="es-ES" sz="3300" dirty="0"/>
              <a:t>Bioestadística aplicada a la salud pública I y </a:t>
            </a:r>
            <a:r>
              <a:rPr lang="es-ES" sz="3300" dirty="0" smtClean="0"/>
              <a:t>II</a:t>
            </a:r>
            <a:endParaRPr lang="es-ES" sz="33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FCADC2-842C-4FE0-AEAF-40003D4FF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3906" y="1414272"/>
            <a:ext cx="5181600" cy="5120640"/>
          </a:xfrm>
        </p:spPr>
        <p:txBody>
          <a:bodyPr>
            <a:normAutofit fontScale="55000" lnSpcReduction="20000"/>
          </a:bodyPr>
          <a:lstStyle/>
          <a:p>
            <a:r>
              <a:rPr lang="es-ES" sz="4000" dirty="0">
                <a:solidFill>
                  <a:srgbClr val="C00000"/>
                </a:solidFill>
              </a:rPr>
              <a:t>Maestría en Salud </a:t>
            </a:r>
            <a:r>
              <a:rPr lang="es-ES" sz="4000" dirty="0" smtClean="0">
                <a:solidFill>
                  <a:srgbClr val="C00000"/>
                </a:solidFill>
              </a:rPr>
              <a:t>Pública</a:t>
            </a:r>
            <a:endParaRPr lang="es-ES" sz="4000" dirty="0">
              <a:solidFill>
                <a:srgbClr val="C00000"/>
              </a:solidFill>
            </a:endParaRPr>
          </a:p>
          <a:p>
            <a:pPr lvl="1">
              <a:buClr>
                <a:srgbClr val="C00000"/>
              </a:buClr>
              <a:buSzPct val="122000"/>
            </a:pPr>
            <a:r>
              <a:rPr lang="es-ES" sz="3300" dirty="0"/>
              <a:t>Promoción de la </a:t>
            </a:r>
            <a:r>
              <a:rPr lang="es-ES" sz="3300" dirty="0" smtClean="0"/>
              <a:t>salud</a:t>
            </a:r>
          </a:p>
          <a:p>
            <a:pPr lvl="1">
              <a:buClr>
                <a:srgbClr val="C00000"/>
              </a:buClr>
              <a:buSzPct val="122000"/>
            </a:pPr>
            <a:endParaRPr lang="es-ES" sz="3300" dirty="0"/>
          </a:p>
          <a:p>
            <a:pPr lvl="1">
              <a:buClr>
                <a:srgbClr val="C00000"/>
              </a:buClr>
              <a:buSzPct val="122000"/>
            </a:pPr>
            <a:r>
              <a:rPr lang="es-ES" sz="3300" dirty="0"/>
              <a:t>Diseño de </a:t>
            </a:r>
            <a:r>
              <a:rPr lang="es-ES" sz="3300" dirty="0" smtClean="0"/>
              <a:t>programas</a:t>
            </a:r>
          </a:p>
          <a:p>
            <a:pPr lvl="1">
              <a:buClr>
                <a:srgbClr val="C00000"/>
              </a:buClr>
              <a:buSzPct val="122000"/>
            </a:pPr>
            <a:endParaRPr lang="es-ES" sz="3300" dirty="0"/>
          </a:p>
          <a:p>
            <a:pPr lvl="1">
              <a:buClr>
                <a:srgbClr val="C00000"/>
              </a:buClr>
              <a:buSzPct val="122000"/>
            </a:pPr>
            <a:r>
              <a:rPr lang="es-ES" sz="3300" dirty="0"/>
              <a:t>Gestión en salud </a:t>
            </a:r>
            <a:r>
              <a:rPr lang="es-ES" sz="3300" dirty="0" smtClean="0"/>
              <a:t>pública</a:t>
            </a:r>
          </a:p>
          <a:p>
            <a:pPr lvl="1">
              <a:buClr>
                <a:srgbClr val="C00000"/>
              </a:buClr>
              <a:buSzPct val="122000"/>
            </a:pPr>
            <a:endParaRPr lang="es-ES" sz="3300" dirty="0"/>
          </a:p>
          <a:p>
            <a:pPr lvl="1">
              <a:buClr>
                <a:srgbClr val="C00000"/>
              </a:buClr>
              <a:buSzPct val="122000"/>
            </a:pPr>
            <a:r>
              <a:rPr lang="es-ES" sz="3300" dirty="0"/>
              <a:t>Sistemas de información para la toma de </a:t>
            </a:r>
            <a:r>
              <a:rPr lang="es-ES" sz="3300" dirty="0" smtClean="0"/>
              <a:t>decisiones</a:t>
            </a:r>
          </a:p>
          <a:p>
            <a:pPr lvl="1">
              <a:buClr>
                <a:srgbClr val="C00000"/>
              </a:buClr>
              <a:buSzPct val="122000"/>
            </a:pPr>
            <a:endParaRPr lang="es-ES" sz="3300" dirty="0"/>
          </a:p>
          <a:p>
            <a:pPr lvl="1">
              <a:buClr>
                <a:srgbClr val="C00000"/>
              </a:buClr>
              <a:buSzPct val="122000"/>
            </a:pPr>
            <a:r>
              <a:rPr lang="es-ES" sz="3300" dirty="0"/>
              <a:t>Epidemiología en Salud </a:t>
            </a:r>
            <a:r>
              <a:rPr lang="es-ES" sz="3300" dirty="0" smtClean="0"/>
              <a:t>Pública</a:t>
            </a:r>
          </a:p>
          <a:p>
            <a:pPr marL="457200" lvl="1" indent="0">
              <a:buNone/>
            </a:pPr>
            <a:endParaRPr lang="es-ES" sz="3300" dirty="0"/>
          </a:p>
          <a:p>
            <a:pPr lvl="1">
              <a:buSzPct val="122000"/>
            </a:pPr>
            <a:r>
              <a:rPr lang="es-ES" sz="3300" dirty="0"/>
              <a:t>Diagnóstico Integral de Salud Poblacional</a:t>
            </a:r>
          </a:p>
          <a:p>
            <a:endParaRPr lang="es-ES" sz="3300" dirty="0"/>
          </a:p>
          <a:p>
            <a:r>
              <a:rPr lang="es-ES" sz="3600" b="1" dirty="0">
                <a:solidFill>
                  <a:srgbClr val="C00000"/>
                </a:solidFill>
              </a:rPr>
              <a:t>Otros </a:t>
            </a:r>
            <a:r>
              <a:rPr lang="es-ES" sz="3600" b="1" dirty="0" smtClean="0">
                <a:solidFill>
                  <a:srgbClr val="C00000"/>
                </a:solidFill>
              </a:rPr>
              <a:t>cursos</a:t>
            </a:r>
            <a:endParaRPr lang="es-ES" sz="3600" b="1" dirty="0">
              <a:solidFill>
                <a:srgbClr val="C00000"/>
              </a:solidFill>
            </a:endParaRPr>
          </a:p>
          <a:p>
            <a:pPr lvl="1"/>
            <a:r>
              <a:rPr lang="es-ES" sz="3300" dirty="0"/>
              <a:t>Taller: Revisión sistemática de la </a:t>
            </a:r>
            <a:r>
              <a:rPr lang="es-ES" sz="3300" dirty="0" smtClean="0"/>
              <a:t>literatura</a:t>
            </a:r>
          </a:p>
          <a:p>
            <a:pPr marL="457200" lvl="1" indent="0">
              <a:buNone/>
            </a:pPr>
            <a:endParaRPr lang="es-ES" sz="3300" dirty="0"/>
          </a:p>
          <a:p>
            <a:pPr lvl="1"/>
            <a:r>
              <a:rPr lang="es-ES" sz="3300" dirty="0"/>
              <a:t>Introducción a los métodos mixtos</a:t>
            </a:r>
            <a:endParaRPr lang="es-MX" sz="3300" dirty="0"/>
          </a:p>
          <a:p>
            <a:endParaRPr lang="es-MX" sz="2300" dirty="0"/>
          </a:p>
        </p:txBody>
      </p:sp>
      <p:sp>
        <p:nvSpPr>
          <p:cNvPr id="7" name="Rectángulo 6"/>
          <p:cNvSpPr/>
          <p:nvPr/>
        </p:nvSpPr>
        <p:spPr>
          <a:xfrm>
            <a:off x="1" y="310861"/>
            <a:ext cx="4742688" cy="7864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Unidades Didácticas Comunes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1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37" descr="A black and white image of a skull&#10;&#10;Description automatically generated with medium confidence">
            <a:extLst>
              <a:ext uri="{FF2B5EF4-FFF2-40B4-BE49-F238E27FC236}">
                <a16:creationId xmlns:a16="http://schemas.microsoft.com/office/drawing/2014/main" id="{37AA3748-ED62-2D40-BA3B-15615CB08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9"/>
          <a:stretch/>
        </p:blipFill>
        <p:spPr>
          <a:xfrm>
            <a:off x="521900" y="14536189"/>
            <a:ext cx="5780485" cy="489231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887897" y="435424"/>
            <a:ext cx="10297790" cy="10166315"/>
            <a:chOff x="1286639" y="335216"/>
            <a:chExt cx="9873995" cy="9475167"/>
          </a:xfrm>
        </p:grpSpPr>
        <p:grpSp>
          <p:nvGrpSpPr>
            <p:cNvPr id="114" name="Grupo 113"/>
            <p:cNvGrpSpPr/>
            <p:nvPr/>
          </p:nvGrpSpPr>
          <p:grpSpPr>
            <a:xfrm>
              <a:off x="3001589" y="488527"/>
              <a:ext cx="7173444" cy="9321856"/>
              <a:chOff x="2682494" y="822445"/>
              <a:chExt cx="7173444" cy="9649513"/>
            </a:xfrm>
          </p:grpSpPr>
          <p:pic>
            <p:nvPicPr>
              <p:cNvPr id="150" name="Picture 139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53D3D423-B2C3-7F45-B544-7C86728C4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26772" y="2606332"/>
                <a:ext cx="1329166" cy="910725"/>
              </a:xfrm>
              <a:prstGeom prst="rect">
                <a:avLst/>
              </a:prstGeom>
            </p:spPr>
          </p:pic>
          <p:grpSp>
            <p:nvGrpSpPr>
              <p:cNvPr id="668" name="Grupo 667"/>
              <p:cNvGrpSpPr/>
              <p:nvPr/>
            </p:nvGrpSpPr>
            <p:grpSpPr>
              <a:xfrm>
                <a:off x="2682494" y="822445"/>
                <a:ext cx="6394700" cy="9649513"/>
                <a:chOff x="2803844" y="1168773"/>
                <a:chExt cx="6394700" cy="9649513"/>
              </a:xfrm>
            </p:grpSpPr>
            <p:pic>
              <p:nvPicPr>
                <p:cNvPr id="666" name="Picture 137" descr="A black and white image of a skull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7AA3748-ED62-2D40-BA3B-15615CB08F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8753"/>
                <a:stretch/>
              </p:blipFill>
              <p:spPr>
                <a:xfrm>
                  <a:off x="2803845" y="1168773"/>
                  <a:ext cx="6394699" cy="5530596"/>
                </a:xfrm>
                <a:prstGeom prst="rect">
                  <a:avLst/>
                </a:prstGeom>
              </p:spPr>
            </p:pic>
            <p:pic>
              <p:nvPicPr>
                <p:cNvPr id="667" name="Picture 137" descr="A black and white image of a skull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7AA3748-ED62-2D40-BA3B-15615CB08F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6679"/>
                <a:stretch/>
              </p:blipFill>
              <p:spPr>
                <a:xfrm>
                  <a:off x="2803844" y="6121900"/>
                  <a:ext cx="6394699" cy="469638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Grupo 3"/>
            <p:cNvGrpSpPr/>
            <p:nvPr/>
          </p:nvGrpSpPr>
          <p:grpSpPr>
            <a:xfrm>
              <a:off x="1286639" y="335216"/>
              <a:ext cx="9873995" cy="4412104"/>
              <a:chOff x="1061277" y="237166"/>
              <a:chExt cx="9873995" cy="4412104"/>
            </a:xfrm>
          </p:grpSpPr>
          <p:pic>
            <p:nvPicPr>
              <p:cNvPr id="152" name="Picture 202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5AA95259-F8E0-A643-90B0-41EB0FAAC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6593" y="1623940"/>
                <a:ext cx="1547038" cy="106000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8" name="Picture 202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5AA95259-F8E0-A643-90B0-41EB0FAAC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2135" y="2536049"/>
                <a:ext cx="1547038" cy="106000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8" name="Rectángulo 25">
                <a:extLst>
                  <a:ext uri="{FF2B5EF4-FFF2-40B4-BE49-F238E27FC236}">
                    <a16:creationId xmlns:a16="http://schemas.microsoft.com/office/drawing/2014/main" id="{24C7B015-A56F-744F-818B-3C2767D4F6C6}"/>
                  </a:ext>
                </a:extLst>
              </p:cNvPr>
              <p:cNvSpPr/>
              <p:nvPr/>
            </p:nvSpPr>
            <p:spPr>
              <a:xfrm>
                <a:off x="1170595" y="2555796"/>
                <a:ext cx="145345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MX" sz="1200" b="1" dirty="0" err="1">
                    <a:solidFill>
                      <a:srgbClr val="498951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Biostatistics</a:t>
                </a:r>
                <a:endParaRPr lang="es-MX" sz="1200" b="1" dirty="0">
                  <a:solidFill>
                    <a:srgbClr val="498951"/>
                  </a:solidFill>
                </a:endParaRPr>
              </a:p>
            </p:txBody>
          </p:sp>
          <p:sp>
            <p:nvSpPr>
              <p:cNvPr id="39" name="Rectángulo 26">
                <a:extLst>
                  <a:ext uri="{FF2B5EF4-FFF2-40B4-BE49-F238E27FC236}">
                    <a16:creationId xmlns:a16="http://schemas.microsoft.com/office/drawing/2014/main" id="{A2AFBC58-7AA6-6341-BBB0-9C5E0B450D18}"/>
                  </a:ext>
                </a:extLst>
              </p:cNvPr>
              <p:cNvSpPr/>
              <p:nvPr/>
            </p:nvSpPr>
            <p:spPr>
              <a:xfrm>
                <a:off x="1061277" y="3386131"/>
                <a:ext cx="1554797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MX" sz="1200" b="1" dirty="0">
                    <a:solidFill>
                      <a:srgbClr val="49895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Social and </a:t>
                </a:r>
                <a:r>
                  <a:rPr lang="es-MX" sz="1200" b="1" dirty="0" err="1">
                    <a:solidFill>
                      <a:srgbClr val="49895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Behavioral</a:t>
                </a:r>
                <a:r>
                  <a:rPr lang="es-MX" sz="1200" b="1" dirty="0">
                    <a:solidFill>
                      <a:srgbClr val="49895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200" b="1" dirty="0" err="1">
                    <a:solidFill>
                      <a:srgbClr val="49895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Sciences</a:t>
                </a:r>
                <a:endParaRPr lang="es-MX" sz="1200" b="1" dirty="0">
                  <a:solidFill>
                    <a:srgbClr val="49895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ángulo 27">
                <a:extLst>
                  <a:ext uri="{FF2B5EF4-FFF2-40B4-BE49-F238E27FC236}">
                    <a16:creationId xmlns:a16="http://schemas.microsoft.com/office/drawing/2014/main" id="{F9107A33-1E8F-8241-81CA-556A3087F6E1}"/>
                  </a:ext>
                </a:extLst>
              </p:cNvPr>
              <p:cNvSpPr/>
              <p:nvPr/>
            </p:nvSpPr>
            <p:spPr>
              <a:xfrm>
                <a:off x="1526592" y="2068979"/>
                <a:ext cx="1478761" cy="304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MX" sz="1200" b="1" dirty="0" err="1">
                    <a:solidFill>
                      <a:srgbClr val="49895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Infectious</a:t>
                </a:r>
                <a:r>
                  <a:rPr lang="es-MX" sz="1200" b="1" dirty="0">
                    <a:solidFill>
                      <a:srgbClr val="49895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200" b="1" dirty="0" err="1">
                    <a:solidFill>
                      <a:srgbClr val="49895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Diseases</a:t>
                </a:r>
                <a:endParaRPr lang="es-MX" sz="1200" b="1" dirty="0">
                  <a:solidFill>
                    <a:srgbClr val="49895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ectángulo 28">
                <a:extLst>
                  <a:ext uri="{FF2B5EF4-FFF2-40B4-BE49-F238E27FC236}">
                    <a16:creationId xmlns:a16="http://schemas.microsoft.com/office/drawing/2014/main" id="{CF4CA894-272C-9E4D-A480-965684F80D7B}"/>
                  </a:ext>
                </a:extLst>
              </p:cNvPr>
              <p:cNvSpPr/>
              <p:nvPr/>
            </p:nvSpPr>
            <p:spPr>
              <a:xfrm>
                <a:off x="1948983" y="3962635"/>
                <a:ext cx="11323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MX" sz="1200" b="1" dirty="0">
                    <a:solidFill>
                      <a:srgbClr val="498951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Vector-borne </a:t>
                </a:r>
                <a:r>
                  <a:rPr lang="es-MX" sz="1200" b="1" dirty="0" err="1">
                    <a:solidFill>
                      <a:srgbClr val="498951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Diseases</a:t>
                </a:r>
                <a:endParaRPr lang="es-MX" sz="1200" b="1" dirty="0">
                  <a:solidFill>
                    <a:srgbClr val="498951"/>
                  </a:solidFill>
                </a:endParaRPr>
              </a:p>
            </p:txBody>
          </p:sp>
          <p:sp>
            <p:nvSpPr>
              <p:cNvPr id="42" name="Rectángulo 29">
                <a:extLst>
                  <a:ext uri="{FF2B5EF4-FFF2-40B4-BE49-F238E27FC236}">
                    <a16:creationId xmlns:a16="http://schemas.microsoft.com/office/drawing/2014/main" id="{16C849E9-AB28-6F41-A1C0-85EEB0CB1A73}"/>
                  </a:ext>
                </a:extLst>
              </p:cNvPr>
              <p:cNvSpPr/>
              <p:nvPr/>
            </p:nvSpPr>
            <p:spPr>
              <a:xfrm>
                <a:off x="2538036" y="2377188"/>
                <a:ext cx="104547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s-MX" sz="1200" b="1" dirty="0" err="1">
                    <a:solidFill>
                      <a:srgbClr val="498951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Epidemiology</a:t>
                </a:r>
                <a:endParaRPr lang="es-MX" sz="1200" b="1" dirty="0">
                  <a:solidFill>
                    <a:srgbClr val="498951"/>
                  </a:solidFill>
                </a:endParaRPr>
              </a:p>
            </p:txBody>
          </p:sp>
          <p:sp>
            <p:nvSpPr>
              <p:cNvPr id="43" name="Rectángulo 31">
                <a:extLst>
                  <a:ext uri="{FF2B5EF4-FFF2-40B4-BE49-F238E27FC236}">
                    <a16:creationId xmlns:a16="http://schemas.microsoft.com/office/drawing/2014/main" id="{2C5D59FF-5678-EE42-9CDE-021950704382}"/>
                  </a:ext>
                </a:extLst>
              </p:cNvPr>
              <p:cNvSpPr/>
              <p:nvPr/>
            </p:nvSpPr>
            <p:spPr>
              <a:xfrm>
                <a:off x="2991712" y="3901630"/>
                <a:ext cx="1182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200" b="1" dirty="0" err="1">
                    <a:solidFill>
                      <a:srgbClr val="498951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Environmental</a:t>
                </a:r>
                <a:r>
                  <a:rPr lang="es-MX" sz="1200" b="1" dirty="0">
                    <a:solidFill>
                      <a:srgbClr val="498951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1200" b="1" dirty="0" err="1">
                    <a:solidFill>
                      <a:srgbClr val="498951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Health</a:t>
                </a:r>
                <a:endParaRPr lang="es-MX" sz="1200" b="1" dirty="0">
                  <a:solidFill>
                    <a:srgbClr val="498951"/>
                  </a:solidFill>
                </a:endParaRPr>
              </a:p>
            </p:txBody>
          </p:sp>
          <p:sp>
            <p:nvSpPr>
              <p:cNvPr id="44" name="CuadroTexto 35">
                <a:extLst>
                  <a:ext uri="{FF2B5EF4-FFF2-40B4-BE49-F238E27FC236}">
                    <a16:creationId xmlns:a16="http://schemas.microsoft.com/office/drawing/2014/main" id="{FF1E0832-60A3-D648-8DCD-D5F79FE335AF}"/>
                  </a:ext>
                </a:extLst>
              </p:cNvPr>
              <p:cNvSpPr txBox="1"/>
              <p:nvPr/>
            </p:nvSpPr>
            <p:spPr>
              <a:xfrm>
                <a:off x="1291636" y="2925435"/>
                <a:ext cx="1188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MX" sz="1200" b="1" dirty="0" err="1">
                    <a:solidFill>
                      <a:srgbClr val="498951"/>
                    </a:solidFill>
                  </a:rPr>
                  <a:t>Healthcare</a:t>
                </a:r>
                <a:r>
                  <a:rPr lang="es-MX" sz="1200" b="1" dirty="0">
                    <a:solidFill>
                      <a:srgbClr val="498951"/>
                    </a:solidFill>
                  </a:rPr>
                  <a:t> </a:t>
                </a:r>
                <a:r>
                  <a:rPr lang="es-MX" sz="1200" b="1" dirty="0" err="1">
                    <a:solidFill>
                      <a:srgbClr val="498951"/>
                    </a:solidFill>
                  </a:rPr>
                  <a:t>Administration</a:t>
                </a:r>
                <a:endParaRPr lang="es-MX" sz="1200" b="1" dirty="0">
                  <a:solidFill>
                    <a:srgbClr val="498951"/>
                  </a:solidFill>
                </a:endParaRPr>
              </a:p>
            </p:txBody>
          </p:sp>
          <p:cxnSp>
            <p:nvCxnSpPr>
              <p:cNvPr id="45" name="Conector curvado 59">
                <a:extLst>
                  <a:ext uri="{FF2B5EF4-FFF2-40B4-BE49-F238E27FC236}">
                    <a16:creationId xmlns:a16="http://schemas.microsoft.com/office/drawing/2014/main" id="{6A25A1DB-6920-8F44-ABE9-3BA0F73F8B91}"/>
                  </a:ext>
                </a:extLst>
              </p:cNvPr>
              <p:cNvCxnSpPr>
                <a:cxnSpLocks/>
                <a:stCxn id="44" idx="3"/>
                <a:endCxn id="55" idx="1"/>
              </p:cNvCxnSpPr>
              <p:nvPr/>
            </p:nvCxnSpPr>
            <p:spPr>
              <a:xfrm>
                <a:off x="2480316" y="3156268"/>
                <a:ext cx="2527580" cy="47007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9DEB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curvado 59">
                <a:extLst>
                  <a:ext uri="{FF2B5EF4-FFF2-40B4-BE49-F238E27FC236}">
                    <a16:creationId xmlns:a16="http://schemas.microsoft.com/office/drawing/2014/main" id="{6A25A1DB-6920-8F44-ABE9-3BA0F73F8B91}"/>
                  </a:ext>
                </a:extLst>
              </p:cNvPr>
              <p:cNvCxnSpPr>
                <a:cxnSpLocks/>
                <a:stCxn id="40" idx="3"/>
                <a:endCxn id="55" idx="1"/>
              </p:cNvCxnSpPr>
              <p:nvPr/>
            </p:nvCxnSpPr>
            <p:spPr>
              <a:xfrm>
                <a:off x="3005353" y="2221329"/>
                <a:ext cx="2002543" cy="1405009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9DEB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curvado 59">
                <a:extLst>
                  <a:ext uri="{FF2B5EF4-FFF2-40B4-BE49-F238E27FC236}">
                    <a16:creationId xmlns:a16="http://schemas.microsoft.com/office/drawing/2014/main" id="{6A25A1DB-6920-8F44-ABE9-3BA0F73F8B91}"/>
                  </a:ext>
                </a:extLst>
              </p:cNvPr>
              <p:cNvCxnSpPr>
                <a:cxnSpLocks/>
                <a:stCxn id="41" idx="0"/>
                <a:endCxn id="55" idx="1"/>
              </p:cNvCxnSpPr>
              <p:nvPr/>
            </p:nvCxnSpPr>
            <p:spPr>
              <a:xfrm rot="5400000" flipH="1" flipV="1">
                <a:off x="3593385" y="2548125"/>
                <a:ext cx="336297" cy="2492725"/>
              </a:xfrm>
              <a:prstGeom prst="curvedConnector2">
                <a:avLst/>
              </a:prstGeom>
              <a:ln w="19050">
                <a:solidFill>
                  <a:srgbClr val="9DEB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curvado 59">
                <a:extLst>
                  <a:ext uri="{FF2B5EF4-FFF2-40B4-BE49-F238E27FC236}">
                    <a16:creationId xmlns:a16="http://schemas.microsoft.com/office/drawing/2014/main" id="{6A25A1DB-6920-8F44-ABE9-3BA0F73F8B91}"/>
                  </a:ext>
                </a:extLst>
              </p:cNvPr>
              <p:cNvCxnSpPr>
                <a:cxnSpLocks/>
                <a:stCxn id="38" idx="3"/>
                <a:endCxn id="55" idx="1"/>
              </p:cNvCxnSpPr>
              <p:nvPr/>
            </p:nvCxnSpPr>
            <p:spPr>
              <a:xfrm>
                <a:off x="2624047" y="2694296"/>
                <a:ext cx="2383849" cy="932042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9DEB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curvado 59">
                <a:extLst>
                  <a:ext uri="{FF2B5EF4-FFF2-40B4-BE49-F238E27FC236}">
                    <a16:creationId xmlns:a16="http://schemas.microsoft.com/office/drawing/2014/main" id="{6A25A1DB-6920-8F44-ABE9-3BA0F73F8B91}"/>
                  </a:ext>
                </a:extLst>
              </p:cNvPr>
              <p:cNvCxnSpPr>
                <a:cxnSpLocks/>
                <a:stCxn id="55" idx="1"/>
              </p:cNvCxnSpPr>
              <p:nvPr/>
            </p:nvCxnSpPr>
            <p:spPr>
              <a:xfrm rot="10800000" flipV="1">
                <a:off x="3482152" y="3626338"/>
                <a:ext cx="1525744" cy="275292"/>
              </a:xfrm>
              <a:prstGeom prst="curvedConnector2">
                <a:avLst/>
              </a:prstGeom>
              <a:ln w="19050">
                <a:solidFill>
                  <a:srgbClr val="9DEB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curvado 59">
                <a:extLst>
                  <a:ext uri="{FF2B5EF4-FFF2-40B4-BE49-F238E27FC236}">
                    <a16:creationId xmlns:a16="http://schemas.microsoft.com/office/drawing/2014/main" id="{6A25A1DB-6920-8F44-ABE9-3BA0F73F8B91}"/>
                  </a:ext>
                </a:extLst>
              </p:cNvPr>
              <p:cNvCxnSpPr>
                <a:cxnSpLocks/>
                <a:stCxn id="53" idx="3"/>
                <a:endCxn id="55" idx="1"/>
              </p:cNvCxnSpPr>
              <p:nvPr/>
            </p:nvCxnSpPr>
            <p:spPr>
              <a:xfrm>
                <a:off x="3483341" y="3395442"/>
                <a:ext cx="1524555" cy="230896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9DEB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curvado 59">
                <a:extLst>
                  <a:ext uri="{FF2B5EF4-FFF2-40B4-BE49-F238E27FC236}">
                    <a16:creationId xmlns:a16="http://schemas.microsoft.com/office/drawing/2014/main" id="{6A25A1DB-6920-8F44-ABE9-3BA0F73F8B91}"/>
                  </a:ext>
                </a:extLst>
              </p:cNvPr>
              <p:cNvCxnSpPr>
                <a:cxnSpLocks/>
                <a:stCxn id="39" idx="3"/>
                <a:endCxn id="55" idx="1"/>
              </p:cNvCxnSpPr>
              <p:nvPr/>
            </p:nvCxnSpPr>
            <p:spPr>
              <a:xfrm flipV="1">
                <a:off x="2616074" y="3626338"/>
                <a:ext cx="2391822" cy="18326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9DEB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ángulo 25">
                <a:extLst>
                  <a:ext uri="{FF2B5EF4-FFF2-40B4-BE49-F238E27FC236}">
                    <a16:creationId xmlns:a16="http://schemas.microsoft.com/office/drawing/2014/main" id="{24C7B015-A56F-744F-818B-3C2767D4F6C6}"/>
                  </a:ext>
                </a:extLst>
              </p:cNvPr>
              <p:cNvSpPr/>
              <p:nvPr/>
            </p:nvSpPr>
            <p:spPr>
              <a:xfrm>
                <a:off x="2715216" y="3256942"/>
                <a:ext cx="76812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MX" sz="1200" b="1" dirty="0" err="1">
                    <a:solidFill>
                      <a:srgbClr val="498951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Nutrition</a:t>
                </a:r>
                <a:endParaRPr lang="es-MX" sz="1200" b="1" dirty="0">
                  <a:solidFill>
                    <a:srgbClr val="498951"/>
                  </a:solidFill>
                </a:endParaRPr>
              </a:p>
            </p:txBody>
          </p:sp>
          <p:cxnSp>
            <p:nvCxnSpPr>
              <p:cNvPr id="54" name="Conector curvado 59">
                <a:extLst>
                  <a:ext uri="{FF2B5EF4-FFF2-40B4-BE49-F238E27FC236}">
                    <a16:creationId xmlns:a16="http://schemas.microsoft.com/office/drawing/2014/main" id="{6A25A1DB-6920-8F44-ABE9-3BA0F73F8B91}"/>
                  </a:ext>
                </a:extLst>
              </p:cNvPr>
              <p:cNvCxnSpPr>
                <a:cxnSpLocks/>
                <a:stCxn id="42" idx="3"/>
                <a:endCxn id="55" idx="1"/>
              </p:cNvCxnSpPr>
              <p:nvPr/>
            </p:nvCxnSpPr>
            <p:spPr>
              <a:xfrm>
                <a:off x="3583514" y="2515688"/>
                <a:ext cx="1424382" cy="111065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9DEB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AF0732A9-FD52-2646-A733-9049F8836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7896" y="3233720"/>
                <a:ext cx="801483" cy="785236"/>
              </a:xfrm>
              <a:prstGeom prst="rect">
                <a:avLst/>
              </a:prstGeom>
            </p:spPr>
          </p:pic>
          <p:pic>
            <p:nvPicPr>
              <p:cNvPr id="57" name="Picture 2" descr="Icon&#10;&#10;Description automatically generated">
                <a:extLst>
                  <a:ext uri="{FF2B5EF4-FFF2-40B4-BE49-F238E27FC236}">
                    <a16:creationId xmlns:a16="http://schemas.microsoft.com/office/drawing/2014/main" id="{713D9D35-8DA6-5C43-9141-52840435A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3559" y="2318331"/>
                <a:ext cx="781315" cy="783992"/>
              </a:xfrm>
              <a:prstGeom prst="rect">
                <a:avLst/>
              </a:prstGeom>
            </p:spPr>
          </p:pic>
          <p:sp>
            <p:nvSpPr>
              <p:cNvPr id="118" name="Rectángulo 117">
                <a:extLst>
                  <a:ext uri="{FF2B5EF4-FFF2-40B4-BE49-F238E27FC236}">
                    <a16:creationId xmlns:a16="http://schemas.microsoft.com/office/drawing/2014/main" id="{9BB2B84B-2691-A449-9686-46B5C980EBB5}"/>
                  </a:ext>
                </a:extLst>
              </p:cNvPr>
              <p:cNvSpPr/>
              <p:nvPr/>
            </p:nvSpPr>
            <p:spPr>
              <a:xfrm>
                <a:off x="5687572" y="2127336"/>
                <a:ext cx="1480663" cy="4876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C00000"/>
                    </a:solidFill>
                    <a:latin typeface="FranklinGothic URW Cond Book" pitchFamily="2" charset="0"/>
                  </a:rPr>
                  <a:t>Doctorado </a:t>
                </a:r>
                <a:r>
                  <a:rPr lang="es-MX" sz="1400" b="1" dirty="0">
                    <a:solidFill>
                      <a:srgbClr val="C00000"/>
                    </a:solidFill>
                    <a:latin typeface="FranklinGothic URW Cond Book" pitchFamily="2" charset="0"/>
                  </a:rPr>
                  <a:t>e</a:t>
                </a:r>
                <a:r>
                  <a:rPr lang="es-MX" sz="1400" b="1" dirty="0" smtClean="0">
                    <a:solidFill>
                      <a:srgbClr val="C00000"/>
                    </a:solidFill>
                    <a:latin typeface="FranklinGothic URW Cond Book" pitchFamily="2" charset="0"/>
                  </a:rPr>
                  <a:t>n Ciencias</a:t>
                </a:r>
                <a:endParaRPr lang="es-MX" sz="1400" b="1" dirty="0">
                  <a:solidFill>
                    <a:srgbClr val="C00000"/>
                  </a:solidFill>
                  <a:latin typeface="FranklinGothic URW Cond Book" pitchFamily="2" charset="0"/>
                </a:endParaRPr>
              </a:p>
            </p:txBody>
          </p:sp>
          <p:cxnSp>
            <p:nvCxnSpPr>
              <p:cNvPr id="119" name="Conector curvado 113">
                <a:extLst>
                  <a:ext uri="{FF2B5EF4-FFF2-40B4-BE49-F238E27FC236}">
                    <a16:creationId xmlns:a16="http://schemas.microsoft.com/office/drawing/2014/main" id="{3204D7AD-8911-3A4C-B125-E49516803985}"/>
                  </a:ext>
                </a:extLst>
              </p:cNvPr>
              <p:cNvCxnSpPr>
                <a:stCxn id="122" idx="0"/>
                <a:endCxn id="128" idx="3"/>
              </p:cNvCxnSpPr>
              <p:nvPr/>
            </p:nvCxnSpPr>
            <p:spPr>
              <a:xfrm rot="16200000" flipV="1">
                <a:off x="6943346" y="3568089"/>
                <a:ext cx="636225" cy="494415"/>
              </a:xfrm>
              <a:prstGeom prst="curvedConnector2">
                <a:avLst/>
              </a:prstGeom>
              <a:ln w="19050">
                <a:solidFill>
                  <a:srgbClr val="CA59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Rectángulo 32">
                <a:extLst>
                  <a:ext uri="{FF2B5EF4-FFF2-40B4-BE49-F238E27FC236}">
                    <a16:creationId xmlns:a16="http://schemas.microsoft.com/office/drawing/2014/main" id="{7182BF92-A8B2-124F-A98B-0E9B595687D1}"/>
                  </a:ext>
                </a:extLst>
              </p:cNvPr>
              <p:cNvSpPr/>
              <p:nvPr/>
            </p:nvSpPr>
            <p:spPr>
              <a:xfrm>
                <a:off x="9463430" y="3378558"/>
                <a:ext cx="104547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MX" sz="1200" b="1" dirty="0" err="1">
                    <a:solidFill>
                      <a:srgbClr val="CA590C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Epidemiology</a:t>
                </a:r>
                <a:endParaRPr lang="es-MX" sz="1200" b="1" dirty="0">
                  <a:solidFill>
                    <a:srgbClr val="CA590C"/>
                  </a:solidFill>
                </a:endParaRPr>
              </a:p>
            </p:txBody>
          </p:sp>
          <p:sp>
            <p:nvSpPr>
              <p:cNvPr id="121" name="Rectángulo 24">
                <a:extLst>
                  <a:ext uri="{FF2B5EF4-FFF2-40B4-BE49-F238E27FC236}">
                    <a16:creationId xmlns:a16="http://schemas.microsoft.com/office/drawing/2014/main" id="{755567B5-630D-3F49-AE1D-567F202507E9}"/>
                  </a:ext>
                </a:extLst>
              </p:cNvPr>
              <p:cNvSpPr/>
              <p:nvPr/>
            </p:nvSpPr>
            <p:spPr>
              <a:xfrm>
                <a:off x="7687495" y="3761993"/>
                <a:ext cx="101662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MX" sz="1200" b="1" dirty="0" err="1">
                    <a:solidFill>
                      <a:srgbClr val="CA590C"/>
                    </a:solidFill>
                  </a:rPr>
                  <a:t>Biostatistics</a:t>
                </a:r>
                <a:r>
                  <a:rPr lang="es-MX" sz="1200" b="1" dirty="0">
                    <a:solidFill>
                      <a:srgbClr val="CA590C"/>
                    </a:solidFill>
                  </a:rPr>
                  <a:t> </a:t>
                </a:r>
              </a:p>
            </p:txBody>
          </p:sp>
          <p:sp>
            <p:nvSpPr>
              <p:cNvPr id="122" name="Rectángulo 33">
                <a:extLst>
                  <a:ext uri="{FF2B5EF4-FFF2-40B4-BE49-F238E27FC236}">
                    <a16:creationId xmlns:a16="http://schemas.microsoft.com/office/drawing/2014/main" id="{39F13574-115C-CC43-9AE1-537B21B688E8}"/>
                  </a:ext>
                </a:extLst>
              </p:cNvPr>
              <p:cNvSpPr/>
              <p:nvPr/>
            </p:nvSpPr>
            <p:spPr>
              <a:xfrm>
                <a:off x="6790153" y="4133409"/>
                <a:ext cx="14370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200" b="1" dirty="0" err="1">
                    <a:solidFill>
                      <a:srgbClr val="CA590C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Health</a:t>
                </a:r>
                <a:r>
                  <a:rPr lang="es-MX" sz="1200" b="1" dirty="0">
                    <a:solidFill>
                      <a:srgbClr val="CA590C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1200" b="1" dirty="0" err="1">
                    <a:solidFill>
                      <a:srgbClr val="CA590C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Systems</a:t>
                </a:r>
                <a:r>
                  <a:rPr lang="es-MX" sz="1200" b="1" dirty="0">
                    <a:solidFill>
                      <a:srgbClr val="CA590C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s-MX" sz="1200" b="1" dirty="0" err="1">
                    <a:solidFill>
                      <a:srgbClr val="CA590C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Policies</a:t>
                </a:r>
                <a:endParaRPr lang="es-MX" sz="1200" b="1" dirty="0">
                  <a:solidFill>
                    <a:srgbClr val="CA590C"/>
                  </a:solidFill>
                </a:endParaRPr>
              </a:p>
            </p:txBody>
          </p:sp>
          <p:sp>
            <p:nvSpPr>
              <p:cNvPr id="123" name="CuadroTexto 34">
                <a:extLst>
                  <a:ext uri="{FF2B5EF4-FFF2-40B4-BE49-F238E27FC236}">
                    <a16:creationId xmlns:a16="http://schemas.microsoft.com/office/drawing/2014/main" id="{19379603-BCA3-4C4A-B7B1-96E228C431E4}"/>
                  </a:ext>
                </a:extLst>
              </p:cNvPr>
              <p:cNvSpPr txBox="1"/>
              <p:nvPr/>
            </p:nvSpPr>
            <p:spPr>
              <a:xfrm>
                <a:off x="9613456" y="2919898"/>
                <a:ext cx="13218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 err="1">
                    <a:solidFill>
                      <a:srgbClr val="CA590C"/>
                    </a:solidFill>
                  </a:rPr>
                  <a:t>Environmental</a:t>
                </a:r>
                <a:r>
                  <a:rPr lang="es-MX" sz="1200" b="1" dirty="0">
                    <a:solidFill>
                      <a:srgbClr val="CA590C"/>
                    </a:solidFill>
                  </a:rPr>
                  <a:t> </a:t>
                </a:r>
                <a:r>
                  <a:rPr lang="es-MX" sz="1200" b="1" dirty="0" err="1">
                    <a:solidFill>
                      <a:srgbClr val="CA590C"/>
                    </a:solidFill>
                  </a:rPr>
                  <a:t>Health</a:t>
                </a:r>
                <a:endParaRPr lang="es-MX" sz="1200" b="1" dirty="0">
                  <a:solidFill>
                    <a:srgbClr val="CA590C"/>
                  </a:solidFill>
                </a:endParaRPr>
              </a:p>
            </p:txBody>
          </p:sp>
          <p:sp>
            <p:nvSpPr>
              <p:cNvPr id="124" name="Rectángulo 36">
                <a:extLst>
                  <a:ext uri="{FF2B5EF4-FFF2-40B4-BE49-F238E27FC236}">
                    <a16:creationId xmlns:a16="http://schemas.microsoft.com/office/drawing/2014/main" id="{3067F16D-1901-2B46-9E50-3353B15E5FA8}"/>
                  </a:ext>
                </a:extLst>
              </p:cNvPr>
              <p:cNvSpPr/>
              <p:nvPr/>
            </p:nvSpPr>
            <p:spPr>
              <a:xfrm>
                <a:off x="9391036" y="2468988"/>
                <a:ext cx="9575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200" b="1" dirty="0" err="1">
                    <a:solidFill>
                      <a:srgbClr val="CA590C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Health</a:t>
                </a:r>
                <a:r>
                  <a:rPr lang="es-MX" sz="1200" b="1" dirty="0">
                    <a:solidFill>
                      <a:srgbClr val="CA590C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1200" b="1" dirty="0" err="1">
                    <a:solidFill>
                      <a:srgbClr val="CA590C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Economics</a:t>
                </a:r>
                <a:endParaRPr lang="es-MX" sz="1200" b="1" dirty="0">
                  <a:solidFill>
                    <a:srgbClr val="CA590C"/>
                  </a:solidFill>
                </a:endParaRPr>
              </a:p>
            </p:txBody>
          </p:sp>
          <p:sp>
            <p:nvSpPr>
              <p:cNvPr id="125" name="Rectángulo 37">
                <a:extLst>
                  <a:ext uri="{FF2B5EF4-FFF2-40B4-BE49-F238E27FC236}">
                    <a16:creationId xmlns:a16="http://schemas.microsoft.com/office/drawing/2014/main" id="{496353F2-EB95-DC40-AE51-D7080AE37833}"/>
                  </a:ext>
                </a:extLst>
              </p:cNvPr>
              <p:cNvSpPr/>
              <p:nvPr/>
            </p:nvSpPr>
            <p:spPr>
              <a:xfrm>
                <a:off x="9311250" y="3633984"/>
                <a:ext cx="1310561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MX" sz="1200" b="1" dirty="0" err="1">
                    <a:solidFill>
                      <a:srgbClr val="CA590C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Infectious</a:t>
                </a:r>
                <a:r>
                  <a:rPr lang="es-MX" sz="1200" b="1" dirty="0">
                    <a:solidFill>
                      <a:srgbClr val="CA590C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200" b="1" dirty="0" err="1">
                    <a:solidFill>
                      <a:srgbClr val="CA590C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Diseases</a:t>
                </a:r>
                <a:endParaRPr lang="es-MX" sz="1200" b="1" dirty="0">
                  <a:solidFill>
                    <a:srgbClr val="CA590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Rectángulo 38">
                <a:extLst>
                  <a:ext uri="{FF2B5EF4-FFF2-40B4-BE49-F238E27FC236}">
                    <a16:creationId xmlns:a16="http://schemas.microsoft.com/office/drawing/2014/main" id="{BF707730-93A5-C34A-9F20-60E36B066245}"/>
                  </a:ext>
                </a:extLst>
              </p:cNvPr>
              <p:cNvSpPr/>
              <p:nvPr/>
            </p:nvSpPr>
            <p:spPr>
              <a:xfrm>
                <a:off x="8468621" y="2195531"/>
                <a:ext cx="951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200" b="1" dirty="0" err="1">
                    <a:solidFill>
                      <a:srgbClr val="CA590C"/>
                    </a:solidFill>
                  </a:rPr>
                  <a:t>Population</a:t>
                </a:r>
                <a:r>
                  <a:rPr lang="es-MX" sz="1200" b="1" dirty="0">
                    <a:solidFill>
                      <a:srgbClr val="CA590C"/>
                    </a:solidFill>
                  </a:rPr>
                  <a:t> </a:t>
                </a:r>
                <a:r>
                  <a:rPr lang="es-MX" sz="1200" b="1" dirty="0" err="1">
                    <a:solidFill>
                      <a:srgbClr val="CA590C"/>
                    </a:solidFill>
                  </a:rPr>
                  <a:t>Nutrition</a:t>
                </a:r>
                <a:endParaRPr lang="es-MX" sz="1200" b="1" dirty="0">
                  <a:solidFill>
                    <a:srgbClr val="CA590C"/>
                  </a:solidFill>
                </a:endParaRPr>
              </a:p>
            </p:txBody>
          </p:sp>
          <p:sp>
            <p:nvSpPr>
              <p:cNvPr id="127" name="Rectángulo 130">
                <a:extLst>
                  <a:ext uri="{FF2B5EF4-FFF2-40B4-BE49-F238E27FC236}">
                    <a16:creationId xmlns:a16="http://schemas.microsoft.com/office/drawing/2014/main" id="{40F9D0CD-F538-F343-AD6E-EA1710BAF8D5}"/>
                  </a:ext>
                </a:extLst>
              </p:cNvPr>
              <p:cNvSpPr/>
              <p:nvPr/>
            </p:nvSpPr>
            <p:spPr>
              <a:xfrm>
                <a:off x="8376398" y="4069009"/>
                <a:ext cx="13198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200" b="1" dirty="0">
                    <a:solidFill>
                      <a:srgbClr val="CA590C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Vector-borne </a:t>
                </a:r>
                <a:r>
                  <a:rPr lang="es-MX" sz="1200" b="1" dirty="0" err="1">
                    <a:solidFill>
                      <a:srgbClr val="CA590C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Diseases</a:t>
                </a:r>
                <a:endParaRPr lang="es-MX" sz="1200" b="1" dirty="0">
                  <a:solidFill>
                    <a:srgbClr val="CA590C"/>
                  </a:solidFill>
                </a:endParaRPr>
              </a:p>
            </p:txBody>
          </p:sp>
          <p:pic>
            <p:nvPicPr>
              <p:cNvPr id="128" name="Picture 8" descr="Logo, icon&#10;&#10;Description automatically generated">
                <a:extLst>
                  <a:ext uri="{FF2B5EF4-FFF2-40B4-BE49-F238E27FC236}">
                    <a16:creationId xmlns:a16="http://schemas.microsoft.com/office/drawing/2014/main" id="{BB981250-1775-A54E-BFDC-3088B3257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6194" y="3082514"/>
                <a:ext cx="818056" cy="829339"/>
              </a:xfrm>
              <a:prstGeom prst="rect">
                <a:avLst/>
              </a:prstGeom>
            </p:spPr>
          </p:pic>
          <p:sp>
            <p:nvSpPr>
              <p:cNvPr id="129" name="Rectángulo redondeado 128"/>
              <p:cNvSpPr/>
              <p:nvPr/>
            </p:nvSpPr>
            <p:spPr>
              <a:xfrm>
                <a:off x="6152679" y="3722993"/>
                <a:ext cx="1439391" cy="593425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MX" sz="1400" b="1" dirty="0" smtClean="0">
                    <a:solidFill>
                      <a:srgbClr val="6A4718"/>
                    </a:solidFill>
                    <a:latin typeface="FranklinGothic URW Cond Book" pitchFamily="2" charset="0"/>
                  </a:rPr>
                  <a:t>Maestría en Ciencias </a:t>
                </a:r>
                <a:endParaRPr lang="es-MX" sz="1400" b="1" dirty="0">
                  <a:solidFill>
                    <a:srgbClr val="6A4718"/>
                  </a:solidFill>
                  <a:latin typeface="FranklinGothic URW Cond Book" pitchFamily="2" charset="0"/>
                </a:endParaRPr>
              </a:p>
            </p:txBody>
          </p:sp>
          <p:cxnSp>
            <p:nvCxnSpPr>
              <p:cNvPr id="130" name="Conector curvado 113">
                <a:extLst>
                  <a:ext uri="{FF2B5EF4-FFF2-40B4-BE49-F238E27FC236}">
                    <a16:creationId xmlns:a16="http://schemas.microsoft.com/office/drawing/2014/main" id="{3204D7AD-8911-3A4C-B125-E49516803985}"/>
                  </a:ext>
                </a:extLst>
              </p:cNvPr>
              <p:cNvCxnSpPr>
                <a:stCxn id="125" idx="1"/>
                <a:endCxn id="128" idx="3"/>
              </p:cNvCxnSpPr>
              <p:nvPr/>
            </p:nvCxnSpPr>
            <p:spPr>
              <a:xfrm rot="10800000">
                <a:off x="7014250" y="3497185"/>
                <a:ext cx="2297000" cy="39533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CA59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ector curvado 113">
                <a:extLst>
                  <a:ext uri="{FF2B5EF4-FFF2-40B4-BE49-F238E27FC236}">
                    <a16:creationId xmlns:a16="http://schemas.microsoft.com/office/drawing/2014/main" id="{3204D7AD-8911-3A4C-B125-E49516803985}"/>
                  </a:ext>
                </a:extLst>
              </p:cNvPr>
              <p:cNvCxnSpPr/>
              <p:nvPr/>
            </p:nvCxnSpPr>
            <p:spPr>
              <a:xfrm rot="10800000" flipV="1">
                <a:off x="6961414" y="3150730"/>
                <a:ext cx="2691970" cy="319949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CA59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ector curvado 113">
                <a:extLst>
                  <a:ext uri="{FF2B5EF4-FFF2-40B4-BE49-F238E27FC236}">
                    <a16:creationId xmlns:a16="http://schemas.microsoft.com/office/drawing/2014/main" id="{3204D7AD-8911-3A4C-B125-E49516803985}"/>
                  </a:ext>
                </a:extLst>
              </p:cNvPr>
              <p:cNvCxnSpPr>
                <a:stCxn id="121" idx="0"/>
                <a:endCxn id="128" idx="3"/>
              </p:cNvCxnSpPr>
              <p:nvPr/>
            </p:nvCxnSpPr>
            <p:spPr>
              <a:xfrm rot="16200000" flipV="1">
                <a:off x="7472625" y="3038810"/>
                <a:ext cx="264809" cy="1181558"/>
              </a:xfrm>
              <a:prstGeom prst="curvedConnector2">
                <a:avLst/>
              </a:prstGeom>
              <a:ln w="19050">
                <a:solidFill>
                  <a:srgbClr val="FFBD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ector curvado 113">
                <a:extLst>
                  <a:ext uri="{FF2B5EF4-FFF2-40B4-BE49-F238E27FC236}">
                    <a16:creationId xmlns:a16="http://schemas.microsoft.com/office/drawing/2014/main" id="{3204D7AD-8911-3A4C-B125-E49516803985}"/>
                  </a:ext>
                </a:extLst>
              </p:cNvPr>
              <p:cNvCxnSpPr/>
              <p:nvPr/>
            </p:nvCxnSpPr>
            <p:spPr>
              <a:xfrm rot="16200000" flipV="1">
                <a:off x="7654286" y="2659294"/>
                <a:ext cx="598329" cy="2114850"/>
              </a:xfrm>
              <a:prstGeom prst="curvedConnector2">
                <a:avLst/>
              </a:prstGeom>
              <a:ln w="19050">
                <a:solidFill>
                  <a:srgbClr val="CA59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ector curvado 113">
                <a:extLst>
                  <a:ext uri="{FF2B5EF4-FFF2-40B4-BE49-F238E27FC236}">
                    <a16:creationId xmlns:a16="http://schemas.microsoft.com/office/drawing/2014/main" id="{3204D7AD-8911-3A4C-B125-E49516803985}"/>
                  </a:ext>
                </a:extLst>
              </p:cNvPr>
              <p:cNvCxnSpPr>
                <a:stCxn id="120" idx="1"/>
                <a:endCxn id="128" idx="3"/>
              </p:cNvCxnSpPr>
              <p:nvPr/>
            </p:nvCxnSpPr>
            <p:spPr>
              <a:xfrm rot="10800000">
                <a:off x="7014250" y="3497184"/>
                <a:ext cx="2449180" cy="19874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CA59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curvado 113">
                <a:extLst>
                  <a:ext uri="{FF2B5EF4-FFF2-40B4-BE49-F238E27FC236}">
                    <a16:creationId xmlns:a16="http://schemas.microsoft.com/office/drawing/2014/main" id="{3204D7AD-8911-3A4C-B125-E49516803985}"/>
                  </a:ext>
                </a:extLst>
              </p:cNvPr>
              <p:cNvCxnSpPr/>
              <p:nvPr/>
            </p:nvCxnSpPr>
            <p:spPr>
              <a:xfrm rot="10800000" flipV="1">
                <a:off x="6961415" y="2426364"/>
                <a:ext cx="1547135" cy="1044316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CA59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ector curvado 113">
                <a:extLst>
                  <a:ext uri="{FF2B5EF4-FFF2-40B4-BE49-F238E27FC236}">
                    <a16:creationId xmlns:a16="http://schemas.microsoft.com/office/drawing/2014/main" id="{3204D7AD-8911-3A4C-B125-E49516803985}"/>
                  </a:ext>
                </a:extLst>
              </p:cNvPr>
              <p:cNvCxnSpPr/>
              <p:nvPr/>
            </p:nvCxnSpPr>
            <p:spPr>
              <a:xfrm rot="10800000" flipV="1">
                <a:off x="6961415" y="2740872"/>
                <a:ext cx="2628899" cy="729807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CA59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Rectángulo 134">
                <a:extLst>
                  <a:ext uri="{FF2B5EF4-FFF2-40B4-BE49-F238E27FC236}">
                    <a16:creationId xmlns:a16="http://schemas.microsoft.com/office/drawing/2014/main" id="{2834DC8F-E5A2-D044-AF9B-AAD73A1C1C52}"/>
                  </a:ext>
                </a:extLst>
              </p:cNvPr>
              <p:cNvSpPr/>
              <p:nvPr/>
            </p:nvSpPr>
            <p:spPr>
              <a:xfrm>
                <a:off x="7481221" y="244434"/>
                <a:ext cx="104547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MX" sz="1200" b="1" dirty="0" err="1">
                    <a:solidFill>
                      <a:schemeClr val="accent1">
                        <a:lumMod val="50000"/>
                      </a:schemeClr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Epidemiology</a:t>
                </a:r>
                <a:endParaRPr lang="es-MX" sz="1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8" name="CuadroTexto 135">
                <a:extLst>
                  <a:ext uri="{FF2B5EF4-FFF2-40B4-BE49-F238E27FC236}">
                    <a16:creationId xmlns:a16="http://schemas.microsoft.com/office/drawing/2014/main" id="{D7DCB6C3-DF9A-254A-A9E8-735CF6B218DB}"/>
                  </a:ext>
                </a:extLst>
              </p:cNvPr>
              <p:cNvSpPr txBox="1"/>
              <p:nvPr/>
            </p:nvSpPr>
            <p:spPr>
              <a:xfrm>
                <a:off x="6087158" y="237166"/>
                <a:ext cx="12138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3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Environmental</a:t>
                </a:r>
                <a:r>
                  <a:rPr lang="es-MX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MX" sz="13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Health</a:t>
                </a:r>
                <a:r>
                  <a:rPr lang="es-MX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139" name="Rectángulo 136">
                <a:extLst>
                  <a:ext uri="{FF2B5EF4-FFF2-40B4-BE49-F238E27FC236}">
                    <a16:creationId xmlns:a16="http://schemas.microsoft.com/office/drawing/2014/main" id="{B54A602F-E786-6848-B194-55DBFE69E1B8}"/>
                  </a:ext>
                </a:extLst>
              </p:cNvPr>
              <p:cNvSpPr/>
              <p:nvPr/>
            </p:nvSpPr>
            <p:spPr>
              <a:xfrm>
                <a:off x="8519451" y="996135"/>
                <a:ext cx="1481896" cy="286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MX" sz="1200" b="1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Infectious</a:t>
                </a:r>
                <a:r>
                  <a:rPr lang="es-MX" sz="1200" b="1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200" b="1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Diseases</a:t>
                </a:r>
                <a:endParaRPr lang="es-MX" sz="1200" b="1" dirty="0">
                  <a:solidFill>
                    <a:schemeClr val="accent1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ectángulo 137">
                <a:extLst>
                  <a:ext uri="{FF2B5EF4-FFF2-40B4-BE49-F238E27FC236}">
                    <a16:creationId xmlns:a16="http://schemas.microsoft.com/office/drawing/2014/main" id="{F8E745D6-E526-3A49-BC45-F0667990FC57}"/>
                  </a:ext>
                </a:extLst>
              </p:cNvPr>
              <p:cNvSpPr/>
              <p:nvPr/>
            </p:nvSpPr>
            <p:spPr>
              <a:xfrm>
                <a:off x="7877094" y="717090"/>
                <a:ext cx="181326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2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Population</a:t>
                </a:r>
                <a:r>
                  <a:rPr lang="es-MX" sz="12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MX" sz="12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Nutrition</a:t>
                </a:r>
                <a:endParaRPr lang="es-MX" sz="1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1" name="Rectángulo 138">
                <a:extLst>
                  <a:ext uri="{FF2B5EF4-FFF2-40B4-BE49-F238E27FC236}">
                    <a16:creationId xmlns:a16="http://schemas.microsoft.com/office/drawing/2014/main" id="{5127E354-E8A1-AB48-AA04-249DC99358F8}"/>
                  </a:ext>
                </a:extLst>
              </p:cNvPr>
              <p:cNvSpPr/>
              <p:nvPr/>
            </p:nvSpPr>
            <p:spPr>
              <a:xfrm>
                <a:off x="8563246" y="1537615"/>
                <a:ext cx="1211714" cy="286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MX" sz="1200" b="1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Health</a:t>
                </a:r>
                <a:r>
                  <a:rPr lang="es-MX" sz="1200" b="1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200" b="1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Systems</a:t>
                </a:r>
                <a:endParaRPr lang="es-MX" sz="1200" b="1" dirty="0">
                  <a:solidFill>
                    <a:schemeClr val="accent1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Rectángulo 139">
                <a:extLst>
                  <a:ext uri="{FF2B5EF4-FFF2-40B4-BE49-F238E27FC236}">
                    <a16:creationId xmlns:a16="http://schemas.microsoft.com/office/drawing/2014/main" id="{046B8F6A-B93C-5E47-B16E-A28C3622DC28}"/>
                  </a:ext>
                </a:extLst>
              </p:cNvPr>
              <p:cNvSpPr/>
              <p:nvPr/>
            </p:nvSpPr>
            <p:spPr>
              <a:xfrm>
                <a:off x="2599493" y="975213"/>
                <a:ext cx="1645264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1200" b="1" dirty="0">
                    <a:solidFill>
                      <a:srgbClr val="6A4718"/>
                    </a:solidFill>
                  </a:rPr>
                  <a:t>Health Systems Quality</a:t>
                </a:r>
                <a:endParaRPr lang="es-MX" sz="1300" b="1" dirty="0">
                  <a:solidFill>
                    <a:srgbClr val="6A4718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4" name="Picture 6" descr="Logo, icon&#10;&#10;Description automatically generated">
                <a:extLst>
                  <a:ext uri="{FF2B5EF4-FFF2-40B4-BE49-F238E27FC236}">
                    <a16:creationId xmlns:a16="http://schemas.microsoft.com/office/drawing/2014/main" id="{60E13D1D-3ABB-EA44-8C2C-3BB5D2A2B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9450" y="2386100"/>
                <a:ext cx="850524" cy="847620"/>
              </a:xfrm>
              <a:prstGeom prst="rect">
                <a:avLst/>
              </a:prstGeom>
            </p:spPr>
          </p:pic>
          <p:cxnSp>
            <p:nvCxnSpPr>
              <p:cNvPr id="146" name="Conector curvado 113">
                <a:extLst>
                  <a:ext uri="{FF2B5EF4-FFF2-40B4-BE49-F238E27FC236}">
                    <a16:creationId xmlns:a16="http://schemas.microsoft.com/office/drawing/2014/main" id="{C776F259-9B4F-654C-961A-5AEAB673BE15}"/>
                  </a:ext>
                </a:extLst>
              </p:cNvPr>
              <p:cNvCxnSpPr>
                <a:cxnSpLocks/>
                <a:stCxn id="144" idx="0"/>
                <a:endCxn id="139" idx="1"/>
              </p:cNvCxnSpPr>
              <p:nvPr/>
            </p:nvCxnSpPr>
            <p:spPr>
              <a:xfrm rot="5400000" flipH="1" flipV="1">
                <a:off x="7213833" y="1080483"/>
                <a:ext cx="1246496" cy="1364739"/>
              </a:xfrm>
              <a:prstGeom prst="curvedConnector2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ector curvado 113">
                <a:extLst>
                  <a:ext uri="{FF2B5EF4-FFF2-40B4-BE49-F238E27FC236}">
                    <a16:creationId xmlns:a16="http://schemas.microsoft.com/office/drawing/2014/main" id="{C776F259-9B4F-654C-961A-5AEAB673BE15}"/>
                  </a:ext>
                </a:extLst>
              </p:cNvPr>
              <p:cNvCxnSpPr>
                <a:cxnSpLocks/>
                <a:stCxn id="144" idx="0"/>
                <a:endCxn id="138" idx="2"/>
              </p:cNvCxnSpPr>
              <p:nvPr/>
            </p:nvCxnSpPr>
            <p:spPr>
              <a:xfrm rot="16200000" flipV="1">
                <a:off x="6096157" y="1327544"/>
                <a:ext cx="1656491" cy="460621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ector curvado 113">
                <a:extLst>
                  <a:ext uri="{FF2B5EF4-FFF2-40B4-BE49-F238E27FC236}">
                    <a16:creationId xmlns:a16="http://schemas.microsoft.com/office/drawing/2014/main" id="{C776F259-9B4F-654C-961A-5AEAB673BE15}"/>
                  </a:ext>
                </a:extLst>
              </p:cNvPr>
              <p:cNvCxnSpPr>
                <a:cxnSpLocks/>
                <a:stCxn id="144" idx="0"/>
                <a:endCxn id="141" idx="1"/>
              </p:cNvCxnSpPr>
              <p:nvPr/>
            </p:nvCxnSpPr>
            <p:spPr>
              <a:xfrm rot="5400000" flipH="1" flipV="1">
                <a:off x="7506471" y="1329325"/>
                <a:ext cx="705016" cy="1408534"/>
              </a:xfrm>
              <a:prstGeom prst="curvedConnector2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ector curvado 113">
                <a:extLst>
                  <a:ext uri="{FF2B5EF4-FFF2-40B4-BE49-F238E27FC236}">
                    <a16:creationId xmlns:a16="http://schemas.microsoft.com/office/drawing/2014/main" id="{C776F259-9B4F-654C-961A-5AEAB673BE15}"/>
                  </a:ext>
                </a:extLst>
              </p:cNvPr>
              <p:cNvCxnSpPr>
                <a:cxnSpLocks/>
                <a:stCxn id="144" idx="0"/>
                <a:endCxn id="140" idx="1"/>
              </p:cNvCxnSpPr>
              <p:nvPr/>
            </p:nvCxnSpPr>
            <p:spPr>
              <a:xfrm rot="5400000" flipH="1" flipV="1">
                <a:off x="6750648" y="1259654"/>
                <a:ext cx="1530510" cy="722382"/>
              </a:xfrm>
              <a:prstGeom prst="curvedConnector2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ector curvado 113">
                <a:extLst>
                  <a:ext uri="{FF2B5EF4-FFF2-40B4-BE49-F238E27FC236}">
                    <a16:creationId xmlns:a16="http://schemas.microsoft.com/office/drawing/2014/main" id="{C776F259-9B4F-654C-961A-5AEAB673BE15}"/>
                  </a:ext>
                </a:extLst>
              </p:cNvPr>
              <p:cNvCxnSpPr>
                <a:cxnSpLocks/>
                <a:stCxn id="144" idx="0"/>
                <a:endCxn id="137" idx="1"/>
              </p:cNvCxnSpPr>
              <p:nvPr/>
            </p:nvCxnSpPr>
            <p:spPr>
              <a:xfrm rot="5400000" flipH="1" flipV="1">
                <a:off x="6316383" y="1221263"/>
                <a:ext cx="2003166" cy="326509"/>
              </a:xfrm>
              <a:prstGeom prst="curvedConnector2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ángulo redondeado 45"/>
              <p:cNvSpPr/>
              <p:nvPr/>
            </p:nvSpPr>
            <p:spPr>
              <a:xfrm>
                <a:off x="4138227" y="3854008"/>
                <a:ext cx="1690544" cy="563719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s-MX" sz="1400" b="1" dirty="0" smtClean="0">
                    <a:solidFill>
                      <a:srgbClr val="498951"/>
                    </a:solidFill>
                    <a:latin typeface="FranklinGothic URW Cond Book" pitchFamily="2" charset="0"/>
                  </a:rPr>
                  <a:t>Maestría en Salud Pública</a:t>
                </a:r>
                <a:endParaRPr lang="es-MX" sz="1400" b="1" dirty="0">
                  <a:solidFill>
                    <a:srgbClr val="498951"/>
                  </a:solidFill>
                  <a:latin typeface="FranklinGothic URW Cond Book" pitchFamily="2" charset="0"/>
                </a:endParaRPr>
              </a:p>
            </p:txBody>
          </p:sp>
          <p:sp>
            <p:nvSpPr>
              <p:cNvPr id="67" name="CuadroTexto 35">
                <a:extLst>
                  <a:ext uri="{FF2B5EF4-FFF2-40B4-BE49-F238E27FC236}">
                    <a16:creationId xmlns:a16="http://schemas.microsoft.com/office/drawing/2014/main" id="{FF1E0832-60A3-D648-8DCD-D5F79FE335AF}"/>
                  </a:ext>
                </a:extLst>
              </p:cNvPr>
              <p:cNvSpPr txBox="1"/>
              <p:nvPr/>
            </p:nvSpPr>
            <p:spPr>
              <a:xfrm>
                <a:off x="2223462" y="2836270"/>
                <a:ext cx="11886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MX" sz="1200" b="1" dirty="0" err="1">
                    <a:solidFill>
                      <a:srgbClr val="498951"/>
                    </a:solidFill>
                  </a:rPr>
                  <a:t>Aging</a:t>
                </a:r>
                <a:endParaRPr lang="es-MX" sz="1200" b="1" dirty="0">
                  <a:solidFill>
                    <a:srgbClr val="498951"/>
                  </a:solidFill>
                </a:endParaRPr>
              </a:p>
            </p:txBody>
          </p:sp>
          <p:cxnSp>
            <p:nvCxnSpPr>
              <p:cNvPr id="73" name="Conector curvado 59">
                <a:extLst>
                  <a:ext uri="{FF2B5EF4-FFF2-40B4-BE49-F238E27FC236}">
                    <a16:creationId xmlns:a16="http://schemas.microsoft.com/office/drawing/2014/main" id="{6A25A1DB-6920-8F44-ABE9-3BA0F73F8B91}"/>
                  </a:ext>
                </a:extLst>
              </p:cNvPr>
              <p:cNvCxnSpPr>
                <a:cxnSpLocks/>
                <a:endCxn id="55" idx="1"/>
              </p:cNvCxnSpPr>
              <p:nvPr/>
            </p:nvCxnSpPr>
            <p:spPr>
              <a:xfrm>
                <a:off x="3412142" y="2974770"/>
                <a:ext cx="1595754" cy="65156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9DEB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ctángulo 25">
                <a:extLst>
                  <a:ext uri="{FF2B5EF4-FFF2-40B4-BE49-F238E27FC236}">
                    <a16:creationId xmlns:a16="http://schemas.microsoft.com/office/drawing/2014/main" id="{24C7B015-A56F-744F-818B-3C2767D4F6C6}"/>
                  </a:ext>
                </a:extLst>
              </p:cNvPr>
              <p:cNvSpPr/>
              <p:nvPr/>
            </p:nvSpPr>
            <p:spPr>
              <a:xfrm>
                <a:off x="3325061" y="4372271"/>
                <a:ext cx="141080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200" b="1" dirty="0">
                    <a:solidFill>
                      <a:srgbClr val="498951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1200" b="1" dirty="0" err="1">
                    <a:solidFill>
                      <a:srgbClr val="498951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Clinical</a:t>
                </a:r>
                <a:r>
                  <a:rPr lang="es-MX" sz="1200" b="1" dirty="0">
                    <a:solidFill>
                      <a:srgbClr val="498951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1200" b="1" dirty="0" err="1">
                    <a:solidFill>
                      <a:srgbClr val="498951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Nutrition</a:t>
                </a:r>
                <a:endParaRPr lang="es-MX" sz="1200" b="1" dirty="0">
                  <a:solidFill>
                    <a:srgbClr val="498951"/>
                  </a:solidFill>
                </a:endParaRPr>
              </a:p>
            </p:txBody>
          </p:sp>
          <p:cxnSp>
            <p:nvCxnSpPr>
              <p:cNvPr id="104" name="Conector curvado 59">
                <a:extLst>
                  <a:ext uri="{FF2B5EF4-FFF2-40B4-BE49-F238E27FC236}">
                    <a16:creationId xmlns:a16="http://schemas.microsoft.com/office/drawing/2014/main" id="{6A25A1DB-6920-8F44-ABE9-3BA0F73F8B91}"/>
                  </a:ext>
                </a:extLst>
              </p:cNvPr>
              <p:cNvCxnSpPr>
                <a:cxnSpLocks/>
                <a:stCxn id="55" idx="1"/>
              </p:cNvCxnSpPr>
              <p:nvPr/>
            </p:nvCxnSpPr>
            <p:spPr>
              <a:xfrm rot="10800000" flipV="1">
                <a:off x="4030462" y="3626337"/>
                <a:ext cx="977434" cy="745933"/>
              </a:xfrm>
              <a:prstGeom prst="curvedConnector2">
                <a:avLst/>
              </a:prstGeom>
              <a:ln w="19050">
                <a:solidFill>
                  <a:srgbClr val="9DEB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Rectángulo 25">
                <a:extLst>
                  <a:ext uri="{FF2B5EF4-FFF2-40B4-BE49-F238E27FC236}">
                    <a16:creationId xmlns:a16="http://schemas.microsoft.com/office/drawing/2014/main" id="{24C7B015-A56F-744F-818B-3C2767D4F6C6}"/>
                  </a:ext>
                </a:extLst>
              </p:cNvPr>
              <p:cNvSpPr/>
              <p:nvPr/>
            </p:nvSpPr>
            <p:spPr>
              <a:xfrm>
                <a:off x="1756486" y="1601353"/>
                <a:ext cx="170755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498951"/>
                    </a:solidFill>
                    <a:ea typeface="Trebuchet MS" panose="020B0603020202020204" pitchFamily="34" charset="0"/>
                    <a:cs typeface="Times New Roman" panose="02020603050405020304" pitchFamily="18" charset="0"/>
                  </a:rPr>
                  <a:t>Healthcare Quality Management</a:t>
                </a:r>
                <a:endParaRPr lang="es-MX" sz="1200" b="1" dirty="0">
                  <a:solidFill>
                    <a:srgbClr val="498951"/>
                  </a:solidFill>
                </a:endParaRPr>
              </a:p>
            </p:txBody>
          </p:sp>
          <p:cxnSp>
            <p:nvCxnSpPr>
              <p:cNvPr id="220" name="Conector curvado 59">
                <a:extLst>
                  <a:ext uri="{FF2B5EF4-FFF2-40B4-BE49-F238E27FC236}">
                    <a16:creationId xmlns:a16="http://schemas.microsoft.com/office/drawing/2014/main" id="{6A25A1DB-6920-8F44-ABE9-3BA0F73F8B91}"/>
                  </a:ext>
                </a:extLst>
              </p:cNvPr>
              <p:cNvCxnSpPr>
                <a:cxnSpLocks/>
                <a:endCxn id="55" idx="1"/>
              </p:cNvCxnSpPr>
              <p:nvPr/>
            </p:nvCxnSpPr>
            <p:spPr>
              <a:xfrm>
                <a:off x="3464045" y="1832186"/>
                <a:ext cx="1543851" cy="1794152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9DEB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Conector curvado 59">
                <a:extLst>
                  <a:ext uri="{FF2B5EF4-FFF2-40B4-BE49-F238E27FC236}">
                    <a16:creationId xmlns:a16="http://schemas.microsoft.com/office/drawing/2014/main" id="{6A25A1DB-6920-8F44-ABE9-3BA0F73F8B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710" y="1229079"/>
                <a:ext cx="1327262" cy="1210634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6A47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ángulo 22">
                <a:extLst>
                  <a:ext uri="{FF2B5EF4-FFF2-40B4-BE49-F238E27FC236}">
                    <a16:creationId xmlns:a16="http://schemas.microsoft.com/office/drawing/2014/main" id="{59EAFC70-9D22-C640-9D2B-7AF9161AC907}"/>
                  </a:ext>
                </a:extLst>
              </p:cNvPr>
              <p:cNvSpPr/>
              <p:nvPr/>
            </p:nvSpPr>
            <p:spPr>
              <a:xfrm>
                <a:off x="4134285" y="1794478"/>
                <a:ext cx="1424453" cy="4876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chemeClr val="accent2">
                        <a:lumMod val="50000"/>
                      </a:schemeClr>
                    </a:solidFill>
                    <a:latin typeface="FranklinGothic URW Cond Book" pitchFamily="2" charset="0"/>
                  </a:rPr>
                  <a:t>Doctorado en  Salud Pública</a:t>
                </a:r>
                <a:endParaRPr lang="es-MX" sz="1400" b="1" dirty="0">
                  <a:solidFill>
                    <a:schemeClr val="accent2">
                      <a:lumMod val="50000"/>
                    </a:schemeClr>
                  </a:solidFill>
                  <a:latin typeface="FranklinGothic URW Cond Book" pitchFamily="2" charset="0"/>
                </a:endParaRPr>
              </a:p>
            </p:txBody>
          </p:sp>
        </p:grpSp>
      </p:grpSp>
      <p:sp>
        <p:nvSpPr>
          <p:cNvPr id="74" name="Rectángulo 73"/>
          <p:cNvSpPr/>
          <p:nvPr/>
        </p:nvSpPr>
        <p:spPr>
          <a:xfrm>
            <a:off x="287384" y="313509"/>
            <a:ext cx="4079878" cy="4944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00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Roboto"/>
                <a:cs typeface="Calibri Light" panose="020F0302020204030204" pitchFamily="34" charset="0"/>
              </a:rPr>
              <a:t>Sistema </a:t>
            </a:r>
            <a:r>
              <a:rPr lang="es-ES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Roboto"/>
                <a:cs typeface="Calibri Light" panose="020F0302020204030204" pitchFamily="34" charset="0"/>
              </a:rPr>
              <a:t>curricular unificado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3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109812-0888-4948-BA92-B8F129D323CE}"/>
</file>

<file path=customXml/itemProps2.xml><?xml version="1.0" encoding="utf-8"?>
<ds:datastoreItem xmlns:ds="http://schemas.openxmlformats.org/officeDocument/2006/customXml" ds:itemID="{36C92A91-8888-4480-B4A8-79671F8B3305}"/>
</file>

<file path=customXml/itemProps3.xml><?xml version="1.0" encoding="utf-8"?>
<ds:datastoreItem xmlns:ds="http://schemas.openxmlformats.org/officeDocument/2006/customXml" ds:itemID="{81FBEC8A-EC64-490D-A7E1-5AF52CFC0CB1}"/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852</Words>
  <Application>Microsoft Office PowerPoint</Application>
  <PresentationFormat>Panorámica</PresentationFormat>
  <Paragraphs>168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Franklin Gothic Medium</vt:lpstr>
      <vt:lpstr>Franklin Gothic Medium Cond</vt:lpstr>
      <vt:lpstr>FranklinGothic URW Cond Book</vt:lpstr>
      <vt:lpstr>Montserrat</vt:lpstr>
      <vt:lpstr>Open Sans</vt:lpstr>
      <vt:lpstr>Roboto</vt:lpstr>
      <vt:lpstr>Tahoma</vt:lpstr>
      <vt:lpstr>Times New Roman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Henry Rodriguez López</dc:creator>
  <cp:lastModifiedBy>Mario Henry Rodriguez López</cp:lastModifiedBy>
  <cp:revision>39</cp:revision>
  <dcterms:created xsi:type="dcterms:W3CDTF">2022-06-29T14:42:34Z</dcterms:created>
  <dcterms:modified xsi:type="dcterms:W3CDTF">2022-11-15T14:30:51Z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