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6" r:id="rId5"/>
    <p:sldId id="268" r:id="rId6"/>
    <p:sldId id="260" r:id="rId7"/>
    <p:sldId id="269" r:id="rId8"/>
    <p:sldId id="270" r:id="rId9"/>
    <p:sldId id="271" r:id="rId10"/>
    <p:sldId id="272" r:id="rId11"/>
    <p:sldId id="263" r:id="rId12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6FAAA-D00A-4B1C-95D1-A1FCFFC7797B}" v="12" dt="2022-11-14T21:10:08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Tronco común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"/>
            <a:ext cx="10515600" cy="7639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Metodología</a:t>
            </a:r>
            <a:r>
              <a:rPr lang="en-US" sz="3600" dirty="0">
                <a:solidFill>
                  <a:schemeClr val="accent2"/>
                </a:solidFill>
              </a:rPr>
              <a:t> a </a:t>
            </a:r>
            <a:r>
              <a:rPr lang="en-US" sz="3600" dirty="0" err="1">
                <a:solidFill>
                  <a:schemeClr val="accent2"/>
                </a:solidFill>
              </a:rPr>
              <a:t>seguir</a:t>
            </a:r>
            <a:endParaRPr lang="es-ES_tradnl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35275"/>
              </p:ext>
            </p:extLst>
          </p:nvPr>
        </p:nvGraphicFramePr>
        <p:xfrm>
          <a:off x="463826" y="824949"/>
          <a:ext cx="11522765" cy="526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9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755897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caso: Obesidad infantil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de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enfermedades </a:t>
                      </a:r>
                      <a:r>
                        <a:rPr lang="es-MX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crónico degenerativas </a:t>
                      </a:r>
                      <a:endParaRPr lang="es-MX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 </a:t>
                      </a: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estudiantes revisan el material bibliográfico y audiovisual.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Abordaje del marco conceptual de la obesidad.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expone el caso. En equipos se discuten las preguntas sobre determinantes genéticos, comportamiento, nutricionales, sociales, ambientales, biológicos y comerciales. Dinámica por equipos integrados por estudiantes de diferentes áreas de concentración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Cierre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propuestas de probables soluciones poblacionales para problemáticas, dichas soluciones deberán abordar más de uno de los determinantes identificados durante el análisis.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generales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</a:t>
            </a:r>
            <a:r>
              <a:rPr lang="en-US" dirty="0">
                <a:solidFill>
                  <a:schemeClr val="bg1"/>
                </a:solidFill>
              </a:rPr>
              <a:t> de la Unidad </a:t>
            </a:r>
            <a:r>
              <a:rPr lang="en-US" dirty="0" err="1">
                <a:solidFill>
                  <a:schemeClr val="bg1"/>
                </a:solidFill>
              </a:rPr>
              <a:t>didáctica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instruccionales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Ejemplos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seguir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generales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100"/>
            <a:ext cx="10515600" cy="2994025"/>
          </a:xfrm>
        </p:spPr>
        <p:txBody>
          <a:bodyPr>
            <a:normAutofit/>
          </a:bodyPr>
          <a:lstStyle/>
          <a:p>
            <a:r>
              <a:rPr lang="es-ES" dirty="0"/>
              <a:t>Nombre de la UD: </a:t>
            </a:r>
            <a:r>
              <a:rPr lang="es-MX" b="1" dirty="0"/>
              <a:t>Determinantes sociales, biológicos y, ambientales de la salud pública.</a:t>
            </a:r>
            <a:endParaRPr lang="es-ES" b="1" dirty="0"/>
          </a:p>
          <a:p>
            <a:endParaRPr lang="es-ES" dirty="0"/>
          </a:p>
          <a:p>
            <a:r>
              <a:rPr lang="es-ES" dirty="0"/>
              <a:t>No. de horas docentes: 32</a:t>
            </a:r>
          </a:p>
          <a:p>
            <a:endParaRPr lang="es-ES" dirty="0"/>
          </a:p>
          <a:p>
            <a:r>
              <a:rPr lang="es-ES" dirty="0"/>
              <a:t>Créditos: 4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2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r>
              <a:rPr lang="es-ES" dirty="0"/>
              <a:t>Presentación de la 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92" y="1085987"/>
            <a:ext cx="11431591" cy="4937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16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2000" b="1" dirty="0"/>
              <a:t>Las condiciones </a:t>
            </a:r>
            <a:r>
              <a:rPr lang="es-MX" sz="2000" dirty="0"/>
              <a:t>sociales, económicas, políticas, culturales, biológicas y ambientales en las cuales las personas crecen, viven, trabajan y envejecen </a:t>
            </a:r>
            <a:r>
              <a:rPr lang="es-MX" sz="2000" b="1" dirty="0"/>
              <a:t>no se distribuyen por igual </a:t>
            </a:r>
            <a:r>
              <a:rPr lang="es-MX" sz="2000" dirty="0"/>
              <a:t>entre, ni al interior, de todas las poblaciones y constituyen aspectos relevantes en el </a:t>
            </a:r>
            <a:r>
              <a:rPr lang="es-MX" sz="2000" b="1" dirty="0"/>
              <a:t>proceso de salud-enfermedad</a:t>
            </a:r>
            <a:r>
              <a:rPr lang="es-MX" sz="2000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2000" dirty="0"/>
              <a:t>Las desigualdades en las condiciones de vida de las personas y las manifestaciones en su salud, se relacionan directamente con </a:t>
            </a:r>
            <a:r>
              <a:rPr lang="es-MX" sz="2000" b="1" dirty="0"/>
              <a:t>condiciones genéticas y biológicas que se detonan por las condiciones socio-económicas y ambientales </a:t>
            </a:r>
            <a:r>
              <a:rPr lang="es-MX" sz="2000" dirty="0"/>
              <a:t>en las cuales las personas viven cotidianamente. Dichos elementos deben considerarse en el estudio de la salud de las poblaciones a fin de </a:t>
            </a:r>
            <a:r>
              <a:rPr lang="es-MX" sz="2000" b="1" dirty="0"/>
              <a:t>comprender sus interacciones y generar respuestas</a:t>
            </a:r>
            <a:r>
              <a:rPr lang="es-MX" sz="2000" dirty="0"/>
              <a:t> más efectivas para su atención.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854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r>
              <a:rPr lang="es-ES" b="1" dirty="0"/>
              <a:t>Competencia de la UD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6A58E8F-B593-AFE9-DD38-D6CB98082A58}"/>
              </a:ext>
            </a:extLst>
          </p:cNvPr>
          <p:cNvSpPr txBox="1">
            <a:spLocks/>
          </p:cNvSpPr>
          <p:nvPr/>
        </p:nvSpPr>
        <p:spPr>
          <a:xfrm>
            <a:off x="463727" y="1357313"/>
            <a:ext cx="11431591" cy="4937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2000" b="1" dirty="0"/>
          </a:p>
          <a:p>
            <a:pPr marL="0" indent="0" algn="ctr">
              <a:buFont typeface="Wingdings" pitchFamily="2" charset="2"/>
              <a:buNone/>
            </a:pPr>
            <a:endParaRPr lang="es-ES" sz="2000" b="1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s-MX" sz="3000" dirty="0">
                <a:solidFill>
                  <a:srgbClr val="000000"/>
                </a:solidFill>
                <a:latin typeface="Calibri" panose="020F0502020204030204" pitchFamily="34" charset="0"/>
              </a:rPr>
              <a:t>Abordar de forma integral los problemas de salud pública, a través del análisis y la interacción de los determinantes sociales, biológicos y ambientales.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21572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"/>
            <a:ext cx="10515600" cy="7639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Mapeo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dirty="0" err="1">
                <a:solidFill>
                  <a:schemeClr val="accent2"/>
                </a:solidFill>
              </a:rPr>
              <a:t>competencias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instruccionales</a:t>
            </a:r>
            <a:r>
              <a:rPr lang="en-US" sz="3600" dirty="0">
                <a:solidFill>
                  <a:schemeClr val="accent2"/>
                </a:solidFill>
              </a:rPr>
              <a:t> por </a:t>
            </a:r>
            <a:r>
              <a:rPr lang="en-US" sz="3600" dirty="0" err="1">
                <a:solidFill>
                  <a:schemeClr val="accent2"/>
                </a:solidFill>
              </a:rPr>
              <a:t>tema</a:t>
            </a:r>
            <a:endParaRPr lang="es-ES_tradnl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299426"/>
              </p:ext>
            </p:extLst>
          </p:nvPr>
        </p:nvGraphicFramePr>
        <p:xfrm>
          <a:off x="463826" y="824949"/>
          <a:ext cx="11522765" cy="471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214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615155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el panorama general de los determinantes en la salud pública y la dinámica de la unidad didáctica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Presentación de la UD y criterios de evaluación (1 h) 	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Inferir cómo la justicia sanitaria y equidad social interactúan en el proceso de salud y enfermedad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Justicia sanitaria y equidad en salud: definición, importancia y enfoques. (2 h)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el marco conceptual de los Determinantes Sociales de Salud desarrollado por la Comisión de Determinantes Sociales de la Salud de la OMS</a:t>
                      </a:r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arco conceptual de los DSS propuesto por la OMS (2 h)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Inferir cómo la vulnerabilidad social, en conjunto con otros factores genéticos, biológicos, de comportamiento, y ambientales; interactúan en el proceso de salud y enfermedad</a:t>
                      </a:r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Los DSS y la vulnerabilidad social  (2 h)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429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"/>
            <a:ext cx="10515600" cy="7639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Mapeo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dirty="0" err="1">
                <a:solidFill>
                  <a:schemeClr val="accent2"/>
                </a:solidFill>
              </a:rPr>
              <a:t>competencias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instruccionales</a:t>
            </a:r>
            <a:r>
              <a:rPr lang="en-US" sz="3600" dirty="0">
                <a:solidFill>
                  <a:schemeClr val="accent2"/>
                </a:solidFill>
              </a:rPr>
              <a:t> por </a:t>
            </a:r>
            <a:r>
              <a:rPr lang="en-US" sz="3600" dirty="0" err="1">
                <a:solidFill>
                  <a:schemeClr val="accent2"/>
                </a:solidFill>
              </a:rPr>
              <a:t>tema</a:t>
            </a:r>
            <a:endParaRPr lang="es-ES_tradnl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00813"/>
              </p:ext>
            </p:extLst>
          </p:nvPr>
        </p:nvGraphicFramePr>
        <p:xfrm>
          <a:off x="463826" y="824949"/>
          <a:ext cx="11522765" cy="453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38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733438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de enfermedades </a:t>
                      </a:r>
                      <a:r>
                        <a:rPr lang="es-MX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crónico degenerativas </a:t>
                      </a:r>
                      <a:endParaRPr lang="es-MX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Determinantes de las enfermedades crónicas. (5 h)</a:t>
                      </a:r>
                    </a:p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 de caso: Obesidad infantil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 Características biológicas individuales, estructura y función corporal.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 Características genéticas, su regulación y manifestación en la salud.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 Comportamiento y estilos de vida 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 Urbanización y ambientes </a:t>
                      </a:r>
                      <a:r>
                        <a:rPr lang="es-MX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obesogénicos</a:t>
                      </a:r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 Determinantes comerciales 	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de enfermedades </a:t>
                      </a:r>
                      <a:r>
                        <a:rPr lang="es-MX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crónico degenerativas </a:t>
                      </a:r>
                      <a:endParaRPr lang="es-MX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Determinantes en el cáncer. (5h)</a:t>
                      </a:r>
                    </a:p>
                    <a:p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caso cáncer de mama</a:t>
                      </a:r>
                      <a:endParaRPr lang="es-MX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 Características biológicas individuales, estructura y función corporal.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 Características genéticas, su regulación y manifestación en la salud.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 Comportamiento y estilos de vida. </a:t>
                      </a: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 Contaminación ambiental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1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"/>
            <a:ext cx="10515600" cy="7639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Mapeo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dirty="0" err="1">
                <a:solidFill>
                  <a:schemeClr val="accent2"/>
                </a:solidFill>
              </a:rPr>
              <a:t>competencias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instruccionales</a:t>
            </a:r>
            <a:r>
              <a:rPr lang="en-US" sz="3600" dirty="0">
                <a:solidFill>
                  <a:schemeClr val="accent2"/>
                </a:solidFill>
              </a:rPr>
              <a:t> por </a:t>
            </a:r>
            <a:r>
              <a:rPr lang="en-US" sz="3600" dirty="0" err="1">
                <a:solidFill>
                  <a:schemeClr val="accent2"/>
                </a:solidFill>
              </a:rPr>
              <a:t>tema</a:t>
            </a:r>
            <a:endParaRPr lang="es-ES_tradnl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904903"/>
              </p:ext>
            </p:extLst>
          </p:nvPr>
        </p:nvGraphicFramePr>
        <p:xfrm>
          <a:off x="463826" y="824949"/>
          <a:ext cx="11522765" cy="53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9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755897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de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enfermedades infecciosas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7 Determinantes de enfermedades transmitidas por vector (5 h)</a:t>
                      </a:r>
                    </a:p>
                    <a:p>
                      <a:r>
                        <a:rPr lang="es-MX" sz="1800" b="1" dirty="0"/>
                        <a:t>Estudio de caso: Dengue</a:t>
                      </a:r>
                    </a:p>
                    <a:p>
                      <a:r>
                        <a:rPr lang="es-MX" sz="1800" dirty="0"/>
                        <a:t>7.1 Vulnerabilidad social</a:t>
                      </a:r>
                    </a:p>
                    <a:p>
                      <a:r>
                        <a:rPr lang="es-MX" sz="1800" dirty="0"/>
                        <a:t>7.2 Características biológicas individuales, estructura y función corporal.</a:t>
                      </a:r>
                    </a:p>
                    <a:p>
                      <a:r>
                        <a:rPr lang="es-MX" sz="1800" dirty="0"/>
                        <a:t>7.3 Características genéticas, su regulación y manifestación en la salud.</a:t>
                      </a:r>
                    </a:p>
                    <a:p>
                      <a:r>
                        <a:rPr lang="es-MX" sz="1800" dirty="0"/>
                        <a:t>7.4 Agentes infecciosos y la respuesta inmune de las personas</a:t>
                      </a:r>
                    </a:p>
                    <a:p>
                      <a:r>
                        <a:rPr lang="es-MX" sz="1800" dirty="0"/>
                        <a:t>7.5 Contaminación ambiental. </a:t>
                      </a:r>
                    </a:p>
                    <a:p>
                      <a:r>
                        <a:rPr lang="es-MX" sz="1800" dirty="0"/>
                        <a:t>7.6 Territorio y degradación ambiental, pérdida de biodiversidad y cambio climático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de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enfermedades infecciosas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Determinantes de enfermedades infecciosas (5h) </a:t>
                      </a:r>
                    </a:p>
                    <a:p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caso: Cáncer cervicouterino</a:t>
                      </a: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8.1. Vulnerabilidad social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8.2. Características biológicas individuales, estructura y función corporal: </a:t>
                      </a: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8.3. Características genéticas, su regulación y manifestación en la salud.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 .Agentes infecciosos y la respuesta inmune de las personas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8.5. Comportamiento y estilos de vida.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429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8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"/>
            <a:ext cx="10515600" cy="7639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Mapeo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dirty="0" err="1">
                <a:solidFill>
                  <a:schemeClr val="accent2"/>
                </a:solidFill>
              </a:rPr>
              <a:t>competencias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instruccionales</a:t>
            </a:r>
            <a:r>
              <a:rPr lang="en-US" sz="3600" dirty="0">
                <a:solidFill>
                  <a:schemeClr val="accent2"/>
                </a:solidFill>
              </a:rPr>
              <a:t> por </a:t>
            </a:r>
            <a:r>
              <a:rPr lang="en-US" sz="3600" dirty="0" err="1">
                <a:solidFill>
                  <a:schemeClr val="accent2"/>
                </a:solidFill>
              </a:rPr>
              <a:t>tema</a:t>
            </a:r>
            <a:endParaRPr lang="es-ES_tradnl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814279"/>
              </p:ext>
            </p:extLst>
          </p:nvPr>
        </p:nvGraphicFramePr>
        <p:xfrm>
          <a:off x="463826" y="824949"/>
          <a:ext cx="11522765" cy="334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9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755897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Inferir cómo los factores genéticos, biológicos, de comportamiento, nutricionales, ambientales y sociales interactúan en el desarrollo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salud 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9 Determinantes de la salud mental (5 h)</a:t>
                      </a:r>
                    </a:p>
                    <a:p>
                      <a:r>
                        <a:rPr lang="es-MX" sz="1800" b="1" dirty="0"/>
                        <a:t>Estudio de caso: Depresión en el adulto mayor</a:t>
                      </a:r>
                    </a:p>
                    <a:p>
                      <a:r>
                        <a:rPr lang="es-MX" sz="1800" dirty="0"/>
                        <a:t>9.1 Vulnerabilidad social</a:t>
                      </a:r>
                    </a:p>
                    <a:p>
                      <a:r>
                        <a:rPr lang="es-MX" sz="1800" dirty="0"/>
                        <a:t>9.2 Características biológicas individuales, estructura y función corporal</a:t>
                      </a:r>
                    </a:p>
                    <a:p>
                      <a:r>
                        <a:rPr lang="es-MX" sz="1800" dirty="0"/>
                        <a:t>9.3 Características genéticas, su regulación y manifestación en la salud.</a:t>
                      </a:r>
                    </a:p>
                    <a:p>
                      <a:r>
                        <a:rPr lang="es-MX" sz="1800" dirty="0"/>
                        <a:t>9.4 Comportamiento y estilos de vida</a:t>
                      </a:r>
                    </a:p>
                    <a:p>
                      <a:r>
                        <a:rPr lang="es-MX" sz="1800" dirty="0"/>
                        <a:t>9.5 Territorio y degradación ambiental, pérdida de biodiversidad y cambio climático</a:t>
                      </a:r>
                    </a:p>
                    <a:p>
                      <a:r>
                        <a:rPr lang="es-MX" sz="1800" dirty="0"/>
                        <a:t>9.6.Urbanización y modelos de producción de alimentos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30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8660FA-CCF1-445D-9598-DD37D9C29489}"/>
</file>

<file path=customXml/itemProps2.xml><?xml version="1.0" encoding="utf-8"?>
<ds:datastoreItem xmlns:ds="http://schemas.openxmlformats.org/officeDocument/2006/customXml" ds:itemID="{D4231607-5F47-4B02-8E3C-4C661D1C477C}"/>
</file>

<file path=customXml/itemProps3.xml><?xml version="1.0" encoding="utf-8"?>
<ds:datastoreItem xmlns:ds="http://schemas.openxmlformats.org/officeDocument/2006/customXml" ds:itemID="{781030F3-BF0D-4145-9076-E6DEAAC1C051}"/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933</Words>
  <Application>Microsoft Office PowerPoint</Application>
  <PresentationFormat>Panorámica</PresentationFormat>
  <Paragraphs>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Datos generales</vt:lpstr>
      <vt:lpstr>Presentación de la UD</vt:lpstr>
      <vt:lpstr>Competencia de la UD</vt:lpstr>
      <vt:lpstr>Mapeo de competencias instruccionales por tema</vt:lpstr>
      <vt:lpstr>Mapeo de competencias instruccionales por tema</vt:lpstr>
      <vt:lpstr>Mapeo de competencias instruccionales por tema</vt:lpstr>
      <vt:lpstr>Mapeo de competencias instruccionales por tema</vt:lpstr>
      <vt:lpstr>Metodología a seguir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Miguel sánchez-aleman</cp:lastModifiedBy>
  <cp:revision>36</cp:revision>
  <dcterms:created xsi:type="dcterms:W3CDTF">2021-01-22T21:37:47Z</dcterms:created>
  <dcterms:modified xsi:type="dcterms:W3CDTF">2022-11-15T14:05:44Z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