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9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65" r:id="rId4"/>
    <p:sldId id="260" r:id="rId5"/>
    <p:sldId id="266" r:id="rId6"/>
    <p:sldId id="267" r:id="rId7"/>
    <p:sldId id="264" r:id="rId8"/>
    <p:sldId id="269" r:id="rId9"/>
    <p:sldId id="263" r:id="rId10"/>
  </p:sldIdLst>
  <p:sldSz cx="12192000" cy="6858000"/>
  <p:notesSz cx="6858000" cy="9144000"/>
  <p:defaultTextStyle>
    <a:defPPr>
      <a:defRPr lang="en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69"/>
    <p:restoredTop sz="94704"/>
  </p:normalViewPr>
  <p:slideViewPr>
    <p:cSldViewPr snapToGrid="0" snapToObjects="1" showGuides="1">
      <p:cViewPr varScale="1">
        <p:scale>
          <a:sx n="65" d="100"/>
          <a:sy n="65" d="100"/>
        </p:scale>
        <p:origin x="60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0468000E-442D-6145-BE66-D1A72B3271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5596D2-C1BD-ED48-B6C5-F58BE90ABC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717" y="3201003"/>
            <a:ext cx="5517931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s-ES_tradn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76904F-8D9B-6442-9E62-5DFD8D9207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717" y="5725128"/>
            <a:ext cx="5517931" cy="423424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211895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0700A-B058-1D4F-8CD0-CDA7EA277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C8F66F-FBE5-6B4C-A44E-17D3C201E1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CEAD9F-8A7E-004C-B0D0-3F54A7F407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99CF41-DDBA-8C48-99A3-7144CF75A667}" type="datetimeFigureOut">
              <a:rPr lang="es-ES_tradnl" smtClean="0"/>
              <a:t>13/11/2022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1FE2F2-61A0-9F43-B9D7-7C7A96012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6ED14E-1848-7E40-849C-87474D04A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6F9008-E273-0B40-A267-184369995FB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38469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16B367-5A85-0D44-81FF-42AA3341E6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BE9460-F952-0349-AE99-63E5215FDA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8F43F4-D86C-9345-8340-4163DDCCCA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99CF41-DDBA-8C48-99A3-7144CF75A667}" type="datetimeFigureOut">
              <a:rPr lang="es-ES_tradnl" smtClean="0"/>
              <a:t>13/11/2022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3C804F-4D98-B945-A75C-88636E748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0D0CDB-5B2A-4344-8DBE-50F7B8A8E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6F9008-E273-0B40-A267-184369995FB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61770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BD452-FDE6-EB4E-8A04-093B9532F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D10B0A-980F-3644-95A8-40F1BDADD0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AC16F3-A6C8-4C49-858A-1C422240B5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99CF41-DDBA-8C48-99A3-7144CF75A667}" type="datetimeFigureOut">
              <a:rPr lang="es-ES_tradnl" smtClean="0"/>
              <a:t>13/11/2022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FB51FD-945A-874E-A1C9-6D9094921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B6F444-6F2B-D849-9370-E07501FA9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6F9008-E273-0B40-A267-184369995FB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5399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person, computer, indoor&#10;&#10;Description automatically generated">
            <a:extLst>
              <a:ext uri="{FF2B5EF4-FFF2-40B4-BE49-F238E27FC236}">
                <a16:creationId xmlns:a16="http://schemas.microsoft.com/office/drawing/2014/main" id="{49A9E924-7C78-3B40-AB0A-8ED4A6EFC6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E0EC90-D585-7F49-A201-95C1A5688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726" y="768350"/>
            <a:ext cx="5232619" cy="2852737"/>
          </a:xfrm>
        </p:spPr>
        <p:txBody>
          <a:bodyPr anchor="b"/>
          <a:lstStyle>
            <a:lvl1pPr>
              <a:defRPr sz="6000" b="0" i="0">
                <a:solidFill>
                  <a:schemeClr val="bg1"/>
                </a:solidFill>
                <a:latin typeface="Franklin Gothic Medium Cond" panose="020B06060304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s-ES_trad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1BD052-4DE5-E941-80AC-68C2ED84C6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58454" y="748424"/>
            <a:ext cx="460353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71524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E6C06-1F6A-604C-8547-C810B39E1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43815B-6302-B748-A167-8F27591A54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517C0D-ECF0-B54C-B1E3-30B35432D0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CDA5C2-A0F0-7546-8E97-9B3BE88F12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99CF41-DDBA-8C48-99A3-7144CF75A667}" type="datetimeFigureOut">
              <a:rPr lang="es-ES_tradnl" smtClean="0"/>
              <a:t>13/11/2022</a:t>
            </a:fld>
            <a:endParaRPr lang="es-ES_trad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671A06-EE76-0340-9C62-593E215B6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3F3ADB-D421-184D-B5B9-3BD88A760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6F9008-E273-0B40-A267-184369995FB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61653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5DF94-BF87-BF45-8320-DC913F816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B7A2E0-4F92-904D-A435-2E1E2C92DC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AF5D58-F2B4-4C49-863A-72BF021DD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6ECB84-F4BC-964B-96D1-5210C5F606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5922B3-5FE6-134C-AAFF-73FF9FC705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3ECB88-816A-1B48-B2F3-5B5260A7E2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99CF41-DDBA-8C48-99A3-7144CF75A667}" type="datetimeFigureOut">
              <a:rPr lang="es-ES_tradnl" smtClean="0"/>
              <a:t>13/11/2022</a:t>
            </a:fld>
            <a:endParaRPr lang="es-ES_trad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172FFD-8489-5340-BB28-350C1F24D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D3970E-610E-CD45-9F58-F1AA553D8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6F9008-E273-0B40-A267-184369995FB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16786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F9C5D-B84B-B24B-88C6-47B6D274C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285C90-C421-B54C-BE68-EF5531480D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99CF41-DDBA-8C48-99A3-7144CF75A667}" type="datetimeFigureOut">
              <a:rPr lang="es-ES_tradnl" smtClean="0"/>
              <a:t>13/11/2022</a:t>
            </a:fld>
            <a:endParaRPr lang="es-ES_trad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CE90A7-86D0-C149-B058-8C2A8E999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6D7E50-F208-494E-A403-D3C6CF44C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6F9008-E273-0B40-A267-184369995FB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34043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9E37C5-DE15-4B48-AD67-8D2ECA2571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99CF41-DDBA-8C48-99A3-7144CF75A667}" type="datetimeFigureOut">
              <a:rPr lang="es-ES_tradnl" smtClean="0"/>
              <a:t>13/11/2022</a:t>
            </a:fld>
            <a:endParaRPr lang="es-ES_trad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9F9DCE-B7D5-8249-9D9A-1DC3097FA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CFB0E4-9E90-1543-9261-4F77450AC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6F9008-E273-0B40-A267-184369995FB0}" type="slidenum">
              <a:rPr lang="es-ES_tradnl" smtClean="0"/>
              <a:t>‹Nº›</a:t>
            </a:fld>
            <a:endParaRPr lang="es-ES_tradnl"/>
          </a:p>
        </p:txBody>
      </p:sp>
      <p:pic>
        <p:nvPicPr>
          <p:cNvPr id="6" name="Picture 5" descr="A picture containing text, screenshot, businesscard, sign&#10;&#10;Description automatically generated">
            <a:extLst>
              <a:ext uri="{FF2B5EF4-FFF2-40B4-BE49-F238E27FC236}">
                <a16:creationId xmlns:a16="http://schemas.microsoft.com/office/drawing/2014/main" id="{F7B15E59-CF4B-1746-A396-976E2DA9C0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523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ACEDC-09F2-5E42-83F7-509156C9A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4521B9-E035-4443-93CE-B805CDFD67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EC5491-9FF9-E648-8653-40076CEAF9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A8108C-580A-6D46-BF4A-DC946C536B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99CF41-DDBA-8C48-99A3-7144CF75A667}" type="datetimeFigureOut">
              <a:rPr lang="es-ES_tradnl" smtClean="0"/>
              <a:t>13/11/2022</a:t>
            </a:fld>
            <a:endParaRPr lang="es-ES_trad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4E5C6C-CC23-9643-886C-1B644613D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3D54EC-CB35-5F49-9383-633541FC0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6F9008-E273-0B40-A267-184369995FB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52259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C84D0-00DD-E541-8647-D1395A63D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09A9FF-AA45-F74B-9A55-DF32ACA56D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A65689-A7D4-1944-B6D0-B49794A8E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74F958-A444-2B40-BD83-B5219C6FA7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99CF41-DDBA-8C48-99A3-7144CF75A667}" type="datetimeFigureOut">
              <a:rPr lang="es-ES_tradnl" smtClean="0"/>
              <a:t>13/11/2022</a:t>
            </a:fld>
            <a:endParaRPr lang="es-ES_trad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D4CC98-11E7-E547-B098-6631F36EE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B15B01-01FB-B44A-9CC9-225646127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6F9008-E273-0B40-A267-184369995FB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39478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14BFBB-1C11-A240-AF1F-D0397E0B5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206784-B5CA-DC4E-9654-40D7E32657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s-ES_tradnl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2804DAA-0B15-E842-BE46-4DB1E7F45CE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375400"/>
            <a:ext cx="12192000" cy="482600"/>
          </a:xfrm>
          <a:prstGeom prst="rect">
            <a:avLst/>
          </a:prstGeom>
        </p:spPr>
      </p:pic>
      <p:sp>
        <p:nvSpPr>
          <p:cNvPr id="9" name="3 Rectángulo">
            <a:extLst>
              <a:ext uri="{FF2B5EF4-FFF2-40B4-BE49-F238E27FC236}">
                <a16:creationId xmlns:a16="http://schemas.microsoft.com/office/drawing/2014/main" id="{92933529-7FEF-3549-B12C-C8EF218D25EA}"/>
              </a:ext>
            </a:extLst>
          </p:cNvPr>
          <p:cNvSpPr/>
          <p:nvPr userDrawn="1"/>
        </p:nvSpPr>
        <p:spPr>
          <a:xfrm>
            <a:off x="11469410" y="18285"/>
            <a:ext cx="689612" cy="707886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6F36876-3309-4425-B0B8-9B9BFED9D3D6}" type="slidenum">
              <a:rPr lang="es-MX" sz="4000" b="0" i="0" smtClean="0">
                <a:solidFill>
                  <a:schemeClr val="bg1">
                    <a:lumMod val="85000"/>
                  </a:schemeClr>
                </a:solidFill>
                <a:latin typeface="Franklin Gothic Medium Cond" panose="020B0606030402020204" pitchFamily="34" charset="0"/>
              </a:rPr>
              <a:pPr algn="ctr"/>
              <a:t>‹Nº›</a:t>
            </a:fld>
            <a:endParaRPr lang="es-MX" sz="4000" b="0" i="0" dirty="0">
              <a:solidFill>
                <a:schemeClr val="bg1">
                  <a:lumMod val="85000"/>
                </a:schemeClr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324B8C5-BDB8-1C44-9078-4EFB37859215}"/>
              </a:ext>
            </a:extLst>
          </p:cNvPr>
          <p:cNvSpPr/>
          <p:nvPr userDrawn="1"/>
        </p:nvSpPr>
        <p:spPr>
          <a:xfrm>
            <a:off x="0" y="0"/>
            <a:ext cx="271463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98608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4"/>
        </a:buClr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ori.hhs.gov/the-lab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7F5E8-73BA-A148-9E9E-D567514948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/>
              <a:t>Reestructura curricular de los programas de la ESPM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E24F2C-F696-174A-A365-ED1B060195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717" y="5725128"/>
            <a:ext cx="10840573" cy="423424"/>
          </a:xfrm>
        </p:spPr>
        <p:txBody>
          <a:bodyPr>
            <a:noAutofit/>
          </a:bodyPr>
          <a:lstStyle/>
          <a:p>
            <a:r>
              <a:rPr lang="es-MX" sz="2800" dirty="0"/>
              <a:t> </a:t>
            </a:r>
            <a:r>
              <a:rPr lang="es-MX" sz="2800" dirty="0" smtClean="0"/>
              <a:t>UD. Ética </a:t>
            </a:r>
            <a:r>
              <a:rPr lang="es-MX" sz="2800" dirty="0"/>
              <a:t>en la práctica de la salud </a:t>
            </a:r>
            <a:r>
              <a:rPr lang="es-MX" sz="2800" dirty="0" smtClean="0"/>
              <a:t>pública y </a:t>
            </a:r>
            <a:r>
              <a:rPr lang="es-MX" sz="2800" dirty="0"/>
              <a:t>la investigación</a:t>
            </a:r>
            <a:endParaRPr lang="es-ES_tradnl" sz="2800" dirty="0"/>
          </a:p>
        </p:txBody>
      </p:sp>
    </p:spTree>
    <p:extLst>
      <p:ext uri="{BB962C8B-B14F-4D97-AF65-F5344CB8AC3E}">
        <p14:creationId xmlns:p14="http://schemas.microsoft.com/office/powerpoint/2010/main" val="397773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957585" y="823799"/>
            <a:ext cx="4138415" cy="1139144"/>
          </a:xfrm>
        </p:spPr>
        <p:txBody>
          <a:bodyPr>
            <a:normAutofit fontScale="90000"/>
          </a:bodyPr>
          <a:lstStyle/>
          <a:p>
            <a:pPr algn="r"/>
            <a:r>
              <a:rPr lang="es-MX" sz="8800" dirty="0"/>
              <a:t>Contenido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>
          <a:xfrm>
            <a:off x="6502401" y="823799"/>
            <a:ext cx="4597396" cy="2876331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</a:rPr>
              <a:t>Datos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generales</a:t>
            </a:r>
            <a:endParaRPr lang="en-US" dirty="0">
              <a:solidFill>
                <a:schemeClr val="bg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</a:rPr>
              <a:t>Competencia</a:t>
            </a:r>
            <a:r>
              <a:rPr lang="en-US" dirty="0">
                <a:solidFill>
                  <a:schemeClr val="bg1"/>
                </a:solidFill>
              </a:rPr>
              <a:t> de la Unidad </a:t>
            </a:r>
            <a:r>
              <a:rPr lang="en-US" dirty="0" err="1">
                <a:solidFill>
                  <a:schemeClr val="bg1"/>
                </a:solidFill>
              </a:rPr>
              <a:t>didáctica</a:t>
            </a: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</a:rPr>
              <a:t>Mapeo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competencias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instruccionales</a:t>
            </a:r>
            <a:r>
              <a:rPr lang="en-US" dirty="0">
                <a:solidFill>
                  <a:schemeClr val="bg1"/>
                </a:solidFill>
              </a:rPr>
              <a:t> por </a:t>
            </a:r>
            <a:r>
              <a:rPr lang="en-US" dirty="0" err="1">
                <a:solidFill>
                  <a:schemeClr val="bg1"/>
                </a:solidFill>
              </a:rPr>
              <a:t>tema</a:t>
            </a: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Dos </a:t>
            </a:r>
            <a:r>
              <a:rPr lang="en-US" dirty="0" err="1">
                <a:solidFill>
                  <a:schemeClr val="bg1"/>
                </a:solidFill>
              </a:rPr>
              <a:t>ejemplos</a:t>
            </a:r>
            <a:r>
              <a:rPr lang="en-US" dirty="0">
                <a:solidFill>
                  <a:schemeClr val="bg1"/>
                </a:solidFill>
              </a:rPr>
              <a:t> de la </a:t>
            </a:r>
            <a:r>
              <a:rPr lang="en-US" dirty="0" err="1">
                <a:solidFill>
                  <a:schemeClr val="bg1"/>
                </a:solidFill>
              </a:rPr>
              <a:t>metodología</a:t>
            </a:r>
            <a:r>
              <a:rPr lang="en-US" dirty="0">
                <a:solidFill>
                  <a:schemeClr val="bg1"/>
                </a:solidFill>
              </a:rPr>
              <a:t> a </a:t>
            </a:r>
            <a:r>
              <a:rPr lang="en-US" dirty="0" err="1">
                <a:solidFill>
                  <a:schemeClr val="bg1"/>
                </a:solidFill>
              </a:rPr>
              <a:t>seguir</a:t>
            </a:r>
            <a:r>
              <a:rPr lang="en-US" dirty="0">
                <a:solidFill>
                  <a:schemeClr val="bg1"/>
                </a:solidFill>
              </a:rPr>
              <a:t> </a:t>
            </a:r>
            <a:endParaRPr lang="es-MX" dirty="0"/>
          </a:p>
        </p:txBody>
      </p:sp>
      <p:sp>
        <p:nvSpPr>
          <p:cNvPr id="6" name="Título 3">
            <a:extLst>
              <a:ext uri="{FF2B5EF4-FFF2-40B4-BE49-F238E27FC236}">
                <a16:creationId xmlns:a16="http://schemas.microsoft.com/office/drawing/2014/main" id="{7B348678-7DD5-C945-B825-C6E29157239C}"/>
              </a:ext>
            </a:extLst>
          </p:cNvPr>
          <p:cNvSpPr txBox="1">
            <a:spLocks/>
          </p:cNvSpPr>
          <p:nvPr/>
        </p:nvSpPr>
        <p:spPr>
          <a:xfrm>
            <a:off x="3949671" y="1393371"/>
            <a:ext cx="2146329" cy="217714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chemeClr val="bg1"/>
                </a:solidFill>
                <a:latin typeface="Franklin Gothic Medium Cond" panose="020B0606030402020204" pitchFamily="34" charset="0"/>
                <a:ea typeface="+mj-ea"/>
                <a:cs typeface="+mj-cs"/>
              </a:defRPr>
            </a:lvl1pPr>
          </a:lstStyle>
          <a:p>
            <a:pPr algn="r"/>
            <a:r>
              <a:rPr lang="es-MX" sz="15000" b="1" dirty="0">
                <a:solidFill>
                  <a:schemeClr val="bg1">
                    <a:alpha val="32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01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1038971-D864-CF43-98B4-BDD484749124}"/>
              </a:ext>
            </a:extLst>
          </p:cNvPr>
          <p:cNvCxnSpPr/>
          <p:nvPr/>
        </p:nvCxnSpPr>
        <p:spPr>
          <a:xfrm>
            <a:off x="6299200" y="444500"/>
            <a:ext cx="0" cy="342900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243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24D1FB-D9A0-4E15-900F-82AADBDC6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Datos generales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A23D784-8647-4EB9-988B-DD8548AC2B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593" y="1386348"/>
            <a:ext cx="11248103" cy="4790615"/>
          </a:xfrm>
        </p:spPr>
        <p:txBody>
          <a:bodyPr>
            <a:noAutofit/>
          </a:bodyPr>
          <a:lstStyle/>
          <a:p>
            <a:r>
              <a:rPr lang="es-ES" dirty="0"/>
              <a:t>Nombre de la UD</a:t>
            </a:r>
            <a:r>
              <a:rPr lang="es-ES" dirty="0" smtClean="0"/>
              <a:t>:</a:t>
            </a:r>
          </a:p>
          <a:p>
            <a:pPr marL="0" indent="0">
              <a:buNone/>
            </a:pPr>
            <a:r>
              <a:rPr lang="es-MX" dirty="0" smtClean="0"/>
              <a:t>UD</a:t>
            </a:r>
            <a:r>
              <a:rPr lang="es-MX" dirty="0"/>
              <a:t>. Ética en la práctica de la salud pública y la investigación</a:t>
            </a:r>
          </a:p>
          <a:p>
            <a:r>
              <a:rPr lang="es-ES" dirty="0" smtClean="0"/>
              <a:t>No</a:t>
            </a:r>
            <a:r>
              <a:rPr lang="es-ES" dirty="0"/>
              <a:t>. de horas docentes: </a:t>
            </a: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30</a:t>
            </a:r>
            <a:endParaRPr lang="es-ES" dirty="0"/>
          </a:p>
          <a:p>
            <a:r>
              <a:rPr lang="es-ES" dirty="0" smtClean="0"/>
              <a:t>Créditos</a:t>
            </a:r>
            <a:r>
              <a:rPr lang="es-ES" dirty="0"/>
              <a:t>: </a:t>
            </a: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4</a:t>
            </a:r>
            <a:endParaRPr lang="es-ES" dirty="0"/>
          </a:p>
          <a:p>
            <a:r>
              <a:rPr lang="en-US" dirty="0" err="1" smtClean="0"/>
              <a:t>Competencia</a:t>
            </a:r>
            <a:r>
              <a:rPr lang="en-US" dirty="0" smtClean="0"/>
              <a:t> </a:t>
            </a:r>
            <a:r>
              <a:rPr lang="en-US" dirty="0"/>
              <a:t>de la Unidad </a:t>
            </a:r>
            <a:r>
              <a:rPr lang="en-US" dirty="0" err="1"/>
              <a:t>Didáctica</a:t>
            </a:r>
            <a:r>
              <a:rPr lang="en-US" dirty="0"/>
              <a:t> (UD</a:t>
            </a:r>
            <a:r>
              <a:rPr lang="en-US" dirty="0" smtClean="0"/>
              <a:t>):</a:t>
            </a:r>
          </a:p>
          <a:p>
            <a:pPr marL="0" indent="0">
              <a:buNone/>
            </a:pPr>
            <a:r>
              <a:rPr lang="es-MX" dirty="0" smtClean="0"/>
              <a:t>Comprender </a:t>
            </a:r>
            <a:r>
              <a:rPr lang="es-MX" dirty="0"/>
              <a:t>los diferentes enfoques, corrientes de pensamiento y principales modelos conceptuales que se han desarrollado para el estudio de la salud pública.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9926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C2F18-8E2E-9E42-A001-5A2B5D4C4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828"/>
            <a:ext cx="10515600" cy="1325563"/>
          </a:xfrm>
        </p:spPr>
        <p:txBody>
          <a:bodyPr/>
          <a:lstStyle/>
          <a:p>
            <a:r>
              <a:rPr lang="en-US" dirty="0" err="1">
                <a:solidFill>
                  <a:schemeClr val="accent2"/>
                </a:solidFill>
              </a:rPr>
              <a:t>Mapeo</a:t>
            </a:r>
            <a:r>
              <a:rPr lang="en-US" dirty="0">
                <a:solidFill>
                  <a:schemeClr val="accent2"/>
                </a:solidFill>
              </a:rPr>
              <a:t> de </a:t>
            </a:r>
            <a:r>
              <a:rPr lang="en-US" dirty="0" err="1">
                <a:solidFill>
                  <a:schemeClr val="accent2"/>
                </a:solidFill>
              </a:rPr>
              <a:t>competencias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instruccionales</a:t>
            </a:r>
            <a:r>
              <a:rPr lang="en-US" dirty="0">
                <a:solidFill>
                  <a:schemeClr val="accent2"/>
                </a:solidFill>
              </a:rPr>
              <a:t> por </a:t>
            </a:r>
            <a:r>
              <a:rPr lang="en-US" dirty="0" err="1">
                <a:solidFill>
                  <a:schemeClr val="accent2"/>
                </a:solidFill>
              </a:rPr>
              <a:t>tema</a:t>
            </a:r>
            <a:endParaRPr lang="es-ES_tradnl" dirty="0">
              <a:solidFill>
                <a:schemeClr val="accent2"/>
              </a:solidFill>
            </a:endParaRP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CC6496E1-7EDD-4E4E-83B6-8FF250FB91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5969503"/>
              </p:ext>
            </p:extLst>
          </p:nvPr>
        </p:nvGraphicFramePr>
        <p:xfrm>
          <a:off x="838200" y="1461830"/>
          <a:ext cx="10698126" cy="4972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71214">
                  <a:extLst>
                    <a:ext uri="{9D8B030D-6E8A-4147-A177-3AD203B41FA5}">
                      <a16:colId xmlns:a16="http://schemas.microsoft.com/office/drawing/2014/main" val="957476774"/>
                    </a:ext>
                  </a:extLst>
                </a:gridCol>
                <a:gridCol w="5326912">
                  <a:extLst>
                    <a:ext uri="{9D8B030D-6E8A-4147-A177-3AD203B41FA5}">
                      <a16:colId xmlns:a16="http://schemas.microsoft.com/office/drawing/2014/main" val="3374847469"/>
                    </a:ext>
                  </a:extLst>
                </a:gridCol>
              </a:tblGrid>
              <a:tr h="782287">
                <a:tc>
                  <a:txBody>
                    <a:bodyPr/>
                    <a:lstStyle/>
                    <a:p>
                      <a:r>
                        <a:rPr lang="es-ES" dirty="0"/>
                        <a:t>Competencias instruccional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Tema </a:t>
                      </a: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687053"/>
                  </a:ext>
                </a:extLst>
              </a:tr>
              <a:tr h="782287">
                <a:tc>
                  <a:txBody>
                    <a:bodyPr/>
                    <a:lstStyle/>
                    <a:p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Identificar los principios de la ética en la salud pública.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lnSpc>
                          <a:spcPct val="114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Principios de la ética en salud pública.</a:t>
                      </a:r>
                      <a:endParaRPr lang="es-MX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lnSpc>
                          <a:spcPct val="114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Marcos teóricos aplicados en el análisis ético de la ética en salud pública.</a:t>
                      </a:r>
                      <a:endParaRPr lang="es-MX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lnSpc>
                          <a:spcPct val="114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Los comités de ética en investigación</a:t>
                      </a:r>
                      <a:endParaRPr lang="es-MX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lnSpc>
                          <a:spcPct val="114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 consentimiento informado</a:t>
                      </a: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2508399"/>
                  </a:ext>
                </a:extLst>
              </a:tr>
              <a:tr h="782287">
                <a:tc>
                  <a:txBody>
                    <a:bodyPr/>
                    <a:lstStyle/>
                    <a:p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Aplicar los aspectos éticos en situaciones o escenarios de salud pública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participación comunitaria y corresponsabilidad social</a:t>
                      </a:r>
                      <a:endParaRPr lang="es-MX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Conceptos de comunidad</a:t>
                      </a:r>
                      <a:endParaRPr lang="es-MX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Intervenciones comunitarias éticas</a:t>
                      </a:r>
                      <a:endParaRPr lang="es-MX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Concepto de vulnerabilidad e identificación de grupos prioritarios</a:t>
                      </a:r>
                      <a:endParaRPr lang="es-MX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Teoría de las capas, ética poblacional</a:t>
                      </a:r>
                      <a:endParaRPr lang="es-MX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Concepto de equidad e Igualdad en el ámbito de la salud</a:t>
                      </a: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78601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045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C2F18-8E2E-9E42-A001-5A2B5D4C4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828"/>
            <a:ext cx="10515600" cy="1325563"/>
          </a:xfrm>
        </p:spPr>
        <p:txBody>
          <a:bodyPr/>
          <a:lstStyle/>
          <a:p>
            <a:r>
              <a:rPr lang="en-US" dirty="0" err="1">
                <a:solidFill>
                  <a:schemeClr val="accent2"/>
                </a:solidFill>
              </a:rPr>
              <a:t>Mapeo</a:t>
            </a:r>
            <a:r>
              <a:rPr lang="en-US" dirty="0">
                <a:solidFill>
                  <a:schemeClr val="accent2"/>
                </a:solidFill>
              </a:rPr>
              <a:t> de </a:t>
            </a:r>
            <a:r>
              <a:rPr lang="en-US" dirty="0" err="1">
                <a:solidFill>
                  <a:schemeClr val="accent2"/>
                </a:solidFill>
              </a:rPr>
              <a:t>competencias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instruccionales</a:t>
            </a:r>
            <a:r>
              <a:rPr lang="en-US" dirty="0">
                <a:solidFill>
                  <a:schemeClr val="accent2"/>
                </a:solidFill>
              </a:rPr>
              <a:t> por </a:t>
            </a:r>
            <a:r>
              <a:rPr lang="en-US" dirty="0" err="1">
                <a:solidFill>
                  <a:schemeClr val="accent2"/>
                </a:solidFill>
              </a:rPr>
              <a:t>tema</a:t>
            </a:r>
            <a:endParaRPr lang="es-ES_tradnl" dirty="0">
              <a:solidFill>
                <a:schemeClr val="accent2"/>
              </a:solidFill>
            </a:endParaRP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CC6496E1-7EDD-4E4E-83B6-8FF250FB91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2667771"/>
              </p:ext>
            </p:extLst>
          </p:nvPr>
        </p:nvGraphicFramePr>
        <p:xfrm>
          <a:off x="838200" y="1825624"/>
          <a:ext cx="10698126" cy="32987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71214">
                  <a:extLst>
                    <a:ext uri="{9D8B030D-6E8A-4147-A177-3AD203B41FA5}">
                      <a16:colId xmlns:a16="http://schemas.microsoft.com/office/drawing/2014/main" val="957476774"/>
                    </a:ext>
                  </a:extLst>
                </a:gridCol>
                <a:gridCol w="5326912">
                  <a:extLst>
                    <a:ext uri="{9D8B030D-6E8A-4147-A177-3AD203B41FA5}">
                      <a16:colId xmlns:a16="http://schemas.microsoft.com/office/drawing/2014/main" val="3374847469"/>
                    </a:ext>
                  </a:extLst>
                </a:gridCol>
              </a:tblGrid>
              <a:tr h="782287">
                <a:tc>
                  <a:txBody>
                    <a:bodyPr/>
                    <a:lstStyle/>
                    <a:p>
                      <a:r>
                        <a:rPr lang="es-ES" dirty="0"/>
                        <a:t>Competencias instruccional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Tema </a:t>
                      </a: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687053"/>
                  </a:ext>
                </a:extLst>
              </a:tr>
              <a:tr h="7822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Identificar los elementos que permiten actuar con una conducta responsable en la práctica de la salud pública y la investigación.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endParaRPr lang="es-E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lnSpc>
                          <a:spcPct val="114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Conducta responsable en la práctica de la salud pública y la investigación </a:t>
                      </a:r>
                      <a:endParaRPr lang="es-MX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lnSpc>
                          <a:spcPct val="114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Ética en las publicaciones científicas: regulación</a:t>
                      </a:r>
                      <a:endParaRPr lang="es-MX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lnSpc>
                          <a:spcPct val="114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Lineamientos éticos en el quehacer estadístico y de manejo de datos.</a:t>
                      </a:r>
                      <a:endParaRPr lang="es-MX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lnSpc>
                          <a:spcPct val="114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Conflictos de interés en salud pública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07512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92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CC6496E1-7EDD-4E4E-83B6-8FF250FB91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5101322"/>
              </p:ext>
            </p:extLst>
          </p:nvPr>
        </p:nvGraphicFramePr>
        <p:xfrm>
          <a:off x="287594" y="685082"/>
          <a:ext cx="11707762" cy="5226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1761">
                  <a:extLst>
                    <a:ext uri="{9D8B030D-6E8A-4147-A177-3AD203B41FA5}">
                      <a16:colId xmlns:a16="http://schemas.microsoft.com/office/drawing/2014/main" val="957476774"/>
                    </a:ext>
                  </a:extLst>
                </a:gridCol>
                <a:gridCol w="6096001">
                  <a:extLst>
                    <a:ext uri="{9D8B030D-6E8A-4147-A177-3AD203B41FA5}">
                      <a16:colId xmlns:a16="http://schemas.microsoft.com/office/drawing/2014/main" val="3374847469"/>
                    </a:ext>
                  </a:extLst>
                </a:gridCol>
              </a:tblGrid>
              <a:tr h="782287">
                <a:tc>
                  <a:txBody>
                    <a:bodyPr/>
                    <a:lstStyle/>
                    <a:p>
                      <a:r>
                        <a:rPr lang="es-ES" dirty="0"/>
                        <a:t>Competencias instruccional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Tema </a:t>
                      </a: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687053"/>
                  </a:ext>
                </a:extLst>
              </a:tr>
              <a:tr h="7822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Identificar las implicaciones éticas en la práctica de la salud pública y en el diseño de los estudios epidemiológicos </a:t>
                      </a:r>
                      <a:endParaRPr lang="es-MX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14000"/>
                        </a:lnSpc>
                      </a:pPr>
                      <a:endParaRPr lang="es-MX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es-MX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Consideraciones éticas en estudios con uso de Tecnologías de información y comunicación (TICS) y la inteligencia artificial.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es-MX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Aspectos éticos en la Evaluación de Programas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Ecosalud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la degradación de ecosistemas y sus efectos en la salud de las poblaciones.</a:t>
                      </a:r>
                      <a:endParaRPr lang="es-MX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es-MX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Consideraciones éticas en estudios genéticos. El consentimiento informado en estudios con uso de muestras biológicas.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es-MX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ética en la recolección, almacenamiento y regulación de los </a:t>
                      </a:r>
                      <a:r>
                        <a:rPr lang="es-MX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biobancos</a:t>
                      </a:r>
                      <a:r>
                        <a:rPr lang="es-MX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/Confidencialidad de datos/ Células </a:t>
                      </a:r>
                      <a:r>
                        <a:rPr lang="es-MX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HeLa</a:t>
                      </a:r>
                      <a:endParaRPr lang="es-MX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es-MX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Aspectos éticos en el desarrollo de proyectos de investigación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07512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264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94D0F1A8-D693-40B2-B162-FC6DF9E7F2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1758315"/>
              </p:ext>
            </p:extLst>
          </p:nvPr>
        </p:nvGraphicFramePr>
        <p:xfrm>
          <a:off x="277761" y="439277"/>
          <a:ext cx="11383296" cy="566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957">
                  <a:extLst>
                    <a:ext uri="{9D8B030D-6E8A-4147-A177-3AD203B41FA5}">
                      <a16:colId xmlns:a16="http://schemas.microsoft.com/office/drawing/2014/main" val="3356351213"/>
                    </a:ext>
                  </a:extLst>
                </a:gridCol>
                <a:gridCol w="6558876">
                  <a:extLst>
                    <a:ext uri="{9D8B030D-6E8A-4147-A177-3AD203B41FA5}">
                      <a16:colId xmlns:a16="http://schemas.microsoft.com/office/drawing/2014/main" val="22887987"/>
                    </a:ext>
                  </a:extLst>
                </a:gridCol>
                <a:gridCol w="3347463">
                  <a:extLst>
                    <a:ext uri="{9D8B030D-6E8A-4147-A177-3AD203B41FA5}">
                      <a16:colId xmlns:a16="http://schemas.microsoft.com/office/drawing/2014/main" val="8387485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No. de sesión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Descripción de la actividad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Forma de evaluación </a:t>
                      </a: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81602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6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="1" dirty="0" smtClean="0"/>
                        <a:t>TEMA</a:t>
                      </a:r>
                      <a:r>
                        <a:rPr lang="es-ES" dirty="0" smtClean="0"/>
                        <a:t>:</a:t>
                      </a:r>
                      <a:r>
                        <a:rPr lang="es-ES" baseline="0" dirty="0" smtClean="0"/>
                        <a:t> </a:t>
                      </a:r>
                      <a:r>
                        <a:rPr lang="es-MX" baseline="0" dirty="0" smtClean="0"/>
                        <a:t>Conducta responsable en la Investigación y en la práctica en la salud pública.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baseline="0" dirty="0" smtClean="0"/>
                        <a:t>Dra. Angeles-Llerenas y </a:t>
                      </a:r>
                      <a:r>
                        <a:rPr lang="es-MX" baseline="0" dirty="0" err="1" smtClean="0"/>
                        <a:t>Mtra.Rosalinda</a:t>
                      </a:r>
                      <a:r>
                        <a:rPr lang="es-MX" baseline="0" dirty="0" smtClean="0"/>
                        <a:t> Domínguez</a:t>
                      </a:r>
                    </a:p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dirty="0" smtClean="0"/>
                        <a:t>Antes</a:t>
                      </a:r>
                      <a:r>
                        <a:rPr lang="es-ES" dirty="0"/>
                        <a:t>/ </a:t>
                      </a:r>
                      <a:r>
                        <a:rPr lang="es-ES" dirty="0" smtClean="0"/>
                        <a:t>Apertura</a:t>
                      </a:r>
                    </a:p>
                    <a:p>
                      <a:r>
                        <a:rPr lang="es-MX" dirty="0" smtClean="0"/>
                        <a:t>Los alumnos/as, además de leer</a:t>
                      </a:r>
                      <a:r>
                        <a:rPr lang="es-MX" baseline="0" dirty="0" smtClean="0"/>
                        <a:t> su lectura, </a:t>
                      </a:r>
                      <a:r>
                        <a:rPr lang="es-MX" dirty="0" smtClean="0"/>
                        <a:t>exponen situaciones que identifican como faltas en la conducta responsable en el quehacer académico y/o práctica profesional.</a:t>
                      </a:r>
                    </a:p>
                    <a:p>
                      <a:endParaRPr lang="es-ES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dirty="0"/>
                        <a:t>Durante/ Desarrollo</a:t>
                      </a:r>
                    </a:p>
                    <a:p>
                      <a:pPr lvl="0"/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Los alumnos discuten en grupos su experiencia al resolver el ejercicio interactivo sobre faltas en la conducta responsable en investigación y en la práctica en salud pública y la comparten con el resto del grupo.</a:t>
                      </a:r>
                      <a:r>
                        <a:rPr lang="es-MX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Video interactivo en español: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Lab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Avoiding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Research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Misconduct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ORI.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Office of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Research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Integrity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https://ori.hhs.gov/the-lab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s-ES" dirty="0"/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dirty="0"/>
                        <a:t>Después/ </a:t>
                      </a:r>
                      <a:r>
                        <a:rPr lang="es-ES" dirty="0" smtClean="0"/>
                        <a:t>Cierre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profesora expone, a manera de cierre, el tema de conducta responsable en la investigación y concluye, con base en las reflexiones realizadas en la actividad de revisión y discusión</a:t>
                      </a:r>
                      <a:r>
                        <a:rPr lang="es-E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del caso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Durante el video(Role </a:t>
                      </a:r>
                      <a:r>
                        <a:rPr lang="es-MX" dirty="0" err="1" smtClean="0"/>
                        <a:t>play</a:t>
                      </a:r>
                      <a:r>
                        <a:rPr lang="es-MX" dirty="0" smtClean="0"/>
                        <a:t>), los alumnos deciden que rol quieren</a:t>
                      </a:r>
                      <a:r>
                        <a:rPr lang="es-MX" baseline="0" dirty="0" smtClean="0"/>
                        <a:t> tomar (Investigador principal, alumno de </a:t>
                      </a:r>
                      <a:r>
                        <a:rPr lang="es-MX" baseline="0" dirty="0" err="1" smtClean="0"/>
                        <a:t>posdoc</a:t>
                      </a:r>
                      <a:r>
                        <a:rPr lang="es-MX" baseline="0" dirty="0" smtClean="0"/>
                        <a:t>, miembro de la oficina para la protección de seres humanos, comité de ética) y las decisiones llevan al desarrollo de habilidades sobre conducta responsable (Auto-evaluación).</a:t>
                      </a: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3104640"/>
                  </a:ext>
                </a:extLst>
              </a:tr>
            </a:tbl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7726" y="4159934"/>
            <a:ext cx="3214841" cy="1887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55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94D0F1A8-D693-40B2-B162-FC6DF9E7F2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9735351"/>
              </p:ext>
            </p:extLst>
          </p:nvPr>
        </p:nvGraphicFramePr>
        <p:xfrm>
          <a:off x="484238" y="862064"/>
          <a:ext cx="11186652" cy="5125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9026">
                  <a:extLst>
                    <a:ext uri="{9D8B030D-6E8A-4147-A177-3AD203B41FA5}">
                      <a16:colId xmlns:a16="http://schemas.microsoft.com/office/drawing/2014/main" val="3356351213"/>
                    </a:ext>
                  </a:extLst>
                </a:gridCol>
                <a:gridCol w="6227990">
                  <a:extLst>
                    <a:ext uri="{9D8B030D-6E8A-4147-A177-3AD203B41FA5}">
                      <a16:colId xmlns:a16="http://schemas.microsoft.com/office/drawing/2014/main" val="22887987"/>
                    </a:ext>
                  </a:extLst>
                </a:gridCol>
                <a:gridCol w="3289636">
                  <a:extLst>
                    <a:ext uri="{9D8B030D-6E8A-4147-A177-3AD203B41FA5}">
                      <a16:colId xmlns:a16="http://schemas.microsoft.com/office/drawing/2014/main" val="8387485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No. de sesión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Descripción de la actividad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Forma de evaluación </a:t>
                      </a: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81602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9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="1" dirty="0" smtClean="0"/>
                        <a:t>TEMA</a:t>
                      </a:r>
                      <a:r>
                        <a:rPr lang="es-ES" dirty="0" smtClean="0"/>
                        <a:t>:</a:t>
                      </a:r>
                      <a:r>
                        <a:rPr lang="es-ES" baseline="0" dirty="0" smtClean="0"/>
                        <a:t> </a:t>
                      </a:r>
                      <a:r>
                        <a:rPr lang="es-MX" baseline="0" dirty="0" smtClean="0"/>
                        <a:t>Conflictos de interés en salud pública.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baseline="0" dirty="0" smtClean="0"/>
                        <a:t>Dra. </a:t>
                      </a:r>
                      <a:r>
                        <a:rPr lang="es-MX" baseline="0" dirty="0" err="1" smtClean="0"/>
                        <a:t>Veronika</a:t>
                      </a:r>
                      <a:r>
                        <a:rPr lang="es-MX" baseline="0" dirty="0" smtClean="0"/>
                        <a:t> </a:t>
                      </a:r>
                      <a:r>
                        <a:rPr lang="es-MX" baseline="0" dirty="0" err="1" smtClean="0"/>
                        <a:t>Wirtz</a:t>
                      </a:r>
                      <a:r>
                        <a:rPr lang="es-MX" baseline="0" dirty="0" smtClean="0"/>
                        <a:t> 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baseline="0" dirty="0" smtClean="0"/>
                        <a:t>Dr. Ismael Campos</a:t>
                      </a:r>
                    </a:p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dirty="0" smtClean="0"/>
                        <a:t>Antes</a:t>
                      </a:r>
                      <a:r>
                        <a:rPr lang="es-ES" dirty="0"/>
                        <a:t>/ </a:t>
                      </a:r>
                      <a:r>
                        <a:rPr lang="es-ES" dirty="0" smtClean="0"/>
                        <a:t>Apertura</a:t>
                      </a:r>
                    </a:p>
                    <a:p>
                      <a:r>
                        <a:rPr lang="es-MX" dirty="0" smtClean="0"/>
                        <a:t>Con el consentimiento de los alumnos la profesora invitada expone algunas situaciones de conflicto de interés a las que se han enfrentado los alumnos en su vida personal y laboral (solicitud</a:t>
                      </a:r>
                      <a:r>
                        <a:rPr lang="es-MX" baseline="0" dirty="0" smtClean="0"/>
                        <a:t> de envío previo de situaciones)</a:t>
                      </a:r>
                      <a:r>
                        <a:rPr lang="es-MX" dirty="0" smtClean="0"/>
                        <a:t>.</a:t>
                      </a:r>
                    </a:p>
                    <a:p>
                      <a:endParaRPr lang="es-ES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dirty="0"/>
                        <a:t>Durante/ Desarrollo</a:t>
                      </a:r>
                    </a:p>
                    <a:p>
                      <a:pPr lvl="0"/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Los alumnos discuten en grupos su experiencia al resolver el</a:t>
                      </a:r>
                      <a:r>
                        <a:rPr lang="es-E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caso sobre conflicto</a:t>
                      </a:r>
                      <a:r>
                        <a:rPr lang="es-MX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Interés en el diseño, implementación, monitoreo y evaluación de políticas públicas en Nutrición y Salud (</a:t>
                      </a:r>
                      <a:r>
                        <a:rPr lang="es-MX" sz="18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CINyS</a:t>
                      </a:r>
                      <a:r>
                        <a:rPr lang="es-MX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s-E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s-ES" dirty="0"/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dirty="0"/>
                        <a:t>Después/ </a:t>
                      </a:r>
                      <a:r>
                        <a:rPr lang="es-ES" dirty="0" smtClean="0"/>
                        <a:t>Cierre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Los profesores exponen, a manera de cierre, el tema de COI</a:t>
                      </a:r>
                      <a:r>
                        <a:rPr lang="es-E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 la investigación y concluye, con base en las reflexiones realizadas en la actividad de revisión y discusión</a:t>
                      </a:r>
                      <a:r>
                        <a:rPr lang="es-E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del caso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Evaluación cuantitativa</a:t>
                      </a:r>
                      <a:r>
                        <a:rPr lang="es-MX" baseline="0" dirty="0" smtClean="0"/>
                        <a:t> del caso así como de la participación. Además, a fin de curso, los alumnos desarrollarán una infografía para presentarse en la fuente del INSP. Sería evaluada con una rúbrica.</a:t>
                      </a: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31046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516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578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insp2020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91A7BC"/>
      </a:accent1>
      <a:accent2>
        <a:srgbClr val="3C5ACF"/>
      </a:accent2>
      <a:accent3>
        <a:srgbClr val="7C43B4"/>
      </a:accent3>
      <a:accent4>
        <a:srgbClr val="EE4846"/>
      </a:accent4>
      <a:accent5>
        <a:srgbClr val="8975C0"/>
      </a:accent5>
      <a:accent6>
        <a:srgbClr val="496582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AEC412076FAF3409E51874A207A0569" ma:contentTypeVersion="0" ma:contentTypeDescription="Crear nuevo documento." ma:contentTypeScope="" ma:versionID="1d5ce6b2249ca8867d4417a497e65d9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5b2b1fa7a59e354d7f595b773242440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009CED9-2ADD-481E-A668-6ECCD6EB2A05}"/>
</file>

<file path=customXml/itemProps2.xml><?xml version="1.0" encoding="utf-8"?>
<ds:datastoreItem xmlns:ds="http://schemas.openxmlformats.org/officeDocument/2006/customXml" ds:itemID="{24F9ECD5-69EF-493B-B453-2D211B4F6E13}"/>
</file>

<file path=customXml/itemProps3.xml><?xml version="1.0" encoding="utf-8"?>
<ds:datastoreItem xmlns:ds="http://schemas.openxmlformats.org/officeDocument/2006/customXml" ds:itemID="{7EE24F35-96BE-474F-92F4-47E76E02F0A8}"/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786</Words>
  <Application>Microsoft Office PowerPoint</Application>
  <PresentationFormat>Panorámica</PresentationFormat>
  <Paragraphs>86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Arial</vt:lpstr>
      <vt:lpstr>Arial Narrow</vt:lpstr>
      <vt:lpstr>Franklin Gothic Book</vt:lpstr>
      <vt:lpstr>Franklin Gothic Medium</vt:lpstr>
      <vt:lpstr>Franklin Gothic Medium Cond</vt:lpstr>
      <vt:lpstr>Wingdings</vt:lpstr>
      <vt:lpstr>Office Theme</vt:lpstr>
      <vt:lpstr>Reestructura curricular de los programas de la ESPM</vt:lpstr>
      <vt:lpstr>Contenido</vt:lpstr>
      <vt:lpstr>Datos generales</vt:lpstr>
      <vt:lpstr>Mapeo de competencias instruccionales por tema</vt:lpstr>
      <vt:lpstr>Mapeo de competencias instruccionales por tema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paola ng</dc:creator>
  <cp:lastModifiedBy>Angelica Angeles Llerenas</cp:lastModifiedBy>
  <cp:revision>31</cp:revision>
  <dcterms:created xsi:type="dcterms:W3CDTF">2021-01-22T21:37:47Z</dcterms:created>
  <dcterms:modified xsi:type="dcterms:W3CDTF">2022-11-14T21:02:45Z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0x0101005AEC412076FAF3409E51874A207A0569</vt:lpwstr>
  </property>
</Properties>
</file>