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8.xml" ContentType="application/vnd.openxmlformats-officedocument.presentationml.slide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3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9" r:id="rId3"/>
    <p:sldId id="265" r:id="rId4"/>
    <p:sldId id="267" r:id="rId5"/>
    <p:sldId id="260" r:id="rId6"/>
    <p:sldId id="264" r:id="rId7"/>
    <p:sldId id="266" r:id="rId8"/>
    <p:sldId id="263" r:id="rId9"/>
  </p:sldIdLst>
  <p:sldSz cx="12192000" cy="6858000"/>
  <p:notesSz cx="6858000" cy="9144000"/>
  <p:defaultTextStyle>
    <a:defPPr>
      <a:defRPr lang="en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854"/>
    <p:restoredTop sz="94715"/>
  </p:normalViewPr>
  <p:slideViewPr>
    <p:cSldViewPr snapToGrid="0" snapToObjects="1" showGuides="1">
      <p:cViewPr varScale="1">
        <p:scale>
          <a:sx n="117" d="100"/>
          <a:sy n="117" d="100"/>
        </p:scale>
        <p:origin x="824" y="1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2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ustomXml" Target="../customXml/item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text, indoor&#10;&#10;Description automatically generated">
            <a:extLst>
              <a:ext uri="{FF2B5EF4-FFF2-40B4-BE49-F238E27FC236}">
                <a16:creationId xmlns:a16="http://schemas.microsoft.com/office/drawing/2014/main" id="{0468000E-442D-6145-BE66-D1A72B3271B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05596D2-C1BD-ED48-B6C5-F58BE90ABC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0717" y="3201003"/>
            <a:ext cx="5517931" cy="2387600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s-ES_tradnl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E76904F-8D9B-6442-9E62-5DFD8D9207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0717" y="5725128"/>
            <a:ext cx="5517931" cy="423424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2118954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E0700A-B058-1D4F-8CD0-CDA7EA277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0C8F66F-FBE5-6B4C-A44E-17D3C201E1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CEAD9F-8A7E-004C-B0D0-3F54A7F407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A99CF41-DDBA-8C48-99A3-7144CF75A667}" type="datetimeFigureOut">
              <a:rPr lang="es-ES_tradnl" smtClean="0"/>
              <a:t>14/11/22</a:t>
            </a:fld>
            <a:endParaRPr lang="es-ES_trad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1FE2F2-61A0-9F43-B9D7-7C7A96012F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6ED14E-1848-7E40-849C-87474D04AD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6F9008-E273-0B40-A267-184369995FB0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9384693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F16B367-5A85-0D44-81FF-42AA3341E62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0BE9460-F952-0349-AE99-63E5215FDA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8F43F4-D86C-9345-8340-4163DDCCCA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A99CF41-DDBA-8C48-99A3-7144CF75A667}" type="datetimeFigureOut">
              <a:rPr lang="es-ES_tradnl" smtClean="0"/>
              <a:t>14/11/22</a:t>
            </a:fld>
            <a:endParaRPr lang="es-ES_trad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3C804F-4D98-B945-A75C-88636E7482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0D0CDB-5B2A-4344-8DBE-50F7B8A8E6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6F9008-E273-0B40-A267-184369995FB0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4617700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DBD452-FDE6-EB4E-8A04-093B9532F3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D10B0A-980F-3644-95A8-40F1BDADD0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AC16F3-A6C8-4C49-858A-1C422240B5C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A99CF41-DDBA-8C48-99A3-7144CF75A667}" type="datetimeFigureOut">
              <a:rPr lang="es-ES_tradnl" smtClean="0"/>
              <a:t>14/11/22</a:t>
            </a:fld>
            <a:endParaRPr lang="es-ES_trad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FB51FD-945A-874E-A1C9-6D90949215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B6F444-6F2B-D849-9370-E07501FA95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6F9008-E273-0B40-A267-184369995FB0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153999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text, person, computer, indoor&#10;&#10;Description automatically generated">
            <a:extLst>
              <a:ext uri="{FF2B5EF4-FFF2-40B4-BE49-F238E27FC236}">
                <a16:creationId xmlns:a16="http://schemas.microsoft.com/office/drawing/2014/main" id="{49A9E924-7C78-3B40-AB0A-8ED4A6EFC62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5E0EC90-D585-7F49-A201-95C1A5688D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5726" y="768350"/>
            <a:ext cx="5232619" cy="2852737"/>
          </a:xfrm>
        </p:spPr>
        <p:txBody>
          <a:bodyPr anchor="b"/>
          <a:lstStyle>
            <a:lvl1pPr>
              <a:defRPr sz="6000" b="0" i="0">
                <a:solidFill>
                  <a:schemeClr val="bg1"/>
                </a:solidFill>
                <a:latin typeface="Franklin Gothic Medium Cond" panose="020B06060304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s-ES_tradnl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1BD052-4DE5-E941-80AC-68C2ED84C6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58454" y="748424"/>
            <a:ext cx="4603532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671524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4E6C06-1F6A-604C-8547-C810B39E1D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43815B-6302-B748-A167-8F27591A54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517C0D-ECF0-B54C-B1E3-30B35432D0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CDA5C2-A0F0-7546-8E97-9B3BE88F12D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A99CF41-DDBA-8C48-99A3-7144CF75A667}" type="datetimeFigureOut">
              <a:rPr lang="es-ES_tradnl" smtClean="0"/>
              <a:t>14/11/22</a:t>
            </a:fld>
            <a:endParaRPr lang="es-ES_trad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671A06-EE76-0340-9C62-593E215B6C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3F3ADB-D421-184D-B5B9-3BD88A7609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6F9008-E273-0B40-A267-184369995FB0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8616533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05DF94-BF87-BF45-8320-DC913F816D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B7A2E0-4F92-904D-A435-2E1E2C92DC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AF5D58-F2B4-4C49-863A-72BF021DD4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96ECB84-F4BC-964B-96D1-5210C5F606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55922B3-5FE6-134C-AAFF-73FF9FC705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53ECB88-816A-1B48-B2F3-5B5260A7E27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A99CF41-DDBA-8C48-99A3-7144CF75A667}" type="datetimeFigureOut">
              <a:rPr lang="es-ES_tradnl" smtClean="0"/>
              <a:t>14/11/22</a:t>
            </a:fld>
            <a:endParaRPr lang="es-ES_tradnl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B172FFD-8489-5340-BB28-350C1F24D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FD3970E-610E-CD45-9F58-F1AA553D81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6F9008-E273-0B40-A267-184369995FB0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6167868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3F9C5D-B84B-B24B-88C6-47B6D274C4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4285C90-C421-B54C-BE68-EF5531480DC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A99CF41-DDBA-8C48-99A3-7144CF75A667}" type="datetimeFigureOut">
              <a:rPr lang="es-ES_tradnl" smtClean="0"/>
              <a:t>14/11/22</a:t>
            </a:fld>
            <a:endParaRPr lang="es-ES_tradn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CE90A7-86D0-C149-B058-8C2A8E9998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6D7E50-F208-494E-A403-D3C6CF44C8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6F9008-E273-0B40-A267-184369995FB0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5340433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69E37C5-DE15-4B48-AD67-8D2ECA2571A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A99CF41-DDBA-8C48-99A3-7144CF75A667}" type="datetimeFigureOut">
              <a:rPr lang="es-ES_tradnl" smtClean="0"/>
              <a:t>14/11/22</a:t>
            </a:fld>
            <a:endParaRPr lang="es-ES_tradnl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E9F9DCE-B7D5-8249-9D9A-1DC3097FAD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CFB0E4-9E90-1543-9261-4F77450AC0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6F9008-E273-0B40-A267-184369995FB0}" type="slidenum">
              <a:rPr lang="es-ES_tradnl" smtClean="0"/>
              <a:t>‹Nº›</a:t>
            </a:fld>
            <a:endParaRPr lang="es-ES_tradnl"/>
          </a:p>
        </p:txBody>
      </p:sp>
      <p:pic>
        <p:nvPicPr>
          <p:cNvPr id="6" name="Picture 5" descr="A picture containing text, screenshot, businesscard, sign&#10;&#10;Description automatically generated">
            <a:extLst>
              <a:ext uri="{FF2B5EF4-FFF2-40B4-BE49-F238E27FC236}">
                <a16:creationId xmlns:a16="http://schemas.microsoft.com/office/drawing/2014/main" id="{F7B15E59-CF4B-1746-A396-976E2DA9C0A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523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8ACEDC-09F2-5E42-83F7-509156C9A9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4521B9-E035-4443-93CE-B805CDFD67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EC5491-9FF9-E648-8653-40076CEAF9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A8108C-580A-6D46-BF4A-DC946C536B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A99CF41-DDBA-8C48-99A3-7144CF75A667}" type="datetimeFigureOut">
              <a:rPr lang="es-ES_tradnl" smtClean="0"/>
              <a:t>14/11/22</a:t>
            </a:fld>
            <a:endParaRPr lang="es-ES_trad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4E5C6C-CC23-9643-886C-1B644613D0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3D54EC-CB35-5F49-9383-633541FC04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6F9008-E273-0B40-A267-184369995FB0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0522597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4C84D0-00DD-E541-8647-D1395A63D6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609A9FF-AA45-F74B-9A55-DF32ACA56D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A65689-A7D4-1944-B6D0-B49794A8E7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74F958-A444-2B40-BD83-B5219C6FA7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A99CF41-DDBA-8C48-99A3-7144CF75A667}" type="datetimeFigureOut">
              <a:rPr lang="es-ES_tradnl" smtClean="0"/>
              <a:t>14/11/22</a:t>
            </a:fld>
            <a:endParaRPr lang="es-ES_trad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D4CC98-11E7-E547-B098-6631F36EEA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B15B01-01FB-B44A-9CC9-225646127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6F9008-E273-0B40-A267-184369995FB0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6394784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814BFBB-1C11-A240-AF1F-D0397E0B5A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206784-B5CA-DC4E-9654-40D7E32657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s-ES_tradnl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2804DAA-0B15-E842-BE46-4DB1E7F45CE8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6375400"/>
            <a:ext cx="12192000" cy="482600"/>
          </a:xfrm>
          <a:prstGeom prst="rect">
            <a:avLst/>
          </a:prstGeom>
        </p:spPr>
      </p:pic>
      <p:sp>
        <p:nvSpPr>
          <p:cNvPr id="9" name="3 Rectángulo">
            <a:extLst>
              <a:ext uri="{FF2B5EF4-FFF2-40B4-BE49-F238E27FC236}">
                <a16:creationId xmlns:a16="http://schemas.microsoft.com/office/drawing/2014/main" id="{92933529-7FEF-3549-B12C-C8EF218D25EA}"/>
              </a:ext>
            </a:extLst>
          </p:cNvPr>
          <p:cNvSpPr/>
          <p:nvPr userDrawn="1"/>
        </p:nvSpPr>
        <p:spPr>
          <a:xfrm>
            <a:off x="11469410" y="18285"/>
            <a:ext cx="689612" cy="707886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MX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6F36876-3309-4425-B0B8-9B9BFED9D3D6}" type="slidenum">
              <a:rPr lang="es-MX" sz="4000" b="0" i="0" smtClean="0">
                <a:solidFill>
                  <a:schemeClr val="bg1">
                    <a:lumMod val="85000"/>
                  </a:schemeClr>
                </a:solidFill>
                <a:latin typeface="Franklin Gothic Medium Cond" panose="020B0606030402020204" pitchFamily="34" charset="0"/>
              </a:rPr>
              <a:pPr algn="ctr"/>
              <a:t>‹Nº›</a:t>
            </a:fld>
            <a:endParaRPr lang="es-MX" sz="4000" b="0" i="0" dirty="0">
              <a:solidFill>
                <a:schemeClr val="bg1">
                  <a:lumMod val="85000"/>
                </a:schemeClr>
              </a:solidFill>
              <a:latin typeface="Franklin Gothic Medium Cond" panose="020B06060304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324B8C5-BDB8-1C44-9078-4EFB37859215}"/>
              </a:ext>
            </a:extLst>
          </p:cNvPr>
          <p:cNvSpPr/>
          <p:nvPr userDrawn="1"/>
        </p:nvSpPr>
        <p:spPr>
          <a:xfrm>
            <a:off x="0" y="0"/>
            <a:ext cx="271463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898608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4"/>
        </a:buClr>
        <a:buFont typeface="Wingdings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07F5E8-73BA-A148-9E9E-D5675149488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s-ES_tradnl" dirty="0"/>
              <a:t>Reestructura curricular de los programas de la ESPM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E24F2C-F696-174A-A365-ED1B0601957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s-ES_tradnl" dirty="0"/>
              <a:t>Epidemiología aplicada para la toma de decisiones </a:t>
            </a:r>
          </a:p>
        </p:txBody>
      </p:sp>
    </p:spTree>
    <p:extLst>
      <p:ext uri="{BB962C8B-B14F-4D97-AF65-F5344CB8AC3E}">
        <p14:creationId xmlns:p14="http://schemas.microsoft.com/office/powerpoint/2010/main" val="39777322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957585" y="823799"/>
            <a:ext cx="4138415" cy="1139144"/>
          </a:xfrm>
        </p:spPr>
        <p:txBody>
          <a:bodyPr>
            <a:normAutofit fontScale="90000"/>
          </a:bodyPr>
          <a:lstStyle/>
          <a:p>
            <a:pPr algn="r"/>
            <a:r>
              <a:rPr lang="es-MX" sz="8800" dirty="0"/>
              <a:t>Contenido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idx="1"/>
          </p:nvPr>
        </p:nvSpPr>
        <p:spPr>
          <a:xfrm>
            <a:off x="6502401" y="823799"/>
            <a:ext cx="4597396" cy="2876331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bg1"/>
                </a:solidFill>
              </a:rPr>
              <a:t>Datos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generales</a:t>
            </a:r>
            <a:endParaRPr lang="en-US" dirty="0">
              <a:solidFill>
                <a:schemeClr val="bg1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bg1"/>
                </a:solidFill>
              </a:rPr>
              <a:t>Competencia</a:t>
            </a:r>
            <a:r>
              <a:rPr lang="en-US" dirty="0">
                <a:solidFill>
                  <a:schemeClr val="bg1"/>
                </a:solidFill>
              </a:rPr>
              <a:t> de la Unidad </a:t>
            </a:r>
            <a:r>
              <a:rPr lang="en-US" dirty="0" err="1">
                <a:solidFill>
                  <a:schemeClr val="bg1"/>
                </a:solidFill>
              </a:rPr>
              <a:t>didáctica</a:t>
            </a:r>
            <a:endParaRPr lang="en-US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bg1"/>
                </a:solidFill>
              </a:rPr>
              <a:t>Mapeo</a:t>
            </a:r>
            <a:r>
              <a:rPr lang="en-US" dirty="0">
                <a:solidFill>
                  <a:schemeClr val="bg1"/>
                </a:solidFill>
              </a:rPr>
              <a:t> de </a:t>
            </a:r>
            <a:r>
              <a:rPr lang="en-US" dirty="0" err="1">
                <a:solidFill>
                  <a:schemeClr val="bg1"/>
                </a:solidFill>
              </a:rPr>
              <a:t>competencias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instruccionales</a:t>
            </a:r>
            <a:r>
              <a:rPr lang="en-US" dirty="0">
                <a:solidFill>
                  <a:schemeClr val="bg1"/>
                </a:solidFill>
              </a:rPr>
              <a:t> por </a:t>
            </a:r>
            <a:r>
              <a:rPr lang="en-US" dirty="0" err="1">
                <a:solidFill>
                  <a:schemeClr val="bg1"/>
                </a:solidFill>
              </a:rPr>
              <a:t>tema</a:t>
            </a:r>
            <a:endParaRPr lang="en-US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Dos </a:t>
            </a:r>
            <a:r>
              <a:rPr lang="en-US" dirty="0" err="1">
                <a:solidFill>
                  <a:schemeClr val="bg1"/>
                </a:solidFill>
              </a:rPr>
              <a:t>ejemplos</a:t>
            </a:r>
            <a:r>
              <a:rPr lang="en-US" dirty="0">
                <a:solidFill>
                  <a:schemeClr val="bg1"/>
                </a:solidFill>
              </a:rPr>
              <a:t> de la </a:t>
            </a:r>
            <a:r>
              <a:rPr lang="en-US" dirty="0" err="1">
                <a:solidFill>
                  <a:schemeClr val="bg1"/>
                </a:solidFill>
              </a:rPr>
              <a:t>metodología</a:t>
            </a:r>
            <a:r>
              <a:rPr lang="en-US" dirty="0">
                <a:solidFill>
                  <a:schemeClr val="bg1"/>
                </a:solidFill>
              </a:rPr>
              <a:t> a </a:t>
            </a:r>
            <a:r>
              <a:rPr lang="en-US" dirty="0" err="1">
                <a:solidFill>
                  <a:schemeClr val="bg1"/>
                </a:solidFill>
              </a:rPr>
              <a:t>seguir</a:t>
            </a:r>
            <a:r>
              <a:rPr lang="en-US" dirty="0">
                <a:solidFill>
                  <a:schemeClr val="bg1"/>
                </a:solidFill>
              </a:rPr>
              <a:t> </a:t>
            </a:r>
            <a:endParaRPr lang="es-MX" dirty="0"/>
          </a:p>
        </p:txBody>
      </p:sp>
      <p:sp>
        <p:nvSpPr>
          <p:cNvPr id="6" name="Título 3">
            <a:extLst>
              <a:ext uri="{FF2B5EF4-FFF2-40B4-BE49-F238E27FC236}">
                <a16:creationId xmlns:a16="http://schemas.microsoft.com/office/drawing/2014/main" id="{7B348678-7DD5-C945-B825-C6E29157239C}"/>
              </a:ext>
            </a:extLst>
          </p:cNvPr>
          <p:cNvSpPr txBox="1">
            <a:spLocks/>
          </p:cNvSpPr>
          <p:nvPr/>
        </p:nvSpPr>
        <p:spPr>
          <a:xfrm>
            <a:off x="3949671" y="1393371"/>
            <a:ext cx="2146329" cy="217714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0" i="0" kern="1200">
                <a:solidFill>
                  <a:schemeClr val="bg1"/>
                </a:solidFill>
                <a:latin typeface="Franklin Gothic Medium Cond" panose="020B0606030402020204" pitchFamily="34" charset="0"/>
                <a:ea typeface="+mj-ea"/>
                <a:cs typeface="+mj-cs"/>
              </a:defRPr>
            </a:lvl1pPr>
          </a:lstStyle>
          <a:p>
            <a:pPr algn="r"/>
            <a:r>
              <a:rPr lang="es-MX" sz="15000" b="1" dirty="0">
                <a:solidFill>
                  <a:schemeClr val="bg1">
                    <a:alpha val="32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01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1038971-D864-CF43-98B4-BDD484749124}"/>
              </a:ext>
            </a:extLst>
          </p:cNvPr>
          <p:cNvCxnSpPr/>
          <p:nvPr/>
        </p:nvCxnSpPr>
        <p:spPr>
          <a:xfrm>
            <a:off x="6299200" y="444500"/>
            <a:ext cx="0" cy="342900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24384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24D1FB-D9A0-4E15-900F-82AADBDC65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Datos generales</a:t>
            </a:r>
            <a:endParaRPr lang="es-MX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A23D784-8647-4EB9-988B-DD8548AC2B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s-ES" dirty="0"/>
              <a:t>Nombre de la UD: Epidemiología aplicada para la toma de decisiones</a:t>
            </a:r>
          </a:p>
          <a:p>
            <a:endParaRPr lang="es-ES" dirty="0"/>
          </a:p>
          <a:p>
            <a:r>
              <a:rPr lang="es-ES" dirty="0"/>
              <a:t>No. de horas docentes: 40 horas</a:t>
            </a:r>
          </a:p>
          <a:p>
            <a:endParaRPr lang="es-ES" dirty="0"/>
          </a:p>
          <a:p>
            <a:r>
              <a:rPr lang="es-ES" dirty="0"/>
              <a:t>Créditos: 5</a:t>
            </a:r>
          </a:p>
          <a:p>
            <a:endParaRPr lang="es-ES_tradnl" dirty="0"/>
          </a:p>
          <a:p>
            <a:r>
              <a:rPr lang="es-ES_tradnl" dirty="0"/>
              <a:t>Presentación de la UD (resumen): La identificación y uso de las herramientas y metodologías es esencial para la toma de decisiones por parte de los profesionales de la salud pública. Este curso se enfoca en tres grandes rubros: </a:t>
            </a:r>
          </a:p>
          <a:p>
            <a:pPr lvl="1"/>
            <a:r>
              <a:rPr lang="es-ES_tradnl" dirty="0"/>
              <a:t>la utilización de documentos existentes para actualización y/o toma de decisiones,</a:t>
            </a:r>
          </a:p>
          <a:p>
            <a:pPr lvl="1"/>
            <a:r>
              <a:rPr lang="es-ES_tradnl" dirty="0"/>
              <a:t>la utilización de datos secundarios para la toma de decisiones </a:t>
            </a:r>
          </a:p>
          <a:p>
            <a:pPr lvl="1"/>
            <a:r>
              <a:rPr lang="es-ES_tradnl" dirty="0"/>
              <a:t>vigilancia epidemiológica. </a:t>
            </a:r>
          </a:p>
        </p:txBody>
      </p:sp>
    </p:spTree>
    <p:extLst>
      <p:ext uri="{BB962C8B-B14F-4D97-AF65-F5344CB8AC3E}">
        <p14:creationId xmlns:p14="http://schemas.microsoft.com/office/powerpoint/2010/main" val="36992601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24D1FB-D9A0-4E15-900F-82AADBDC65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Competencias profesionales</a:t>
            </a:r>
            <a:endParaRPr lang="es-MX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A23D784-8647-4EB9-988B-DD8548AC2B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Autofit/>
          </a:bodyPr>
          <a:lstStyle/>
          <a:p>
            <a:r>
              <a:rPr lang="es-ES_tradnl" sz="2000" dirty="0"/>
              <a:t>Utilizar métodos y herramientas para la vigilancia, monitoreo y evaluación de necesidades de salud actuales, emergentes y de rezago, para generar conocimiento que fundamente intervenciones innovadoras.</a:t>
            </a:r>
          </a:p>
        </p:txBody>
      </p:sp>
    </p:spTree>
    <p:extLst>
      <p:ext uri="{BB962C8B-B14F-4D97-AF65-F5344CB8AC3E}">
        <p14:creationId xmlns:p14="http://schemas.microsoft.com/office/powerpoint/2010/main" val="26860335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0C2F18-8E2E-9E42-A001-5A2B5D4C4C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5289"/>
            <a:ext cx="10515600" cy="1325563"/>
          </a:xfrm>
        </p:spPr>
        <p:txBody>
          <a:bodyPr/>
          <a:lstStyle/>
          <a:p>
            <a:r>
              <a:rPr lang="en-US" dirty="0" err="1">
                <a:solidFill>
                  <a:schemeClr val="accent2"/>
                </a:solidFill>
              </a:rPr>
              <a:t>Mapeo</a:t>
            </a:r>
            <a:r>
              <a:rPr lang="en-US" dirty="0">
                <a:solidFill>
                  <a:schemeClr val="accent2"/>
                </a:solidFill>
              </a:rPr>
              <a:t> de </a:t>
            </a:r>
            <a:r>
              <a:rPr lang="en-US" dirty="0" err="1">
                <a:solidFill>
                  <a:schemeClr val="accent2"/>
                </a:solidFill>
              </a:rPr>
              <a:t>competencias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 err="1">
                <a:solidFill>
                  <a:schemeClr val="accent2"/>
                </a:solidFill>
              </a:rPr>
              <a:t>instruccionales</a:t>
            </a:r>
            <a:r>
              <a:rPr lang="en-US" dirty="0">
                <a:solidFill>
                  <a:schemeClr val="accent2"/>
                </a:solidFill>
              </a:rPr>
              <a:t> por </a:t>
            </a:r>
            <a:r>
              <a:rPr lang="en-US" dirty="0" err="1">
                <a:solidFill>
                  <a:schemeClr val="accent2"/>
                </a:solidFill>
              </a:rPr>
              <a:t>tema</a:t>
            </a:r>
            <a:endParaRPr lang="es-ES_tradnl" dirty="0">
              <a:solidFill>
                <a:schemeClr val="accent2"/>
              </a:solidFill>
            </a:endParaRP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CC6496E1-7EDD-4E4E-83B6-8FF250FB91B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63147852"/>
              </p:ext>
            </p:extLst>
          </p:nvPr>
        </p:nvGraphicFramePr>
        <p:xfrm>
          <a:off x="838200" y="1460852"/>
          <a:ext cx="10698126" cy="5058684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3733800">
                  <a:extLst>
                    <a:ext uri="{9D8B030D-6E8A-4147-A177-3AD203B41FA5}">
                      <a16:colId xmlns:a16="http://schemas.microsoft.com/office/drawing/2014/main" val="957476774"/>
                    </a:ext>
                  </a:extLst>
                </a:gridCol>
                <a:gridCol w="6964326">
                  <a:extLst>
                    <a:ext uri="{9D8B030D-6E8A-4147-A177-3AD203B41FA5}">
                      <a16:colId xmlns:a16="http://schemas.microsoft.com/office/drawing/2014/main" val="3374847469"/>
                    </a:ext>
                  </a:extLst>
                </a:gridCol>
              </a:tblGrid>
              <a:tr h="395244">
                <a:tc>
                  <a:txBody>
                    <a:bodyPr/>
                    <a:lstStyle/>
                    <a:p>
                      <a:r>
                        <a:rPr lang="es-ES" dirty="0"/>
                        <a:t>Competencias instruccional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Temas </a:t>
                      </a:r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687053"/>
                  </a:ext>
                </a:extLst>
              </a:tr>
              <a:tr h="782287">
                <a:tc>
                  <a:txBody>
                    <a:bodyPr/>
                    <a:lstStyle/>
                    <a:p>
                      <a:r>
                        <a:rPr lang="es-MX" dirty="0">
                          <a:solidFill>
                            <a:schemeClr val="tx1"/>
                          </a:solidFill>
                        </a:rPr>
                        <a:t>1. Analizar documentos epidemiológicos existentes para la toma de decisiones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AutoNum type="alphaLcPeriod"/>
                      </a:pPr>
                      <a:r>
                        <a:rPr lang="es-MX" dirty="0"/>
                        <a:t>Reportes nacionales internacionales</a:t>
                      </a:r>
                    </a:p>
                    <a:p>
                      <a:pPr marL="342900" indent="-342900">
                        <a:buAutoNum type="alphaLcPeriod"/>
                      </a:pPr>
                      <a:r>
                        <a:rPr lang="es-MX" dirty="0"/>
                        <a:t>Literatura científica</a:t>
                      </a:r>
                    </a:p>
                    <a:p>
                      <a:pPr marL="342900" indent="-342900">
                        <a:buAutoNum type="alphaLcPeriod"/>
                      </a:pPr>
                      <a:r>
                        <a:rPr lang="es-MX" dirty="0"/>
                        <a:t>Presentación de la evidencia en forma de policy brief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7860115"/>
                  </a:ext>
                </a:extLst>
              </a:tr>
              <a:tr h="782287">
                <a:tc>
                  <a:txBody>
                    <a:bodyPr/>
                    <a:lstStyle/>
                    <a:p>
                      <a:r>
                        <a:rPr lang="es-MX" dirty="0">
                          <a:solidFill>
                            <a:schemeClr val="tx1"/>
                          </a:solidFill>
                        </a:rPr>
                        <a:t>2. Utilizar datos secundarios epidemiológicos para la toma de decisiones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55600" lvl="1" indent="-342900">
                        <a:buAutoNum type="alphaLcPeriod"/>
                        <a:tabLst/>
                      </a:pPr>
                      <a:r>
                        <a:rPr lang="es-MX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Uso de datos públicos: ENSANUT, SISVER, mortalidad, otro.  Acercamiento epidemiológico a registros administrativos </a:t>
                      </a:r>
                      <a:endParaRPr lang="es-MX" sz="2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946150" lvl="2" indent="-400050">
                        <a:buFont typeface="+mj-lt"/>
                        <a:buAutoNum type="romanLcPeriod"/>
                        <a:tabLst/>
                      </a:pPr>
                      <a:r>
                        <a:rPr lang="es-MX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Quién y cómo se generan los datos </a:t>
                      </a:r>
                      <a:endParaRPr lang="es-MX" sz="2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946150" lvl="2" indent="-400050">
                        <a:buFont typeface="+mj-lt"/>
                        <a:buAutoNum type="romanLcPeriod"/>
                        <a:tabLst/>
                      </a:pPr>
                      <a:r>
                        <a:rPr lang="es-MX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Potenciales sesgos</a:t>
                      </a:r>
                      <a:endParaRPr lang="es-MX" sz="2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946150" lvl="2" indent="-400050">
                        <a:buFont typeface="+mj-lt"/>
                        <a:buAutoNum type="romanLcPeriod"/>
                        <a:tabLst/>
                      </a:pPr>
                      <a:r>
                        <a:rPr lang="es-MX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Precisión</a:t>
                      </a:r>
                      <a:endParaRPr lang="es-MX" sz="2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946150" lvl="2" indent="-400050">
                        <a:buFont typeface="+mj-lt"/>
                        <a:buAutoNum type="romanLcPeriod"/>
                        <a:tabLst/>
                      </a:pPr>
                      <a:r>
                        <a:rPr lang="es-MX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Representatividad</a:t>
                      </a:r>
                      <a:endParaRPr lang="es-MX" sz="2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946150" lvl="2" indent="-400050">
                        <a:buFont typeface="+mj-lt"/>
                        <a:buAutoNum type="romanLcPeriod"/>
                        <a:tabLst/>
                      </a:pPr>
                      <a:r>
                        <a:rPr lang="es-MX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Generación e interpretación de indicadores </a:t>
                      </a:r>
                      <a:endParaRPr lang="es-MX" sz="2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946150" lvl="2" indent="-400050">
                        <a:buFont typeface="+mj-lt"/>
                        <a:buAutoNum type="romanLcPeriod"/>
                        <a:tabLst/>
                      </a:pPr>
                      <a:r>
                        <a:rPr lang="es-MX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Tablas y gráficas</a:t>
                      </a:r>
                      <a:endParaRPr lang="es-MX" sz="2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946150" lvl="2" indent="-400050">
                        <a:buFont typeface="+mj-lt"/>
                        <a:buAutoNum type="romanLcPeriod"/>
                        <a:tabLst/>
                      </a:pPr>
                      <a:r>
                        <a:rPr lang="es-MX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Interpretación considerando las limitaciones de los datos</a:t>
                      </a:r>
                    </a:p>
                    <a:p>
                      <a:pPr marL="946150" lvl="2" indent="-400050">
                        <a:buFont typeface="+mj-lt"/>
                        <a:buAutoNum type="romanLcPeriod"/>
                        <a:tabLst/>
                      </a:pPr>
                      <a:r>
                        <a:rPr lang="es-MX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Proponer acciones</a:t>
                      </a:r>
                      <a:endParaRPr lang="es-MX" sz="2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0751282"/>
                  </a:ext>
                </a:extLst>
              </a:tr>
              <a:tr h="782287">
                <a:tc>
                  <a:txBody>
                    <a:bodyPr/>
                    <a:lstStyle/>
                    <a:p>
                      <a:r>
                        <a:rPr lang="es-MX" dirty="0"/>
                        <a:t>3. Identificar los elementos de la vigilancia epidemiológica para la atencion de situaciones en salud.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8300" lvl="1" indent="-341313">
                        <a:buFont typeface="+mj-lt"/>
                        <a:buAutoNum type="alphaLcPeriod"/>
                        <a:tabLst/>
                      </a:pPr>
                      <a:r>
                        <a:rPr lang="es-MX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Generalidades</a:t>
                      </a:r>
                    </a:p>
                    <a:p>
                      <a:pPr marL="368300" lvl="1" indent="-341313">
                        <a:buFont typeface="+mj-lt"/>
                        <a:buAutoNum type="alphaLcPeriod"/>
                        <a:tabLst/>
                      </a:pPr>
                      <a:r>
                        <a:rPr lang="es-MX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Vigilancia epidemiológica en el laboratorio </a:t>
                      </a:r>
                    </a:p>
                    <a:p>
                      <a:pPr marL="368300" lvl="1" indent="-341313">
                        <a:buFont typeface="+mj-lt"/>
                        <a:buAutoNum type="alphaLcPeriod"/>
                        <a:tabLst/>
                      </a:pPr>
                      <a:r>
                        <a:rPr lang="es-MX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Investigación epidemiológica</a:t>
                      </a:r>
                      <a:endParaRPr lang="es-MX" sz="2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43968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404577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E901DE-68CF-4539-8F9B-64E0C8F8AC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>
                <a:solidFill>
                  <a:schemeClr val="accent2"/>
                </a:solidFill>
              </a:rPr>
              <a:t>Ejemplo</a:t>
            </a:r>
            <a:r>
              <a:rPr lang="en-US" dirty="0">
                <a:solidFill>
                  <a:schemeClr val="accent2"/>
                </a:solidFill>
              </a:rPr>
              <a:t> 1: </a:t>
            </a:r>
            <a:r>
              <a:rPr lang="en-US" dirty="0" err="1">
                <a:solidFill>
                  <a:schemeClr val="accent2"/>
                </a:solidFill>
              </a:rPr>
              <a:t>utilización</a:t>
            </a:r>
            <a:r>
              <a:rPr lang="en-US" dirty="0">
                <a:solidFill>
                  <a:schemeClr val="accent2"/>
                </a:solidFill>
              </a:rPr>
              <a:t> de </a:t>
            </a:r>
            <a:r>
              <a:rPr lang="en-US" dirty="0" err="1">
                <a:solidFill>
                  <a:schemeClr val="accent2"/>
                </a:solidFill>
              </a:rPr>
              <a:t>documentos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 err="1">
                <a:solidFill>
                  <a:schemeClr val="accent2"/>
                </a:solidFill>
              </a:rPr>
              <a:t>existentes</a:t>
            </a:r>
            <a:r>
              <a:rPr lang="en-US" dirty="0">
                <a:solidFill>
                  <a:schemeClr val="accent2"/>
                </a:solidFill>
              </a:rPr>
              <a:t> para la </a:t>
            </a:r>
            <a:r>
              <a:rPr lang="en-US" dirty="0" err="1">
                <a:solidFill>
                  <a:schemeClr val="accent2"/>
                </a:solidFill>
              </a:rPr>
              <a:t>toma</a:t>
            </a:r>
            <a:r>
              <a:rPr lang="en-US" dirty="0">
                <a:solidFill>
                  <a:schemeClr val="accent2"/>
                </a:solidFill>
              </a:rPr>
              <a:t> de </a:t>
            </a:r>
            <a:r>
              <a:rPr lang="en-US" dirty="0" err="1">
                <a:solidFill>
                  <a:schemeClr val="accent2"/>
                </a:solidFill>
              </a:rPr>
              <a:t>decisiones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endParaRPr lang="es-MX" dirty="0">
              <a:solidFill>
                <a:schemeClr val="accent2"/>
              </a:solidFill>
            </a:endParaRP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94D0F1A8-D693-40B2-B162-FC6DF9E7F29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52505507"/>
              </p:ext>
            </p:extLst>
          </p:nvPr>
        </p:nvGraphicFramePr>
        <p:xfrm>
          <a:off x="838200" y="1825625"/>
          <a:ext cx="10515599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4375">
                  <a:extLst>
                    <a:ext uri="{9D8B030D-6E8A-4147-A177-3AD203B41FA5}">
                      <a16:colId xmlns:a16="http://schemas.microsoft.com/office/drawing/2014/main" val="3356351213"/>
                    </a:ext>
                  </a:extLst>
                </a:gridCol>
                <a:gridCol w="6058923">
                  <a:extLst>
                    <a:ext uri="{9D8B030D-6E8A-4147-A177-3AD203B41FA5}">
                      <a16:colId xmlns:a16="http://schemas.microsoft.com/office/drawing/2014/main" val="22887987"/>
                    </a:ext>
                  </a:extLst>
                </a:gridCol>
                <a:gridCol w="3092301">
                  <a:extLst>
                    <a:ext uri="{9D8B030D-6E8A-4147-A177-3AD203B41FA5}">
                      <a16:colId xmlns:a16="http://schemas.microsoft.com/office/drawing/2014/main" val="83874853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ES" dirty="0"/>
                        <a:t>No. de sesión 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Descripción de la actividad 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Forma de evaluación </a:t>
                      </a:r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81602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b="1" dirty="0"/>
                        <a:t>Antes/ Apertura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dirty="0"/>
                        <a:t>Revisión de clase teórica grabada: documentos internacionales (p. ej. OMS, OPS, GBD)</a:t>
                      </a:r>
                    </a:p>
                    <a:p>
                      <a:endParaRPr lang="es-ES" dirty="0"/>
                    </a:p>
                    <a:p>
                      <a:r>
                        <a:rPr lang="es-ES" b="1" dirty="0"/>
                        <a:t>Durante/ Desarrollo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dirty="0"/>
                        <a:t>Revisión de dudas sobre las características clave de los documentos internacionales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dirty="0"/>
                        <a:t>Identificación y extracción de información clave para la toma de decisiones de un problema de salud identificado.</a:t>
                      </a:r>
                    </a:p>
                    <a:p>
                      <a:endParaRPr lang="es-ES" dirty="0"/>
                    </a:p>
                    <a:p>
                      <a:r>
                        <a:rPr lang="es-ES" b="1" dirty="0"/>
                        <a:t>Después/ Cierre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ES" dirty="0"/>
                        <a:t>Tarea en equipo: identificación y extracción de información clave para la toma de decisiones de un problema de salud identificado por el equipo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dirty="0"/>
                    </a:p>
                    <a:p>
                      <a:pPr marL="342900" indent="-342900">
                        <a:buAutoNum type="arabicPeriod"/>
                      </a:pPr>
                      <a:r>
                        <a:rPr lang="es-MX" dirty="0"/>
                        <a:t>Control de lectura (quiz): examen rápido donde estudiantes identifiquen las características clave de los documentos revisados en la clase teórica grabada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s-MX" dirty="0"/>
                        <a:t>Revisión de proceso de identificación y extracción de información clave para la toma de desiciones (tarea)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31046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005525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94D0F1A8-D693-40B2-B162-FC6DF9E7F29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60215211"/>
              </p:ext>
            </p:extLst>
          </p:nvPr>
        </p:nvGraphicFramePr>
        <p:xfrm>
          <a:off x="838200" y="1825625"/>
          <a:ext cx="10515599" cy="484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4375">
                  <a:extLst>
                    <a:ext uri="{9D8B030D-6E8A-4147-A177-3AD203B41FA5}">
                      <a16:colId xmlns:a16="http://schemas.microsoft.com/office/drawing/2014/main" val="3356351213"/>
                    </a:ext>
                  </a:extLst>
                </a:gridCol>
                <a:gridCol w="6058923">
                  <a:extLst>
                    <a:ext uri="{9D8B030D-6E8A-4147-A177-3AD203B41FA5}">
                      <a16:colId xmlns:a16="http://schemas.microsoft.com/office/drawing/2014/main" val="22887987"/>
                    </a:ext>
                  </a:extLst>
                </a:gridCol>
                <a:gridCol w="3092301">
                  <a:extLst>
                    <a:ext uri="{9D8B030D-6E8A-4147-A177-3AD203B41FA5}">
                      <a16:colId xmlns:a16="http://schemas.microsoft.com/office/drawing/2014/main" val="83874853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ES" dirty="0"/>
                        <a:t>No. de sesión 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Descripción de la actividad 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Forma de evaluación </a:t>
                      </a:r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81602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b="1" dirty="0"/>
                        <a:t>Antes/ Apertura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dirty="0"/>
                        <a:t>Revisión de información de la ENSANUT 2021, sección de la metodología y clase teórica grabada. </a:t>
                      </a:r>
                    </a:p>
                    <a:p>
                      <a:endParaRPr lang="es-ES" dirty="0"/>
                    </a:p>
                    <a:p>
                      <a:r>
                        <a:rPr lang="es-ES" b="1" dirty="0"/>
                        <a:t>Durante/ Desarrollo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dirty="0"/>
                        <a:t>Revisión de dudas sobre las características clave de la encuesta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dirty="0"/>
                        <a:t>Uso de indicadores de la ENSANUT  seleccionados para su análisis utilizando paquete estadístico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dirty="0"/>
                        <a:t>Interpretación de resultados (“so </a:t>
                      </a:r>
                      <a:r>
                        <a:rPr lang="es-ES" dirty="0" err="1"/>
                        <a:t>what</a:t>
                      </a:r>
                      <a:r>
                        <a:rPr lang="es-ES" dirty="0"/>
                        <a:t>”)</a:t>
                      </a:r>
                    </a:p>
                    <a:p>
                      <a:endParaRPr lang="es-ES" dirty="0"/>
                    </a:p>
                    <a:p>
                      <a:r>
                        <a:rPr lang="es-ES" b="1" dirty="0"/>
                        <a:t>Después/ Cierre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dirty="0"/>
                        <a:t>Tarea: análisis de indicadores de la ENSANUT adicionales utilizando paquete estadístico, interpretar y emitir recomendaciones. 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es-MX" dirty="0"/>
                        <a:t>Control de lectura (quiz): examen rápido donde estudiantes identifiquen las características clave de la encuesta (p.ej. población, unidad de análisis)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s-MX" dirty="0"/>
                        <a:t>Revisión de procedimiento e interpretación de indicadores adicionales analizados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s-MX" dirty="0"/>
                        <a:t>Entrega e evaluación de la tarea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3104640"/>
                  </a:ext>
                </a:extLst>
              </a:tr>
            </a:tbl>
          </a:graphicData>
        </a:graphic>
      </p:graphicFrame>
      <p:sp>
        <p:nvSpPr>
          <p:cNvPr id="5" name="Título 1">
            <a:extLst>
              <a:ext uri="{FF2B5EF4-FFF2-40B4-BE49-F238E27FC236}">
                <a16:creationId xmlns:a16="http://schemas.microsoft.com/office/drawing/2014/main" id="{C60C98F7-7DE5-6745-A63B-93764751C08F}"/>
              </a:ext>
            </a:extLst>
          </p:cNvPr>
          <p:cNvSpPr txBox="1">
            <a:spLocks/>
          </p:cNvSpPr>
          <p:nvPr/>
        </p:nvSpPr>
        <p:spPr>
          <a:xfrm>
            <a:off x="838199" y="50006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dirty="0">
                <a:solidFill>
                  <a:schemeClr val="accent2"/>
                </a:solidFill>
              </a:rPr>
              <a:t>Ejemplo 2: Utilización de datos secundarios para la toma de decisiones</a:t>
            </a:r>
            <a:br>
              <a:rPr lang="es-ES_tradnl" dirty="0">
                <a:solidFill>
                  <a:schemeClr val="accent2"/>
                </a:solidFill>
              </a:rPr>
            </a:br>
            <a:endParaRPr lang="es-ES_tradnl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28682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57847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insp2020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91A7BC"/>
      </a:accent1>
      <a:accent2>
        <a:srgbClr val="3C5ACF"/>
      </a:accent2>
      <a:accent3>
        <a:srgbClr val="7C43B4"/>
      </a:accent3>
      <a:accent4>
        <a:srgbClr val="EE4846"/>
      </a:accent4>
      <a:accent5>
        <a:srgbClr val="8975C0"/>
      </a:accent5>
      <a:accent6>
        <a:srgbClr val="496582"/>
      </a:accent6>
      <a:hlink>
        <a:srgbClr val="0563C1"/>
      </a:hlink>
      <a:folHlink>
        <a:srgbClr val="954F72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5AEC412076FAF3409E51874A207A0569" ma:contentTypeVersion="0" ma:contentTypeDescription="Crear nuevo documento." ma:contentTypeScope="" ma:versionID="1d5ce6b2249ca8867d4417a497e65d9c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5b2b1fa7a59e354d7f595b773242440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07B7BD3-3109-440E-983D-2656EA8CCDCF}"/>
</file>

<file path=customXml/itemProps2.xml><?xml version="1.0" encoding="utf-8"?>
<ds:datastoreItem xmlns:ds="http://schemas.openxmlformats.org/officeDocument/2006/customXml" ds:itemID="{FC96B179-4C18-4D12-9780-E597CF762091}"/>
</file>

<file path=customXml/itemProps3.xml><?xml version="1.0" encoding="utf-8"?>
<ds:datastoreItem xmlns:ds="http://schemas.openxmlformats.org/officeDocument/2006/customXml" ds:itemID="{F076C989-4FAE-4440-8C5B-9487D8D89030}"/>
</file>

<file path=docProps/app.xml><?xml version="1.0" encoding="utf-8"?>
<Properties xmlns="http://schemas.openxmlformats.org/officeDocument/2006/extended-properties" xmlns:vt="http://schemas.openxmlformats.org/officeDocument/2006/docPropsVTypes">
  <TotalTime>425</TotalTime>
  <Words>567</Words>
  <Application>Microsoft Macintosh PowerPoint</Application>
  <PresentationFormat>Panorámica</PresentationFormat>
  <Paragraphs>77</Paragraphs>
  <Slides>8</Slides>
  <Notes>0</Notes>
  <HiddenSlides>1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5" baseType="lpstr">
      <vt:lpstr>Arial</vt:lpstr>
      <vt:lpstr>Arial Narrow</vt:lpstr>
      <vt:lpstr>Franklin Gothic Book</vt:lpstr>
      <vt:lpstr>Franklin Gothic Medium</vt:lpstr>
      <vt:lpstr>Franklin Gothic Medium Cond</vt:lpstr>
      <vt:lpstr>Wingdings</vt:lpstr>
      <vt:lpstr>Office Theme</vt:lpstr>
      <vt:lpstr>Reestructura curricular de los programas de la ESPM</vt:lpstr>
      <vt:lpstr>Contenido</vt:lpstr>
      <vt:lpstr>Datos generales</vt:lpstr>
      <vt:lpstr>Competencias profesionales</vt:lpstr>
      <vt:lpstr>Mapeo de competencias instruccionales por tema</vt:lpstr>
      <vt:lpstr>Ejemplo 1: utilización de documentos existentes para la toma de decisiones 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paola ng</dc:creator>
  <cp:lastModifiedBy>Ana Abreu</cp:lastModifiedBy>
  <cp:revision>31</cp:revision>
  <dcterms:created xsi:type="dcterms:W3CDTF">2021-01-22T21:37:47Z</dcterms:created>
  <dcterms:modified xsi:type="dcterms:W3CDTF">2022-11-14T21:32:12Z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0x0101005AEC412076FAF3409E51874A207A0569</vt:lpwstr>
  </property>
</Properties>
</file>